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9"/>
  </p:notesMasterIdLst>
  <p:handoutMasterIdLst>
    <p:handoutMasterId r:id="rId30"/>
  </p:handoutMasterIdLst>
  <p:sldIdLst>
    <p:sldId id="371" r:id="rId5"/>
    <p:sldId id="340" r:id="rId6"/>
    <p:sldId id="356" r:id="rId7"/>
    <p:sldId id="328" r:id="rId8"/>
    <p:sldId id="317" r:id="rId9"/>
    <p:sldId id="357" r:id="rId10"/>
    <p:sldId id="372" r:id="rId11"/>
    <p:sldId id="345" r:id="rId12"/>
    <p:sldId id="352" r:id="rId13"/>
    <p:sldId id="368" r:id="rId14"/>
    <p:sldId id="358" r:id="rId15"/>
    <p:sldId id="373" r:id="rId16"/>
    <p:sldId id="344" r:id="rId17"/>
    <p:sldId id="359" r:id="rId18"/>
    <p:sldId id="374" r:id="rId19"/>
    <p:sldId id="351" r:id="rId20"/>
    <p:sldId id="320" r:id="rId21"/>
    <p:sldId id="353" r:id="rId22"/>
    <p:sldId id="375" r:id="rId23"/>
    <p:sldId id="355" r:id="rId24"/>
    <p:sldId id="362" r:id="rId25"/>
    <p:sldId id="354" r:id="rId26"/>
    <p:sldId id="366" r:id="rId27"/>
    <p:sldId id="2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ahill, Miriam" initials="SM" lastIdx="20" clrIdx="0">
    <p:extLst>
      <p:ext uri="{19B8F6BF-5375-455C-9EA6-DF929625EA0E}">
        <p15:presenceInfo xmlns:p15="http://schemas.microsoft.com/office/powerpoint/2012/main" userId="S::mscahill@revenue.ie::045c8fe2cef8ba58" providerId="AD"/>
      </p:ext>
    </p:extLst>
  </p:cmAuthor>
  <p:cmAuthor id="2" name="Waters, Sarah" initials="WS" lastIdx="26" clrIdx="1">
    <p:extLst>
      <p:ext uri="{19B8F6BF-5375-455C-9EA6-DF929625EA0E}">
        <p15:presenceInfo xmlns:p15="http://schemas.microsoft.com/office/powerpoint/2012/main" userId="S::swaters0@revenue.ie::a0aedf4ec4c627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9705"/>
    <a:srgbClr val="FF7C80"/>
    <a:srgbClr val="FF0000"/>
    <a:srgbClr val="F6D40A"/>
    <a:srgbClr val="FF505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3" autoAdjust="0"/>
    <p:restoredTop sz="60847" autoAdjust="0"/>
  </p:normalViewPr>
  <p:slideViewPr>
    <p:cSldViewPr snapToGrid="0">
      <p:cViewPr varScale="1">
        <p:scale>
          <a:sx n="63" d="100"/>
          <a:sy n="63" d="100"/>
        </p:scale>
        <p:origin x="2148"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FE7D0C-906D-40E7-A588-D5034F89E05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228FF66-A7FF-4D1A-9FC3-31C2727C83D3}">
      <dgm:prSet/>
      <dgm:spPr/>
      <dgm:t>
        <a:bodyPr/>
        <a:lstStyle/>
        <a:p>
          <a:r>
            <a:rPr lang="en-IE" dirty="0"/>
            <a:t>Self-Assessment is the basis of our taxation system </a:t>
          </a:r>
          <a:endParaRPr lang="en-US" dirty="0"/>
        </a:p>
      </dgm:t>
    </dgm:pt>
    <dgm:pt modelId="{16785E06-4C79-405D-9692-1B07EE3F554F}" type="parTrans" cxnId="{9176C8A9-8AB9-4A9A-B279-5F643F4EFE44}">
      <dgm:prSet/>
      <dgm:spPr/>
      <dgm:t>
        <a:bodyPr/>
        <a:lstStyle/>
        <a:p>
          <a:endParaRPr lang="en-US"/>
        </a:p>
      </dgm:t>
    </dgm:pt>
    <dgm:pt modelId="{75831712-17DF-4395-8A47-44D40206FBAE}" type="sibTrans" cxnId="{9176C8A9-8AB9-4A9A-B279-5F643F4EFE44}">
      <dgm:prSet/>
      <dgm:spPr/>
      <dgm:t>
        <a:bodyPr/>
        <a:lstStyle/>
        <a:p>
          <a:endParaRPr lang="en-US"/>
        </a:p>
      </dgm:t>
    </dgm:pt>
    <dgm:pt modelId="{F4B37A54-1A27-46B0-934D-BD5FB95FEAAF}">
      <dgm:prSet/>
      <dgm:spPr/>
      <dgm:t>
        <a:bodyPr/>
        <a:lstStyle/>
        <a:p>
          <a:r>
            <a:rPr lang="en-IE" dirty="0"/>
            <a:t>It is the responsibility of every taxpayer to comply with their tax and duty obligations</a:t>
          </a:r>
          <a:endParaRPr lang="en-US" dirty="0"/>
        </a:p>
      </dgm:t>
    </dgm:pt>
    <dgm:pt modelId="{A1A938DA-BACC-447D-9B09-ACB5BC81B58D}" type="parTrans" cxnId="{AB3AD97D-33BD-4807-B9AD-4C55D795A510}">
      <dgm:prSet/>
      <dgm:spPr/>
      <dgm:t>
        <a:bodyPr/>
        <a:lstStyle/>
        <a:p>
          <a:endParaRPr lang="en-US"/>
        </a:p>
      </dgm:t>
    </dgm:pt>
    <dgm:pt modelId="{3FAB40D5-303F-4584-B372-336357F0D816}" type="sibTrans" cxnId="{AB3AD97D-33BD-4807-B9AD-4C55D795A510}">
      <dgm:prSet/>
      <dgm:spPr/>
      <dgm:t>
        <a:bodyPr/>
        <a:lstStyle/>
        <a:p>
          <a:endParaRPr lang="en-US"/>
        </a:p>
      </dgm:t>
    </dgm:pt>
    <dgm:pt modelId="{C1E94DC3-58BC-4299-B14D-6A411DF2B293}">
      <dgm:prSet/>
      <dgm:spPr/>
      <dgm:t>
        <a:bodyPr/>
        <a:lstStyle/>
        <a:p>
          <a:r>
            <a:rPr lang="en-IE" dirty="0"/>
            <a:t>Most taxpayers voluntarily and diligently discharge this responsibility </a:t>
          </a:r>
          <a:endParaRPr lang="en-US" dirty="0"/>
        </a:p>
      </dgm:t>
    </dgm:pt>
    <dgm:pt modelId="{9D656066-5A9E-49E5-8FF1-B4286A661008}" type="parTrans" cxnId="{550D93D1-AB67-469D-9A8C-F5DE9268DE1A}">
      <dgm:prSet/>
      <dgm:spPr/>
      <dgm:t>
        <a:bodyPr/>
        <a:lstStyle/>
        <a:p>
          <a:endParaRPr lang="en-US"/>
        </a:p>
      </dgm:t>
    </dgm:pt>
    <dgm:pt modelId="{9429079B-33E7-44A4-AB57-5A04792F5F8F}" type="sibTrans" cxnId="{550D93D1-AB67-469D-9A8C-F5DE9268DE1A}">
      <dgm:prSet/>
      <dgm:spPr/>
      <dgm:t>
        <a:bodyPr/>
        <a:lstStyle/>
        <a:p>
          <a:endParaRPr lang="en-US"/>
        </a:p>
      </dgm:t>
    </dgm:pt>
    <dgm:pt modelId="{96920AC2-B60F-45BF-AFFD-8A69F3744D6C}" type="pres">
      <dgm:prSet presAssocID="{6EFE7D0C-906D-40E7-A588-D5034F89E056}" presName="linear" presStyleCnt="0">
        <dgm:presLayoutVars>
          <dgm:animLvl val="lvl"/>
          <dgm:resizeHandles val="exact"/>
        </dgm:presLayoutVars>
      </dgm:prSet>
      <dgm:spPr/>
    </dgm:pt>
    <dgm:pt modelId="{C5B917ED-1DA2-4E1B-B4F4-782A9186716E}" type="pres">
      <dgm:prSet presAssocID="{3228FF66-A7FF-4D1A-9FC3-31C2727C83D3}" presName="parentText" presStyleLbl="node1" presStyleIdx="0" presStyleCnt="3">
        <dgm:presLayoutVars>
          <dgm:chMax val="0"/>
          <dgm:bulletEnabled val="1"/>
        </dgm:presLayoutVars>
      </dgm:prSet>
      <dgm:spPr/>
    </dgm:pt>
    <dgm:pt modelId="{339D7F21-0FF4-4D7E-861F-9B58A4548864}" type="pres">
      <dgm:prSet presAssocID="{75831712-17DF-4395-8A47-44D40206FBAE}" presName="spacer" presStyleCnt="0"/>
      <dgm:spPr/>
    </dgm:pt>
    <dgm:pt modelId="{6DFA397E-1A89-444B-BDFC-18DC3D643C9F}" type="pres">
      <dgm:prSet presAssocID="{F4B37A54-1A27-46B0-934D-BD5FB95FEAAF}" presName="parentText" presStyleLbl="node1" presStyleIdx="1" presStyleCnt="3">
        <dgm:presLayoutVars>
          <dgm:chMax val="0"/>
          <dgm:bulletEnabled val="1"/>
        </dgm:presLayoutVars>
      </dgm:prSet>
      <dgm:spPr/>
    </dgm:pt>
    <dgm:pt modelId="{488E8166-BA2F-44F5-AF7E-31A3994DDFD3}" type="pres">
      <dgm:prSet presAssocID="{3FAB40D5-303F-4584-B372-336357F0D816}" presName="spacer" presStyleCnt="0"/>
      <dgm:spPr/>
    </dgm:pt>
    <dgm:pt modelId="{CCCB2E6D-6DE4-484D-A7E7-C6136A2EF4A8}" type="pres">
      <dgm:prSet presAssocID="{C1E94DC3-58BC-4299-B14D-6A411DF2B293}" presName="parentText" presStyleLbl="node1" presStyleIdx="2" presStyleCnt="3">
        <dgm:presLayoutVars>
          <dgm:chMax val="0"/>
          <dgm:bulletEnabled val="1"/>
        </dgm:presLayoutVars>
      </dgm:prSet>
      <dgm:spPr/>
    </dgm:pt>
  </dgm:ptLst>
  <dgm:cxnLst>
    <dgm:cxn modelId="{9CC2B215-7856-4B90-AC3C-C6BB7E619421}" type="presOf" srcId="{F4B37A54-1A27-46B0-934D-BD5FB95FEAAF}" destId="{6DFA397E-1A89-444B-BDFC-18DC3D643C9F}" srcOrd="0" destOrd="0" presId="urn:microsoft.com/office/officeart/2005/8/layout/vList2"/>
    <dgm:cxn modelId="{3F43F275-A9A8-4640-9D29-8E8D24103905}" type="presOf" srcId="{6EFE7D0C-906D-40E7-A588-D5034F89E056}" destId="{96920AC2-B60F-45BF-AFFD-8A69F3744D6C}" srcOrd="0" destOrd="0" presId="urn:microsoft.com/office/officeart/2005/8/layout/vList2"/>
    <dgm:cxn modelId="{AB3AD97D-33BD-4807-B9AD-4C55D795A510}" srcId="{6EFE7D0C-906D-40E7-A588-D5034F89E056}" destId="{F4B37A54-1A27-46B0-934D-BD5FB95FEAAF}" srcOrd="1" destOrd="0" parTransId="{A1A938DA-BACC-447D-9B09-ACB5BC81B58D}" sibTransId="{3FAB40D5-303F-4584-B372-336357F0D816}"/>
    <dgm:cxn modelId="{9176C8A9-8AB9-4A9A-B279-5F643F4EFE44}" srcId="{6EFE7D0C-906D-40E7-A588-D5034F89E056}" destId="{3228FF66-A7FF-4D1A-9FC3-31C2727C83D3}" srcOrd="0" destOrd="0" parTransId="{16785E06-4C79-405D-9692-1B07EE3F554F}" sibTransId="{75831712-17DF-4395-8A47-44D40206FBAE}"/>
    <dgm:cxn modelId="{3B2601BA-DB84-4B5D-BD4D-E3CC36867C23}" type="presOf" srcId="{3228FF66-A7FF-4D1A-9FC3-31C2727C83D3}" destId="{C5B917ED-1DA2-4E1B-B4F4-782A9186716E}" srcOrd="0" destOrd="0" presId="urn:microsoft.com/office/officeart/2005/8/layout/vList2"/>
    <dgm:cxn modelId="{550D93D1-AB67-469D-9A8C-F5DE9268DE1A}" srcId="{6EFE7D0C-906D-40E7-A588-D5034F89E056}" destId="{C1E94DC3-58BC-4299-B14D-6A411DF2B293}" srcOrd="2" destOrd="0" parTransId="{9D656066-5A9E-49E5-8FF1-B4286A661008}" sibTransId="{9429079B-33E7-44A4-AB57-5A04792F5F8F}"/>
    <dgm:cxn modelId="{93CA85F4-85FB-48AA-B4FD-711717449F07}" type="presOf" srcId="{C1E94DC3-58BC-4299-B14D-6A411DF2B293}" destId="{CCCB2E6D-6DE4-484D-A7E7-C6136A2EF4A8}" srcOrd="0" destOrd="0" presId="urn:microsoft.com/office/officeart/2005/8/layout/vList2"/>
    <dgm:cxn modelId="{9D8FABED-1F10-4200-A373-0EB279D7059E}" type="presParOf" srcId="{96920AC2-B60F-45BF-AFFD-8A69F3744D6C}" destId="{C5B917ED-1DA2-4E1B-B4F4-782A9186716E}" srcOrd="0" destOrd="0" presId="urn:microsoft.com/office/officeart/2005/8/layout/vList2"/>
    <dgm:cxn modelId="{BFD14853-D218-40C0-8239-1F62DCB29EAE}" type="presParOf" srcId="{96920AC2-B60F-45BF-AFFD-8A69F3744D6C}" destId="{339D7F21-0FF4-4D7E-861F-9B58A4548864}" srcOrd="1" destOrd="0" presId="urn:microsoft.com/office/officeart/2005/8/layout/vList2"/>
    <dgm:cxn modelId="{5A53DD82-6D51-4DA1-9752-4588FC841BF6}" type="presParOf" srcId="{96920AC2-B60F-45BF-AFFD-8A69F3744D6C}" destId="{6DFA397E-1A89-444B-BDFC-18DC3D643C9F}" srcOrd="2" destOrd="0" presId="urn:microsoft.com/office/officeart/2005/8/layout/vList2"/>
    <dgm:cxn modelId="{445BD37B-EB62-46BA-942A-F5FAA09DBAC1}" type="presParOf" srcId="{96920AC2-B60F-45BF-AFFD-8A69F3744D6C}" destId="{488E8166-BA2F-44F5-AF7E-31A3994DDFD3}" srcOrd="3" destOrd="0" presId="urn:microsoft.com/office/officeart/2005/8/layout/vList2"/>
    <dgm:cxn modelId="{A67C7F3F-4F55-4342-8A14-02475C175425}" type="presParOf" srcId="{96920AC2-B60F-45BF-AFFD-8A69F3744D6C}" destId="{CCCB2E6D-6DE4-484D-A7E7-C6136A2EF4A8}"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9C012B-4EAF-411F-B2E1-55473A5773B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DC2CBB5-6A9E-4850-94AE-E636E13A8C5A}">
      <dgm:prSet/>
      <dgm:spPr/>
      <dgm:t>
        <a:bodyPr/>
        <a:lstStyle/>
        <a:p>
          <a:r>
            <a:rPr lang="en-US" dirty="0"/>
            <a:t>Revenue may carry out a compliance intervention if a general or a specific risk to the tax system is identified</a:t>
          </a:r>
        </a:p>
      </dgm:t>
      <dgm:extLst>
        <a:ext uri="{E40237B7-FDA0-4F09-8148-C483321AD2D9}">
          <dgm14:cNvPr xmlns:dgm14="http://schemas.microsoft.com/office/drawing/2010/diagram" id="0" name="" descr="A compliance intervention may occur when Revenue detects that there be either a general or a specific risk to the tax system.&#10;"/>
        </a:ext>
      </dgm:extLst>
    </dgm:pt>
    <dgm:pt modelId="{34F07C37-E436-4E42-B5D2-831A5632CBB2}" type="parTrans" cxnId="{E0595860-AC0D-4FE6-81BA-BFDF929441E4}">
      <dgm:prSet/>
      <dgm:spPr/>
      <dgm:t>
        <a:bodyPr/>
        <a:lstStyle/>
        <a:p>
          <a:endParaRPr lang="en-US"/>
        </a:p>
      </dgm:t>
    </dgm:pt>
    <dgm:pt modelId="{411072BC-06A0-4B14-8071-DF7AB9CA03E9}" type="sibTrans" cxnId="{E0595860-AC0D-4FE6-81BA-BFDF929441E4}">
      <dgm:prSet/>
      <dgm:spPr/>
      <dgm:t>
        <a:bodyPr/>
        <a:lstStyle/>
        <a:p>
          <a:endParaRPr lang="en-US"/>
        </a:p>
      </dgm:t>
    </dgm:pt>
    <dgm:pt modelId="{00CDD905-0D7E-496B-86D8-C84C229C55BA}">
      <dgm:prSet/>
      <dgm:spPr/>
      <dgm:t>
        <a:bodyPr/>
        <a:lstStyle/>
        <a:p>
          <a:r>
            <a:rPr lang="en-IE" dirty="0"/>
            <a:t>There are different levels of compliance interventions which are based on the type of risk identified and taxpayer behaviour</a:t>
          </a:r>
          <a:endParaRPr lang="en-US" dirty="0"/>
        </a:p>
      </dgm:t>
      <dgm:extLst>
        <a:ext uri="{E40237B7-FDA0-4F09-8148-C483321AD2D9}">
          <dgm14:cNvPr xmlns:dgm14="http://schemas.microsoft.com/office/drawing/2010/diagram" id="0" name="" descr="There are different levels of compliance interventions based on the level of risk identified and taxpayer behaviour&#10;"/>
        </a:ext>
      </dgm:extLst>
    </dgm:pt>
    <dgm:pt modelId="{BFDEE491-74F9-4736-883C-47C7B37DEA1D}" type="parTrans" cxnId="{CD6F4FD8-BB8D-4635-8B42-C01F1435CC36}">
      <dgm:prSet/>
      <dgm:spPr/>
      <dgm:t>
        <a:bodyPr/>
        <a:lstStyle/>
        <a:p>
          <a:endParaRPr lang="en-US"/>
        </a:p>
      </dgm:t>
    </dgm:pt>
    <dgm:pt modelId="{71B42DC6-7406-4A68-92B1-B2A7A08BA6D8}" type="sibTrans" cxnId="{CD6F4FD8-BB8D-4635-8B42-C01F1435CC36}">
      <dgm:prSet/>
      <dgm:spPr/>
      <dgm:t>
        <a:bodyPr/>
        <a:lstStyle/>
        <a:p>
          <a:endParaRPr lang="en-US"/>
        </a:p>
      </dgm:t>
    </dgm:pt>
    <dgm:pt modelId="{74E5347B-4BEF-431E-93C7-19F005B68F4B}" type="pres">
      <dgm:prSet presAssocID="{839C012B-4EAF-411F-B2E1-55473A5773B1}" presName="linear" presStyleCnt="0">
        <dgm:presLayoutVars>
          <dgm:animLvl val="lvl"/>
          <dgm:resizeHandles val="exact"/>
        </dgm:presLayoutVars>
      </dgm:prSet>
      <dgm:spPr/>
    </dgm:pt>
    <dgm:pt modelId="{95975895-79D4-4B6C-8DC5-3A2CB91A6B00}" type="pres">
      <dgm:prSet presAssocID="{8DC2CBB5-6A9E-4850-94AE-E636E13A8C5A}" presName="parentText" presStyleLbl="node1" presStyleIdx="0" presStyleCnt="2">
        <dgm:presLayoutVars>
          <dgm:chMax val="0"/>
          <dgm:bulletEnabled val="1"/>
        </dgm:presLayoutVars>
      </dgm:prSet>
      <dgm:spPr/>
    </dgm:pt>
    <dgm:pt modelId="{896A7402-7C8D-4922-B5B8-06ADBEE4D3E6}" type="pres">
      <dgm:prSet presAssocID="{411072BC-06A0-4B14-8071-DF7AB9CA03E9}" presName="spacer" presStyleCnt="0"/>
      <dgm:spPr/>
    </dgm:pt>
    <dgm:pt modelId="{5F1437D3-A6BB-4237-BAD9-E4EE86AAFFFC}" type="pres">
      <dgm:prSet presAssocID="{00CDD905-0D7E-496B-86D8-C84C229C55BA}" presName="parentText" presStyleLbl="node1" presStyleIdx="1" presStyleCnt="2">
        <dgm:presLayoutVars>
          <dgm:chMax val="0"/>
          <dgm:bulletEnabled val="1"/>
        </dgm:presLayoutVars>
      </dgm:prSet>
      <dgm:spPr/>
    </dgm:pt>
  </dgm:ptLst>
  <dgm:cxnLst>
    <dgm:cxn modelId="{E0595860-AC0D-4FE6-81BA-BFDF929441E4}" srcId="{839C012B-4EAF-411F-B2E1-55473A5773B1}" destId="{8DC2CBB5-6A9E-4850-94AE-E636E13A8C5A}" srcOrd="0" destOrd="0" parTransId="{34F07C37-E436-4E42-B5D2-831A5632CBB2}" sibTransId="{411072BC-06A0-4B14-8071-DF7AB9CA03E9}"/>
    <dgm:cxn modelId="{242B399B-0127-4B2C-AA8C-6FD259A0CF83}" type="presOf" srcId="{00CDD905-0D7E-496B-86D8-C84C229C55BA}" destId="{5F1437D3-A6BB-4237-BAD9-E4EE86AAFFFC}" srcOrd="0" destOrd="0" presId="urn:microsoft.com/office/officeart/2005/8/layout/vList2"/>
    <dgm:cxn modelId="{992E3DAA-5E68-4FFC-883F-AD3FB517B13C}" type="presOf" srcId="{839C012B-4EAF-411F-B2E1-55473A5773B1}" destId="{74E5347B-4BEF-431E-93C7-19F005B68F4B}" srcOrd="0" destOrd="0" presId="urn:microsoft.com/office/officeart/2005/8/layout/vList2"/>
    <dgm:cxn modelId="{50D1F1BB-8E91-4B50-BAA8-BD4A20908E41}" type="presOf" srcId="{8DC2CBB5-6A9E-4850-94AE-E636E13A8C5A}" destId="{95975895-79D4-4B6C-8DC5-3A2CB91A6B00}" srcOrd="0" destOrd="0" presId="urn:microsoft.com/office/officeart/2005/8/layout/vList2"/>
    <dgm:cxn modelId="{CD6F4FD8-BB8D-4635-8B42-C01F1435CC36}" srcId="{839C012B-4EAF-411F-B2E1-55473A5773B1}" destId="{00CDD905-0D7E-496B-86D8-C84C229C55BA}" srcOrd="1" destOrd="0" parTransId="{BFDEE491-74F9-4736-883C-47C7B37DEA1D}" sibTransId="{71B42DC6-7406-4A68-92B1-B2A7A08BA6D8}"/>
    <dgm:cxn modelId="{5D82501E-770B-40F1-A82A-9D434A4CD557}" type="presParOf" srcId="{74E5347B-4BEF-431E-93C7-19F005B68F4B}" destId="{95975895-79D4-4B6C-8DC5-3A2CB91A6B00}" srcOrd="0" destOrd="0" presId="urn:microsoft.com/office/officeart/2005/8/layout/vList2"/>
    <dgm:cxn modelId="{63FC4175-1FA6-4B51-99B7-980BE0AFFE0E}" type="presParOf" srcId="{74E5347B-4BEF-431E-93C7-19F005B68F4B}" destId="{896A7402-7C8D-4922-B5B8-06ADBEE4D3E6}" srcOrd="1" destOrd="0" presId="urn:microsoft.com/office/officeart/2005/8/layout/vList2"/>
    <dgm:cxn modelId="{1588E808-761D-4AC6-BF2F-0D765F4AF337}" type="presParOf" srcId="{74E5347B-4BEF-431E-93C7-19F005B68F4B}" destId="{5F1437D3-A6BB-4237-BAD9-E4EE86AAFFFC}"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0FD69D-9F6E-437B-9277-CDD768092601}" type="doc">
      <dgm:prSet loTypeId="urn:microsoft.com/office/officeart/2018/5/layout/CenteredIconLabelDescriptionList" loCatId="icon" qsTypeId="urn:microsoft.com/office/officeart/2005/8/quickstyle/simple1" qsCatId="simple" csTypeId="urn:microsoft.com/office/officeart/2005/8/colors/colorful1" csCatId="colorful" phldr="1"/>
      <dgm:spPr/>
      <dgm:t>
        <a:bodyPr/>
        <a:lstStyle/>
        <a:p>
          <a:endParaRPr lang="en-IE"/>
        </a:p>
      </dgm:t>
    </dgm:pt>
    <dgm:pt modelId="{2C9714A4-E291-4814-A22B-CB9F65F8213C}">
      <dgm:prSet phldrT="[Text]" custT="1"/>
      <dgm:spPr/>
      <dgm:t>
        <a:bodyPr/>
        <a:lstStyle/>
        <a:p>
          <a:pPr>
            <a:lnSpc>
              <a:spcPct val="100000"/>
            </a:lnSpc>
            <a:defRPr b="1"/>
          </a:pPr>
          <a:r>
            <a:rPr lang="en-GB" sz="2000" dirty="0">
              <a:solidFill>
                <a:schemeClr val="accent5">
                  <a:lumMod val="75000"/>
                </a:schemeClr>
              </a:solidFill>
            </a:rPr>
            <a:t>Level 2 and Level 3 </a:t>
          </a:r>
        </a:p>
        <a:p>
          <a:pPr>
            <a:lnSpc>
              <a:spcPct val="100000"/>
            </a:lnSpc>
            <a:defRPr b="1"/>
          </a:pPr>
          <a:r>
            <a:rPr lang="en-GB" sz="2000" dirty="0">
              <a:solidFill>
                <a:schemeClr val="accent5">
                  <a:lumMod val="75000"/>
                </a:schemeClr>
              </a:solidFill>
            </a:rPr>
            <a:t>Compliance Interventions</a:t>
          </a:r>
        </a:p>
        <a:p>
          <a:pPr>
            <a:lnSpc>
              <a:spcPct val="100000"/>
            </a:lnSpc>
            <a:defRPr b="1"/>
          </a:pPr>
          <a:endParaRPr lang="en-GB" sz="2000" dirty="0">
            <a:solidFill>
              <a:schemeClr val="accent5">
                <a:lumMod val="75000"/>
              </a:schemeClr>
            </a:solidFill>
          </a:endParaRPr>
        </a:p>
      </dgm:t>
    </dgm:pt>
    <dgm:pt modelId="{0E9004A0-7B0C-431A-B246-42B4A35B4992}" type="parTrans" cxnId="{7146C230-9286-4FA2-83A8-9B361A83F4EE}">
      <dgm:prSet/>
      <dgm:spPr/>
      <dgm:t>
        <a:bodyPr/>
        <a:lstStyle/>
        <a:p>
          <a:endParaRPr lang="en-IE"/>
        </a:p>
      </dgm:t>
    </dgm:pt>
    <dgm:pt modelId="{822A12B9-72CD-4439-B15F-FB755347BDED}" type="sibTrans" cxnId="{7146C230-9286-4FA2-83A8-9B361A83F4EE}">
      <dgm:prSet/>
      <dgm:spPr/>
      <dgm:t>
        <a:bodyPr/>
        <a:lstStyle/>
        <a:p>
          <a:endParaRPr lang="en-IE"/>
        </a:p>
      </dgm:t>
    </dgm:pt>
    <dgm:pt modelId="{85253CC0-A11A-4B6D-8367-594F9CFC6118}">
      <dgm:prSet phldrT="[Text]" custT="1"/>
      <dgm:spPr/>
      <dgm:t>
        <a:bodyPr/>
        <a:lstStyle/>
        <a:p>
          <a:pPr>
            <a:lnSpc>
              <a:spcPct val="100000"/>
            </a:lnSpc>
            <a:defRPr b="1"/>
          </a:pPr>
          <a:r>
            <a:rPr lang="en-GB" sz="2000" dirty="0">
              <a:solidFill>
                <a:schemeClr val="accent5">
                  <a:lumMod val="75000"/>
                </a:schemeClr>
              </a:solidFill>
            </a:rPr>
            <a:t>Level 1 </a:t>
          </a:r>
        </a:p>
        <a:p>
          <a:pPr>
            <a:lnSpc>
              <a:spcPct val="100000"/>
            </a:lnSpc>
            <a:defRPr b="1"/>
          </a:pPr>
          <a:r>
            <a:rPr lang="en-GB" sz="2000" dirty="0">
              <a:solidFill>
                <a:schemeClr val="accent5">
                  <a:lumMod val="75000"/>
                </a:schemeClr>
              </a:solidFill>
            </a:rPr>
            <a:t>Compliance Interventions</a:t>
          </a:r>
        </a:p>
        <a:p>
          <a:pPr>
            <a:lnSpc>
              <a:spcPct val="100000"/>
            </a:lnSpc>
            <a:defRPr b="1"/>
          </a:pPr>
          <a:endParaRPr lang="en-GB" sz="2000" dirty="0">
            <a:solidFill>
              <a:schemeClr val="accent5">
                <a:lumMod val="75000"/>
              </a:schemeClr>
            </a:solidFill>
          </a:endParaRPr>
        </a:p>
      </dgm:t>
    </dgm:pt>
    <dgm:pt modelId="{5C9912C4-9FE4-46DD-BF5B-640183311B23}" type="sibTrans" cxnId="{FA6F6E1A-FA2B-4304-AE01-33125E38318A}">
      <dgm:prSet/>
      <dgm:spPr/>
      <dgm:t>
        <a:bodyPr/>
        <a:lstStyle/>
        <a:p>
          <a:endParaRPr lang="en-IE"/>
        </a:p>
      </dgm:t>
    </dgm:pt>
    <dgm:pt modelId="{A6114760-FA64-4A39-B797-B742F9C32301}" type="parTrans" cxnId="{FA6F6E1A-FA2B-4304-AE01-33125E38318A}">
      <dgm:prSet/>
      <dgm:spPr/>
      <dgm:t>
        <a:bodyPr/>
        <a:lstStyle/>
        <a:p>
          <a:endParaRPr lang="en-IE"/>
        </a:p>
      </dgm:t>
    </dgm:pt>
    <dgm:pt modelId="{5617AD1E-63C8-42D0-847B-5C9621886877}" type="pres">
      <dgm:prSet presAssocID="{940FD69D-9F6E-437B-9277-CDD768092601}" presName="root" presStyleCnt="0">
        <dgm:presLayoutVars>
          <dgm:dir/>
          <dgm:resizeHandles val="exact"/>
        </dgm:presLayoutVars>
      </dgm:prSet>
      <dgm:spPr/>
    </dgm:pt>
    <dgm:pt modelId="{889D6781-3FCF-4D87-99D9-38ACEBD0F2FD}" type="pres">
      <dgm:prSet presAssocID="{85253CC0-A11A-4B6D-8367-594F9CFC6118}" presName="compNode" presStyleCnt="0"/>
      <dgm:spPr/>
    </dgm:pt>
    <dgm:pt modelId="{0DB6662D-E249-4852-91B1-1687CA4AE97E}" type="pres">
      <dgm:prSet presAssocID="{85253CC0-A11A-4B6D-8367-594F9CFC6118}" presName="iconRect" presStyleLbl="node1" presStyleIdx="0" presStyleCnt="2" custLinFactNeighborX="3328" custLinFactNeighborY="-627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4266CCA-61B6-46CC-BB87-D5359C9D6F5D}" type="pres">
      <dgm:prSet presAssocID="{85253CC0-A11A-4B6D-8367-594F9CFC6118}" presName="iconSpace" presStyleCnt="0"/>
      <dgm:spPr/>
    </dgm:pt>
    <dgm:pt modelId="{59A8C812-C99A-4950-B697-E193E5D42C53}" type="pres">
      <dgm:prSet presAssocID="{85253CC0-A11A-4B6D-8367-594F9CFC6118}" presName="parTx" presStyleLbl="revTx" presStyleIdx="0" presStyleCnt="4" custScaleX="113760" custLinFactY="-100000" custLinFactNeighborX="3766" custLinFactNeighborY="-150584">
        <dgm:presLayoutVars>
          <dgm:chMax val="0"/>
          <dgm:chPref val="0"/>
        </dgm:presLayoutVars>
      </dgm:prSet>
      <dgm:spPr/>
    </dgm:pt>
    <dgm:pt modelId="{BC78B2F0-CF71-4CD1-AAA6-1AC8A067A9C8}" type="pres">
      <dgm:prSet presAssocID="{85253CC0-A11A-4B6D-8367-594F9CFC6118}" presName="txSpace" presStyleCnt="0"/>
      <dgm:spPr/>
    </dgm:pt>
    <dgm:pt modelId="{5735DC7A-574A-44BF-86B5-F5F0A6EF89EF}" type="pres">
      <dgm:prSet presAssocID="{85253CC0-A11A-4B6D-8367-594F9CFC6118}" presName="desTx" presStyleLbl="revTx" presStyleIdx="1" presStyleCnt="4" custLinFactNeighborX="781" custLinFactNeighborY="-10931">
        <dgm:presLayoutVars/>
      </dgm:prSet>
      <dgm:spPr/>
    </dgm:pt>
    <dgm:pt modelId="{F9662014-D6B8-4DCB-9433-DE1BA2DAC86D}" type="pres">
      <dgm:prSet presAssocID="{5C9912C4-9FE4-46DD-BF5B-640183311B23}" presName="sibTrans" presStyleCnt="0"/>
      <dgm:spPr/>
    </dgm:pt>
    <dgm:pt modelId="{AB1F1F7A-C0A4-4544-999A-3908E45F8160}" type="pres">
      <dgm:prSet presAssocID="{2C9714A4-E291-4814-A22B-CB9F65F8213C}" presName="compNode" presStyleCnt="0"/>
      <dgm:spPr/>
    </dgm:pt>
    <dgm:pt modelId="{B350B6B7-AD1A-4F75-8C62-EC0B53D5A64D}" type="pres">
      <dgm:prSet presAssocID="{2C9714A4-E291-4814-A22B-CB9F65F8213C}" presName="iconRect" presStyleLbl="node1" presStyleIdx="1" presStyleCnt="2" custScaleX="86799" custScaleY="82832" custLinFactNeighborX="10866" custLinFactNeighborY="-198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68D787B-21C7-455A-9185-40C6C487B59C}" type="pres">
      <dgm:prSet presAssocID="{2C9714A4-E291-4814-A22B-CB9F65F8213C}" presName="iconSpace" presStyleCnt="0"/>
      <dgm:spPr/>
    </dgm:pt>
    <dgm:pt modelId="{28ABAD64-B5AA-4EE1-9CDC-40989D75486A}" type="pres">
      <dgm:prSet presAssocID="{2C9714A4-E291-4814-A22B-CB9F65F8213C}" presName="parTx" presStyleLbl="revTx" presStyleIdx="2" presStyleCnt="4" custScaleX="121110" custLinFactY="-100000" custLinFactNeighborX="3803" custLinFactNeighborY="-144412">
        <dgm:presLayoutVars>
          <dgm:chMax val="0"/>
          <dgm:chPref val="0"/>
        </dgm:presLayoutVars>
      </dgm:prSet>
      <dgm:spPr/>
    </dgm:pt>
    <dgm:pt modelId="{CFE09F74-94F8-4288-B6A6-CB438C4E5DEC}" type="pres">
      <dgm:prSet presAssocID="{2C9714A4-E291-4814-A22B-CB9F65F8213C}" presName="txSpace" presStyleCnt="0"/>
      <dgm:spPr/>
    </dgm:pt>
    <dgm:pt modelId="{3283CA7B-A68A-4DFF-A0B0-1A8CEEEDF9C9}" type="pres">
      <dgm:prSet presAssocID="{2C9714A4-E291-4814-A22B-CB9F65F8213C}" presName="desTx" presStyleLbl="revTx" presStyleIdx="3" presStyleCnt="4" custScaleX="115495" custLinFactNeighborX="3764" custLinFactNeighborY="-1562">
        <dgm:presLayoutVars/>
      </dgm:prSet>
      <dgm:spPr/>
    </dgm:pt>
  </dgm:ptLst>
  <dgm:cxnLst>
    <dgm:cxn modelId="{FA6F6E1A-FA2B-4304-AE01-33125E38318A}" srcId="{940FD69D-9F6E-437B-9277-CDD768092601}" destId="{85253CC0-A11A-4B6D-8367-594F9CFC6118}" srcOrd="0" destOrd="0" parTransId="{A6114760-FA64-4A39-B797-B742F9C32301}" sibTransId="{5C9912C4-9FE4-46DD-BF5B-640183311B23}"/>
    <dgm:cxn modelId="{7146C230-9286-4FA2-83A8-9B361A83F4EE}" srcId="{940FD69D-9F6E-437B-9277-CDD768092601}" destId="{2C9714A4-E291-4814-A22B-CB9F65F8213C}" srcOrd="1" destOrd="0" parTransId="{0E9004A0-7B0C-431A-B246-42B4A35B4992}" sibTransId="{822A12B9-72CD-4439-B15F-FB755347BDED}"/>
    <dgm:cxn modelId="{A814E56E-870A-4E28-89F4-BDBB0FC5AD6D}" type="presOf" srcId="{2C9714A4-E291-4814-A22B-CB9F65F8213C}" destId="{28ABAD64-B5AA-4EE1-9CDC-40989D75486A}" srcOrd="0" destOrd="0" presId="urn:microsoft.com/office/officeart/2018/5/layout/CenteredIconLabelDescriptionList"/>
    <dgm:cxn modelId="{A96F07A0-F7B5-4625-A692-BC8929B9FC87}" type="presOf" srcId="{940FD69D-9F6E-437B-9277-CDD768092601}" destId="{5617AD1E-63C8-42D0-847B-5C9621886877}" srcOrd="0" destOrd="0" presId="urn:microsoft.com/office/officeart/2018/5/layout/CenteredIconLabelDescriptionList"/>
    <dgm:cxn modelId="{52D9B8D5-D574-4B16-917F-7D34230F488F}" type="presOf" srcId="{85253CC0-A11A-4B6D-8367-594F9CFC6118}" destId="{59A8C812-C99A-4950-B697-E193E5D42C53}" srcOrd="0" destOrd="0" presId="urn:microsoft.com/office/officeart/2018/5/layout/CenteredIconLabelDescriptionList"/>
    <dgm:cxn modelId="{E744F037-92A4-4BF1-A547-90A0DC7DB111}" type="presParOf" srcId="{5617AD1E-63C8-42D0-847B-5C9621886877}" destId="{889D6781-3FCF-4D87-99D9-38ACEBD0F2FD}" srcOrd="0" destOrd="0" presId="urn:microsoft.com/office/officeart/2018/5/layout/CenteredIconLabelDescriptionList"/>
    <dgm:cxn modelId="{372A1873-F34F-4032-8379-E9E4DEB7D0B7}" type="presParOf" srcId="{889D6781-3FCF-4D87-99D9-38ACEBD0F2FD}" destId="{0DB6662D-E249-4852-91B1-1687CA4AE97E}" srcOrd="0" destOrd="0" presId="urn:microsoft.com/office/officeart/2018/5/layout/CenteredIconLabelDescriptionList"/>
    <dgm:cxn modelId="{D5054A90-E828-4554-837A-2CE291D274B5}" type="presParOf" srcId="{889D6781-3FCF-4D87-99D9-38ACEBD0F2FD}" destId="{C4266CCA-61B6-46CC-BB87-D5359C9D6F5D}" srcOrd="1" destOrd="0" presId="urn:microsoft.com/office/officeart/2018/5/layout/CenteredIconLabelDescriptionList"/>
    <dgm:cxn modelId="{24BFC2A9-D39A-4118-9924-CEFF04334E44}" type="presParOf" srcId="{889D6781-3FCF-4D87-99D9-38ACEBD0F2FD}" destId="{59A8C812-C99A-4950-B697-E193E5D42C53}" srcOrd="2" destOrd="0" presId="urn:microsoft.com/office/officeart/2018/5/layout/CenteredIconLabelDescriptionList"/>
    <dgm:cxn modelId="{189777C5-46CD-4BD8-9ACD-E5CC46F32B6D}" type="presParOf" srcId="{889D6781-3FCF-4D87-99D9-38ACEBD0F2FD}" destId="{BC78B2F0-CF71-4CD1-AAA6-1AC8A067A9C8}" srcOrd="3" destOrd="0" presId="urn:microsoft.com/office/officeart/2018/5/layout/CenteredIconLabelDescriptionList"/>
    <dgm:cxn modelId="{A6744106-6BBF-4D2D-9B32-ACEFEB77A482}" type="presParOf" srcId="{889D6781-3FCF-4D87-99D9-38ACEBD0F2FD}" destId="{5735DC7A-574A-44BF-86B5-F5F0A6EF89EF}" srcOrd="4" destOrd="0" presId="urn:microsoft.com/office/officeart/2018/5/layout/CenteredIconLabelDescriptionList"/>
    <dgm:cxn modelId="{D40908C1-CCAF-408E-BFA7-A8768CE94E98}" type="presParOf" srcId="{5617AD1E-63C8-42D0-847B-5C9621886877}" destId="{F9662014-D6B8-4DCB-9433-DE1BA2DAC86D}" srcOrd="1" destOrd="0" presId="urn:microsoft.com/office/officeart/2018/5/layout/CenteredIconLabelDescriptionList"/>
    <dgm:cxn modelId="{2C1EE70B-D00F-4099-8CAE-921436726987}" type="presParOf" srcId="{5617AD1E-63C8-42D0-847B-5C9621886877}" destId="{AB1F1F7A-C0A4-4544-999A-3908E45F8160}" srcOrd="2" destOrd="0" presId="urn:microsoft.com/office/officeart/2018/5/layout/CenteredIconLabelDescriptionList"/>
    <dgm:cxn modelId="{B206D1DC-BA41-4210-AC41-F5622101290B}" type="presParOf" srcId="{AB1F1F7A-C0A4-4544-999A-3908E45F8160}" destId="{B350B6B7-AD1A-4F75-8C62-EC0B53D5A64D}" srcOrd="0" destOrd="0" presId="urn:microsoft.com/office/officeart/2018/5/layout/CenteredIconLabelDescriptionList"/>
    <dgm:cxn modelId="{EFAFCD51-8E59-47F4-83A1-8D6DA179ABEE}" type="presParOf" srcId="{AB1F1F7A-C0A4-4544-999A-3908E45F8160}" destId="{768D787B-21C7-455A-9185-40C6C487B59C}" srcOrd="1" destOrd="0" presId="urn:microsoft.com/office/officeart/2018/5/layout/CenteredIconLabelDescriptionList"/>
    <dgm:cxn modelId="{D823C9BE-A21A-4D23-8BAC-E9A22E802167}" type="presParOf" srcId="{AB1F1F7A-C0A4-4544-999A-3908E45F8160}" destId="{28ABAD64-B5AA-4EE1-9CDC-40989D75486A}" srcOrd="2" destOrd="0" presId="urn:microsoft.com/office/officeart/2018/5/layout/CenteredIconLabelDescriptionList"/>
    <dgm:cxn modelId="{44C6C9F4-C9B1-42A6-92C4-5B21417A2B0B}" type="presParOf" srcId="{AB1F1F7A-C0A4-4544-999A-3908E45F8160}" destId="{CFE09F74-94F8-4288-B6A6-CB438C4E5DEC}" srcOrd="3" destOrd="0" presId="urn:microsoft.com/office/officeart/2018/5/layout/CenteredIconLabelDescriptionList"/>
    <dgm:cxn modelId="{A8A9C6E5-9E46-4968-9F7D-875828280A42}" type="presParOf" srcId="{AB1F1F7A-C0A4-4544-999A-3908E45F8160}" destId="{3283CA7B-A68A-4DFF-A0B0-1A8CEEEDF9C9}" srcOrd="4" destOrd="0" presId="urn:microsoft.com/office/officeart/2018/5/layout/Centered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9B98C8-15FC-4BD6-B689-0E602CF158C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93D84F5-7533-4780-A562-0B09D54717C9}">
      <dgm:prSet/>
      <dgm:spPr/>
      <dgm:t>
        <a:bodyPr/>
        <a:lstStyle/>
        <a:p>
          <a:pPr>
            <a:lnSpc>
              <a:spcPct val="100000"/>
            </a:lnSpc>
          </a:pPr>
          <a:r>
            <a:rPr lang="en-IE" dirty="0"/>
            <a:t>Explains what a taxpayer can expect from Revenue if we contact you in relation to your tax affairs </a:t>
          </a:r>
          <a:endParaRPr lang="en-US" dirty="0"/>
        </a:p>
      </dgm:t>
    </dgm:pt>
    <dgm:pt modelId="{77B26FD4-E91F-4CB6-BAEE-46FCFE631FFB}" type="parTrans" cxnId="{F4468D61-BEBD-4BDF-891F-6CD4CD719D1C}">
      <dgm:prSet/>
      <dgm:spPr/>
      <dgm:t>
        <a:bodyPr/>
        <a:lstStyle/>
        <a:p>
          <a:endParaRPr lang="en-US"/>
        </a:p>
      </dgm:t>
    </dgm:pt>
    <dgm:pt modelId="{92B33883-0141-45DA-9784-395CE213EAB4}" type="sibTrans" cxnId="{F4468D61-BEBD-4BDF-891F-6CD4CD719D1C}">
      <dgm:prSet/>
      <dgm:spPr/>
      <dgm:t>
        <a:bodyPr/>
        <a:lstStyle/>
        <a:p>
          <a:endParaRPr lang="en-US"/>
        </a:p>
      </dgm:t>
    </dgm:pt>
    <dgm:pt modelId="{956094FE-8488-4177-A98D-39AAE133B98F}">
      <dgm:prSet/>
      <dgm:spPr/>
      <dgm:t>
        <a:bodyPr/>
        <a:lstStyle/>
        <a:p>
          <a:pPr>
            <a:lnSpc>
              <a:spcPct val="100000"/>
            </a:lnSpc>
          </a:pPr>
          <a:r>
            <a:rPr lang="en-IE" dirty="0"/>
            <a:t>Outlines a taxpayer’s options to regularise their tax position should they need to do so </a:t>
          </a:r>
          <a:endParaRPr lang="en-US" dirty="0"/>
        </a:p>
      </dgm:t>
      <dgm:extLst>
        <a:ext uri="{E40237B7-FDA0-4F09-8148-C483321AD2D9}">
          <dgm14:cNvPr xmlns:dgm14="http://schemas.microsoft.com/office/drawing/2010/diagram" id="0" name="" descr="A Code of Practice for Revenue Compliance Interventions &#10;1. Explains what a taxpayer can expect from Revenue if we contact you in relation to your tax affairs &#10;2. Outlines a taxpayer’s options to regularise their tax position should they need to do so. &#10;3. Shows the benefits to a taxpayer of disclosing any default at the earliest opportunity and of cooperating fully with a Revenue inquiry.&#10;4. Gives details of how and when penalties apply for different categories of default &#10;5. Explains your entitlement to Review or Appeal if you are dissatisfied with either the conduct or outcome of a Revenue Compliance Intervention. &#10;&#10;&#10;"/>
        </a:ext>
      </dgm:extLst>
    </dgm:pt>
    <dgm:pt modelId="{2A77587C-08BD-46CA-ABA5-E1552A972179}" type="parTrans" cxnId="{65588AC2-0C17-4363-8298-21462631AC03}">
      <dgm:prSet/>
      <dgm:spPr/>
      <dgm:t>
        <a:bodyPr/>
        <a:lstStyle/>
        <a:p>
          <a:endParaRPr lang="en-US"/>
        </a:p>
      </dgm:t>
    </dgm:pt>
    <dgm:pt modelId="{1DB34068-8873-42B2-BF25-FC13488D756D}" type="sibTrans" cxnId="{65588AC2-0C17-4363-8298-21462631AC03}">
      <dgm:prSet/>
      <dgm:spPr/>
      <dgm:t>
        <a:bodyPr/>
        <a:lstStyle/>
        <a:p>
          <a:endParaRPr lang="en-US"/>
        </a:p>
      </dgm:t>
    </dgm:pt>
    <dgm:pt modelId="{1332CC1B-9EE9-4C73-BD91-C9A03E513EE0}">
      <dgm:prSet/>
      <dgm:spPr/>
      <dgm:t>
        <a:bodyPr/>
        <a:lstStyle/>
        <a:p>
          <a:pPr>
            <a:lnSpc>
              <a:spcPct val="100000"/>
            </a:lnSpc>
          </a:pPr>
          <a:r>
            <a:rPr lang="en-IE" dirty="0"/>
            <a:t>Shows the benefits to a taxpayer of disclosing any default at the earliest opportunity and of cooperating fully with a Revenue intervention</a:t>
          </a:r>
          <a:endParaRPr lang="en-US" dirty="0"/>
        </a:p>
      </dgm:t>
    </dgm:pt>
    <dgm:pt modelId="{A313C2FD-10C9-4F22-B85D-C1461B28E412}" type="parTrans" cxnId="{209F77F3-6600-43B4-94B7-E8FAD60982F7}">
      <dgm:prSet/>
      <dgm:spPr/>
      <dgm:t>
        <a:bodyPr/>
        <a:lstStyle/>
        <a:p>
          <a:endParaRPr lang="en-US"/>
        </a:p>
      </dgm:t>
    </dgm:pt>
    <dgm:pt modelId="{CC82096A-014C-478F-8282-8F4711440325}" type="sibTrans" cxnId="{209F77F3-6600-43B4-94B7-E8FAD60982F7}">
      <dgm:prSet/>
      <dgm:spPr/>
      <dgm:t>
        <a:bodyPr/>
        <a:lstStyle/>
        <a:p>
          <a:endParaRPr lang="en-US"/>
        </a:p>
      </dgm:t>
    </dgm:pt>
    <dgm:pt modelId="{1B880A5F-2933-489A-A257-B0FF53FEF338}">
      <dgm:prSet/>
      <dgm:spPr/>
      <dgm:t>
        <a:bodyPr/>
        <a:lstStyle/>
        <a:p>
          <a:pPr>
            <a:lnSpc>
              <a:spcPct val="100000"/>
            </a:lnSpc>
          </a:pPr>
          <a:r>
            <a:rPr lang="en-IE" dirty="0"/>
            <a:t>Gives details of how and when penalties apply for different categories of default </a:t>
          </a:r>
          <a:endParaRPr lang="en-US" dirty="0"/>
        </a:p>
      </dgm:t>
    </dgm:pt>
    <dgm:pt modelId="{B8E14FFD-6E81-4FA1-B454-571921A2B86C}" type="parTrans" cxnId="{A437DF37-D9A7-4BEE-8E29-1177E2696BC0}">
      <dgm:prSet/>
      <dgm:spPr/>
      <dgm:t>
        <a:bodyPr/>
        <a:lstStyle/>
        <a:p>
          <a:endParaRPr lang="en-US"/>
        </a:p>
      </dgm:t>
    </dgm:pt>
    <dgm:pt modelId="{0E740934-02EE-4DD3-AE5D-147183D02633}" type="sibTrans" cxnId="{A437DF37-D9A7-4BEE-8E29-1177E2696BC0}">
      <dgm:prSet/>
      <dgm:spPr/>
      <dgm:t>
        <a:bodyPr/>
        <a:lstStyle/>
        <a:p>
          <a:endParaRPr lang="en-US"/>
        </a:p>
      </dgm:t>
    </dgm:pt>
    <dgm:pt modelId="{E25112FA-77D1-42A9-B5CB-309BFA424B61}">
      <dgm:prSet/>
      <dgm:spPr/>
      <dgm:t>
        <a:bodyPr/>
        <a:lstStyle/>
        <a:p>
          <a:pPr>
            <a:lnSpc>
              <a:spcPct val="100000"/>
            </a:lnSpc>
          </a:pPr>
          <a:r>
            <a:rPr lang="en-IE" dirty="0"/>
            <a:t>Explains your entitlement to Review or Appeal if you are dissatisfied with either the conduct or outcome of a Revenue Compliance Intervention </a:t>
          </a:r>
          <a:endParaRPr lang="en-US" dirty="0"/>
        </a:p>
      </dgm:t>
    </dgm:pt>
    <dgm:pt modelId="{2B8B72D3-68CC-4976-B74E-8EC855A5DDAA}" type="parTrans" cxnId="{A751E20B-B279-4681-A677-51E42287983B}">
      <dgm:prSet/>
      <dgm:spPr/>
      <dgm:t>
        <a:bodyPr/>
        <a:lstStyle/>
        <a:p>
          <a:endParaRPr lang="en-US"/>
        </a:p>
      </dgm:t>
    </dgm:pt>
    <dgm:pt modelId="{C5EBD402-A753-451A-9D15-095AF932AB4F}" type="sibTrans" cxnId="{A751E20B-B279-4681-A677-51E42287983B}">
      <dgm:prSet/>
      <dgm:spPr/>
      <dgm:t>
        <a:bodyPr/>
        <a:lstStyle/>
        <a:p>
          <a:endParaRPr lang="en-US"/>
        </a:p>
      </dgm:t>
    </dgm:pt>
    <dgm:pt modelId="{779B0DC0-7D31-4B42-9DF1-65DCA83F94E1}" type="pres">
      <dgm:prSet presAssocID="{809B98C8-15FC-4BD6-B689-0E602CF158C8}" presName="diagram" presStyleCnt="0">
        <dgm:presLayoutVars>
          <dgm:dir/>
          <dgm:resizeHandles val="exact"/>
        </dgm:presLayoutVars>
      </dgm:prSet>
      <dgm:spPr/>
    </dgm:pt>
    <dgm:pt modelId="{CC3CAB1C-D37B-41D5-B767-E2110AB01583}" type="pres">
      <dgm:prSet presAssocID="{893D84F5-7533-4780-A562-0B09D54717C9}" presName="node" presStyleLbl="node1" presStyleIdx="0" presStyleCnt="5">
        <dgm:presLayoutVars>
          <dgm:bulletEnabled val="1"/>
        </dgm:presLayoutVars>
      </dgm:prSet>
      <dgm:spPr/>
    </dgm:pt>
    <dgm:pt modelId="{D95B78C2-CCD8-4B9A-8215-FAD7E15A8234}" type="pres">
      <dgm:prSet presAssocID="{92B33883-0141-45DA-9784-395CE213EAB4}" presName="sibTrans" presStyleCnt="0"/>
      <dgm:spPr/>
    </dgm:pt>
    <dgm:pt modelId="{D2F7D72B-AEEE-4DE5-A8B3-AA8741FD135D}" type="pres">
      <dgm:prSet presAssocID="{956094FE-8488-4177-A98D-39AAE133B98F}" presName="node" presStyleLbl="node1" presStyleIdx="1" presStyleCnt="5">
        <dgm:presLayoutVars>
          <dgm:bulletEnabled val="1"/>
        </dgm:presLayoutVars>
      </dgm:prSet>
      <dgm:spPr/>
    </dgm:pt>
    <dgm:pt modelId="{894A77F4-8BCC-45DC-B77D-DBDD4545F31E}" type="pres">
      <dgm:prSet presAssocID="{1DB34068-8873-42B2-BF25-FC13488D756D}" presName="sibTrans" presStyleCnt="0"/>
      <dgm:spPr/>
    </dgm:pt>
    <dgm:pt modelId="{97D32D37-2A57-46A4-B91D-BF0B90DFF541}" type="pres">
      <dgm:prSet presAssocID="{1332CC1B-9EE9-4C73-BD91-C9A03E513EE0}" presName="node" presStyleLbl="node1" presStyleIdx="2" presStyleCnt="5">
        <dgm:presLayoutVars>
          <dgm:bulletEnabled val="1"/>
        </dgm:presLayoutVars>
      </dgm:prSet>
      <dgm:spPr/>
    </dgm:pt>
    <dgm:pt modelId="{4DEC5224-62ED-48CC-AB51-775C5CCFC156}" type="pres">
      <dgm:prSet presAssocID="{CC82096A-014C-478F-8282-8F4711440325}" presName="sibTrans" presStyleCnt="0"/>
      <dgm:spPr/>
    </dgm:pt>
    <dgm:pt modelId="{5FFE7C0B-6CD4-4CC9-9B0B-3E4BDBE0407D}" type="pres">
      <dgm:prSet presAssocID="{1B880A5F-2933-489A-A257-B0FF53FEF338}" presName="node" presStyleLbl="node1" presStyleIdx="3" presStyleCnt="5">
        <dgm:presLayoutVars>
          <dgm:bulletEnabled val="1"/>
        </dgm:presLayoutVars>
      </dgm:prSet>
      <dgm:spPr/>
    </dgm:pt>
    <dgm:pt modelId="{48A561CD-01FB-4D4A-A0FD-D5398DE493F1}" type="pres">
      <dgm:prSet presAssocID="{0E740934-02EE-4DD3-AE5D-147183D02633}" presName="sibTrans" presStyleCnt="0"/>
      <dgm:spPr/>
    </dgm:pt>
    <dgm:pt modelId="{7D2AEABE-0742-47B0-8246-3EFA26A946D2}" type="pres">
      <dgm:prSet presAssocID="{E25112FA-77D1-42A9-B5CB-309BFA424B61}" presName="node" presStyleLbl="node1" presStyleIdx="4" presStyleCnt="5">
        <dgm:presLayoutVars>
          <dgm:bulletEnabled val="1"/>
        </dgm:presLayoutVars>
      </dgm:prSet>
      <dgm:spPr/>
    </dgm:pt>
  </dgm:ptLst>
  <dgm:cxnLst>
    <dgm:cxn modelId="{A751E20B-B279-4681-A677-51E42287983B}" srcId="{809B98C8-15FC-4BD6-B689-0E602CF158C8}" destId="{E25112FA-77D1-42A9-B5CB-309BFA424B61}" srcOrd="4" destOrd="0" parTransId="{2B8B72D3-68CC-4976-B74E-8EC855A5DDAA}" sibTransId="{C5EBD402-A753-451A-9D15-095AF932AB4F}"/>
    <dgm:cxn modelId="{25E54321-0AC4-4E0D-BA94-49ACC5B8A750}" type="presOf" srcId="{956094FE-8488-4177-A98D-39AAE133B98F}" destId="{D2F7D72B-AEEE-4DE5-A8B3-AA8741FD135D}" srcOrd="0" destOrd="0" presId="urn:microsoft.com/office/officeart/2005/8/layout/default"/>
    <dgm:cxn modelId="{A437DF37-D9A7-4BEE-8E29-1177E2696BC0}" srcId="{809B98C8-15FC-4BD6-B689-0E602CF158C8}" destId="{1B880A5F-2933-489A-A257-B0FF53FEF338}" srcOrd="3" destOrd="0" parTransId="{B8E14FFD-6E81-4FA1-B454-571921A2B86C}" sibTransId="{0E740934-02EE-4DD3-AE5D-147183D02633}"/>
    <dgm:cxn modelId="{F4468D61-BEBD-4BDF-891F-6CD4CD719D1C}" srcId="{809B98C8-15FC-4BD6-B689-0E602CF158C8}" destId="{893D84F5-7533-4780-A562-0B09D54717C9}" srcOrd="0" destOrd="0" parTransId="{77B26FD4-E91F-4CB6-BAEE-46FCFE631FFB}" sibTransId="{92B33883-0141-45DA-9784-395CE213EAB4}"/>
    <dgm:cxn modelId="{205DEF41-D683-493E-9BEC-594E820C1EB9}" type="presOf" srcId="{1332CC1B-9EE9-4C73-BD91-C9A03E513EE0}" destId="{97D32D37-2A57-46A4-B91D-BF0B90DFF541}" srcOrd="0" destOrd="0" presId="urn:microsoft.com/office/officeart/2005/8/layout/default"/>
    <dgm:cxn modelId="{0245C48F-510C-49FC-B02A-ABABFC2112B6}" type="presOf" srcId="{E25112FA-77D1-42A9-B5CB-309BFA424B61}" destId="{7D2AEABE-0742-47B0-8246-3EFA26A946D2}" srcOrd="0" destOrd="0" presId="urn:microsoft.com/office/officeart/2005/8/layout/default"/>
    <dgm:cxn modelId="{BC88FB90-BA4A-450C-B7E8-993062B8A25B}" type="presOf" srcId="{1B880A5F-2933-489A-A257-B0FF53FEF338}" destId="{5FFE7C0B-6CD4-4CC9-9B0B-3E4BDBE0407D}" srcOrd="0" destOrd="0" presId="urn:microsoft.com/office/officeart/2005/8/layout/default"/>
    <dgm:cxn modelId="{88E13894-F243-4DF0-9F19-C099D8F58F90}" type="presOf" srcId="{809B98C8-15FC-4BD6-B689-0E602CF158C8}" destId="{779B0DC0-7D31-4B42-9DF1-65DCA83F94E1}" srcOrd="0" destOrd="0" presId="urn:microsoft.com/office/officeart/2005/8/layout/default"/>
    <dgm:cxn modelId="{65588AC2-0C17-4363-8298-21462631AC03}" srcId="{809B98C8-15FC-4BD6-B689-0E602CF158C8}" destId="{956094FE-8488-4177-A98D-39AAE133B98F}" srcOrd="1" destOrd="0" parTransId="{2A77587C-08BD-46CA-ABA5-E1552A972179}" sibTransId="{1DB34068-8873-42B2-BF25-FC13488D756D}"/>
    <dgm:cxn modelId="{A2B222C7-AA63-4DE5-8919-C8851B792E1F}" type="presOf" srcId="{893D84F5-7533-4780-A562-0B09D54717C9}" destId="{CC3CAB1C-D37B-41D5-B767-E2110AB01583}" srcOrd="0" destOrd="0" presId="urn:microsoft.com/office/officeart/2005/8/layout/default"/>
    <dgm:cxn modelId="{209F77F3-6600-43B4-94B7-E8FAD60982F7}" srcId="{809B98C8-15FC-4BD6-B689-0E602CF158C8}" destId="{1332CC1B-9EE9-4C73-BD91-C9A03E513EE0}" srcOrd="2" destOrd="0" parTransId="{A313C2FD-10C9-4F22-B85D-C1461B28E412}" sibTransId="{CC82096A-014C-478F-8282-8F4711440325}"/>
    <dgm:cxn modelId="{7E46013C-1095-45C8-83FE-1E9BE96138A9}" type="presParOf" srcId="{779B0DC0-7D31-4B42-9DF1-65DCA83F94E1}" destId="{CC3CAB1C-D37B-41D5-B767-E2110AB01583}" srcOrd="0" destOrd="0" presId="urn:microsoft.com/office/officeart/2005/8/layout/default"/>
    <dgm:cxn modelId="{6A49B043-689C-4A9B-B02D-238B69A9F4E7}" type="presParOf" srcId="{779B0DC0-7D31-4B42-9DF1-65DCA83F94E1}" destId="{D95B78C2-CCD8-4B9A-8215-FAD7E15A8234}" srcOrd="1" destOrd="0" presId="urn:microsoft.com/office/officeart/2005/8/layout/default"/>
    <dgm:cxn modelId="{87B81163-EA49-4C52-B5B8-4CC4CDA86504}" type="presParOf" srcId="{779B0DC0-7D31-4B42-9DF1-65DCA83F94E1}" destId="{D2F7D72B-AEEE-4DE5-A8B3-AA8741FD135D}" srcOrd="2" destOrd="0" presId="urn:microsoft.com/office/officeart/2005/8/layout/default"/>
    <dgm:cxn modelId="{6A65CE01-FFFD-4BB4-A45F-BE8006E7E7E0}" type="presParOf" srcId="{779B0DC0-7D31-4B42-9DF1-65DCA83F94E1}" destId="{894A77F4-8BCC-45DC-B77D-DBDD4545F31E}" srcOrd="3" destOrd="0" presId="urn:microsoft.com/office/officeart/2005/8/layout/default"/>
    <dgm:cxn modelId="{D14831FE-440F-4CFA-B9A1-5B41B5C1AB3D}" type="presParOf" srcId="{779B0DC0-7D31-4B42-9DF1-65DCA83F94E1}" destId="{97D32D37-2A57-46A4-B91D-BF0B90DFF541}" srcOrd="4" destOrd="0" presId="urn:microsoft.com/office/officeart/2005/8/layout/default"/>
    <dgm:cxn modelId="{CDD192D5-A5D0-4167-8F83-0E14147D8B04}" type="presParOf" srcId="{779B0DC0-7D31-4B42-9DF1-65DCA83F94E1}" destId="{4DEC5224-62ED-48CC-AB51-775C5CCFC156}" srcOrd="5" destOrd="0" presId="urn:microsoft.com/office/officeart/2005/8/layout/default"/>
    <dgm:cxn modelId="{3F726BD7-DB7F-45E0-A11A-3A91E0D81613}" type="presParOf" srcId="{779B0DC0-7D31-4B42-9DF1-65DCA83F94E1}" destId="{5FFE7C0B-6CD4-4CC9-9B0B-3E4BDBE0407D}" srcOrd="6" destOrd="0" presId="urn:microsoft.com/office/officeart/2005/8/layout/default"/>
    <dgm:cxn modelId="{70CEDF3F-1EA7-4A97-A0CD-0D105751E682}" type="presParOf" srcId="{779B0DC0-7D31-4B42-9DF1-65DCA83F94E1}" destId="{48A561CD-01FB-4D4A-A0FD-D5398DE493F1}" srcOrd="7" destOrd="0" presId="urn:microsoft.com/office/officeart/2005/8/layout/default"/>
    <dgm:cxn modelId="{0DAFC3F8-AF68-4920-A746-2B2502B3D6E3}" type="presParOf" srcId="{779B0DC0-7D31-4B42-9DF1-65DCA83F94E1}" destId="{7D2AEABE-0742-47B0-8246-3EFA26A946D2}"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E63E26-6973-4AD1-9191-3418B3E87BD4}"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IE"/>
        </a:p>
      </dgm:t>
    </dgm:pt>
    <dgm:pt modelId="{98EA6616-6354-4D70-9275-CE8B7492037D}">
      <dgm:prSet phldrT="[Text]"/>
      <dgm:spPr/>
      <dgm:t>
        <a:bodyPr/>
        <a:lstStyle/>
        <a:p>
          <a:r>
            <a:rPr lang="en-IE" dirty="0"/>
            <a:t>Self-correct</a:t>
          </a:r>
        </a:p>
      </dgm:t>
    </dgm:pt>
    <dgm:pt modelId="{6112F56C-ABD5-4245-8E41-DAEA5B0B0E8F}" type="parTrans" cxnId="{B27CB2BE-AE59-4859-BCA0-6EB4DC848C50}">
      <dgm:prSet/>
      <dgm:spPr/>
      <dgm:t>
        <a:bodyPr/>
        <a:lstStyle/>
        <a:p>
          <a:endParaRPr lang="en-IE"/>
        </a:p>
      </dgm:t>
    </dgm:pt>
    <dgm:pt modelId="{4A22651E-C2A6-4238-82A2-3108CA71881C}" type="sibTrans" cxnId="{B27CB2BE-AE59-4859-BCA0-6EB4DC848C50}">
      <dgm:prSet/>
      <dgm:spPr/>
      <dgm:t>
        <a:bodyPr/>
        <a:lstStyle/>
        <a:p>
          <a:endParaRPr lang="en-IE"/>
        </a:p>
      </dgm:t>
    </dgm:pt>
    <dgm:pt modelId="{EAAD8DD1-4A06-4697-B935-B4F1A8F1960E}">
      <dgm:prSet phldrT="[Text]"/>
      <dgm:spPr/>
      <dgm:t>
        <a:bodyPr/>
        <a:lstStyle/>
        <a:p>
          <a:r>
            <a:rPr lang="en-IE" dirty="0"/>
            <a:t>Make a Disclosure</a:t>
          </a:r>
        </a:p>
      </dgm:t>
    </dgm:pt>
    <dgm:pt modelId="{5F11498E-F53B-4FF6-8B77-75F3E79AB60C}" type="parTrans" cxnId="{C6B96831-D8A4-48BD-A5B3-FD704E189400}">
      <dgm:prSet/>
      <dgm:spPr/>
      <dgm:t>
        <a:bodyPr/>
        <a:lstStyle/>
        <a:p>
          <a:endParaRPr lang="en-IE"/>
        </a:p>
      </dgm:t>
    </dgm:pt>
    <dgm:pt modelId="{9D400FE2-F5B4-412F-85D3-487BA953E94F}" type="sibTrans" cxnId="{C6B96831-D8A4-48BD-A5B3-FD704E189400}">
      <dgm:prSet/>
      <dgm:spPr/>
      <dgm:t>
        <a:bodyPr/>
        <a:lstStyle/>
        <a:p>
          <a:endParaRPr lang="en-IE"/>
        </a:p>
      </dgm:t>
    </dgm:pt>
    <dgm:pt modelId="{A5EBE4EA-3ED5-4BD0-BE4B-5B050830060B}" type="pres">
      <dgm:prSet presAssocID="{49E63E26-6973-4AD1-9191-3418B3E87BD4}" presName="hierChild1" presStyleCnt="0">
        <dgm:presLayoutVars>
          <dgm:chPref val="1"/>
          <dgm:dir/>
          <dgm:animOne val="branch"/>
          <dgm:animLvl val="lvl"/>
          <dgm:resizeHandles/>
        </dgm:presLayoutVars>
      </dgm:prSet>
      <dgm:spPr/>
    </dgm:pt>
    <dgm:pt modelId="{003EB843-BC81-46D2-92D3-D0EF88B7F19F}" type="pres">
      <dgm:prSet presAssocID="{98EA6616-6354-4D70-9275-CE8B7492037D}" presName="hierRoot1" presStyleCnt="0"/>
      <dgm:spPr/>
    </dgm:pt>
    <dgm:pt modelId="{479949B0-1D30-4FE0-A27D-557A032E7074}" type="pres">
      <dgm:prSet presAssocID="{98EA6616-6354-4D70-9275-CE8B7492037D}" presName="composite" presStyleCnt="0"/>
      <dgm:spPr/>
    </dgm:pt>
    <dgm:pt modelId="{856D3337-1D6A-481B-A37C-DD45DAABFB68}" type="pres">
      <dgm:prSet presAssocID="{98EA6616-6354-4D70-9275-CE8B7492037D}" presName="background" presStyleLbl="node0" presStyleIdx="0" presStyleCnt="2"/>
      <dgm:spPr/>
      <dgm:extLst>
        <a:ext uri="{E40237B7-FDA0-4F09-8148-C483321AD2D9}">
          <dgm14:cNvPr xmlns:dgm14="http://schemas.microsoft.com/office/drawing/2010/diagram" id="0" name="" descr="Self correct&#10;Make a Disclosure&#10;"/>
        </a:ext>
      </dgm:extLst>
    </dgm:pt>
    <dgm:pt modelId="{328ED2BC-338D-4BFA-9E4B-A1DEE6BE0AAB}" type="pres">
      <dgm:prSet presAssocID="{98EA6616-6354-4D70-9275-CE8B7492037D}" presName="text" presStyleLbl="fgAcc0" presStyleIdx="0" presStyleCnt="2">
        <dgm:presLayoutVars>
          <dgm:chPref val="3"/>
        </dgm:presLayoutVars>
      </dgm:prSet>
      <dgm:spPr/>
    </dgm:pt>
    <dgm:pt modelId="{77B4E686-E7A9-4669-81EB-6D577B1EA1D5}" type="pres">
      <dgm:prSet presAssocID="{98EA6616-6354-4D70-9275-CE8B7492037D}" presName="hierChild2" presStyleCnt="0"/>
      <dgm:spPr/>
    </dgm:pt>
    <dgm:pt modelId="{520CED3C-C68A-4A88-A63D-A6FEBEB745D8}" type="pres">
      <dgm:prSet presAssocID="{EAAD8DD1-4A06-4697-B935-B4F1A8F1960E}" presName="hierRoot1" presStyleCnt="0"/>
      <dgm:spPr/>
    </dgm:pt>
    <dgm:pt modelId="{CA77A850-EB9C-496F-A6F0-1FB75A2AF644}" type="pres">
      <dgm:prSet presAssocID="{EAAD8DD1-4A06-4697-B935-B4F1A8F1960E}" presName="composite" presStyleCnt="0"/>
      <dgm:spPr/>
    </dgm:pt>
    <dgm:pt modelId="{2D4B92B1-E7B3-4FF0-A8E0-BB2549E08CE5}" type="pres">
      <dgm:prSet presAssocID="{EAAD8DD1-4A06-4697-B935-B4F1A8F1960E}" presName="background" presStyleLbl="node0" presStyleIdx="1" presStyleCnt="2"/>
      <dgm:spPr/>
    </dgm:pt>
    <dgm:pt modelId="{9FC2C357-B905-4928-8D04-8B05474D3228}" type="pres">
      <dgm:prSet presAssocID="{EAAD8DD1-4A06-4697-B935-B4F1A8F1960E}" presName="text" presStyleLbl="fgAcc0" presStyleIdx="1" presStyleCnt="2">
        <dgm:presLayoutVars>
          <dgm:chPref val="3"/>
        </dgm:presLayoutVars>
      </dgm:prSet>
      <dgm:spPr/>
    </dgm:pt>
    <dgm:pt modelId="{E3B4B7E9-052C-4D06-B27A-44EFCF3D2EEC}" type="pres">
      <dgm:prSet presAssocID="{EAAD8DD1-4A06-4697-B935-B4F1A8F1960E}" presName="hierChild2" presStyleCnt="0"/>
      <dgm:spPr/>
    </dgm:pt>
  </dgm:ptLst>
  <dgm:cxnLst>
    <dgm:cxn modelId="{D159D42A-C53A-4FF0-894E-7FB9CA9F6EB6}" type="presOf" srcId="{EAAD8DD1-4A06-4697-B935-B4F1A8F1960E}" destId="{9FC2C357-B905-4928-8D04-8B05474D3228}" srcOrd="0" destOrd="0" presId="urn:microsoft.com/office/officeart/2005/8/layout/hierarchy1"/>
    <dgm:cxn modelId="{C6B96831-D8A4-48BD-A5B3-FD704E189400}" srcId="{49E63E26-6973-4AD1-9191-3418B3E87BD4}" destId="{EAAD8DD1-4A06-4697-B935-B4F1A8F1960E}" srcOrd="1" destOrd="0" parTransId="{5F11498E-F53B-4FF6-8B77-75F3E79AB60C}" sibTransId="{9D400FE2-F5B4-412F-85D3-487BA953E94F}"/>
    <dgm:cxn modelId="{6B0E5BAF-ED38-4C50-A604-F2A77C2B5AEA}" type="presOf" srcId="{49E63E26-6973-4AD1-9191-3418B3E87BD4}" destId="{A5EBE4EA-3ED5-4BD0-BE4B-5B050830060B}" srcOrd="0" destOrd="0" presId="urn:microsoft.com/office/officeart/2005/8/layout/hierarchy1"/>
    <dgm:cxn modelId="{B27CB2BE-AE59-4859-BCA0-6EB4DC848C50}" srcId="{49E63E26-6973-4AD1-9191-3418B3E87BD4}" destId="{98EA6616-6354-4D70-9275-CE8B7492037D}" srcOrd="0" destOrd="0" parTransId="{6112F56C-ABD5-4245-8E41-DAEA5B0B0E8F}" sibTransId="{4A22651E-C2A6-4238-82A2-3108CA71881C}"/>
    <dgm:cxn modelId="{B4513DCD-3DDB-4481-9E07-ECAC1ABBD6F7}" type="presOf" srcId="{98EA6616-6354-4D70-9275-CE8B7492037D}" destId="{328ED2BC-338D-4BFA-9E4B-A1DEE6BE0AAB}" srcOrd="0" destOrd="0" presId="urn:microsoft.com/office/officeart/2005/8/layout/hierarchy1"/>
    <dgm:cxn modelId="{0F8C966D-E1FF-4B35-A398-53DCA8026566}" type="presParOf" srcId="{A5EBE4EA-3ED5-4BD0-BE4B-5B050830060B}" destId="{003EB843-BC81-46D2-92D3-D0EF88B7F19F}" srcOrd="0" destOrd="0" presId="urn:microsoft.com/office/officeart/2005/8/layout/hierarchy1"/>
    <dgm:cxn modelId="{C2723FEE-4B1D-4024-B351-A41673E13E22}" type="presParOf" srcId="{003EB843-BC81-46D2-92D3-D0EF88B7F19F}" destId="{479949B0-1D30-4FE0-A27D-557A032E7074}" srcOrd="0" destOrd="0" presId="urn:microsoft.com/office/officeart/2005/8/layout/hierarchy1"/>
    <dgm:cxn modelId="{D07F529A-E626-402F-8AC3-07A87CC1BA1A}" type="presParOf" srcId="{479949B0-1D30-4FE0-A27D-557A032E7074}" destId="{856D3337-1D6A-481B-A37C-DD45DAABFB68}" srcOrd="0" destOrd="0" presId="urn:microsoft.com/office/officeart/2005/8/layout/hierarchy1"/>
    <dgm:cxn modelId="{6F5A440C-B714-4BB2-821B-E781D90FE382}" type="presParOf" srcId="{479949B0-1D30-4FE0-A27D-557A032E7074}" destId="{328ED2BC-338D-4BFA-9E4B-A1DEE6BE0AAB}" srcOrd="1" destOrd="0" presId="urn:microsoft.com/office/officeart/2005/8/layout/hierarchy1"/>
    <dgm:cxn modelId="{899B98AD-E164-4A36-9B93-A54C19FC9CB5}" type="presParOf" srcId="{003EB843-BC81-46D2-92D3-D0EF88B7F19F}" destId="{77B4E686-E7A9-4669-81EB-6D577B1EA1D5}" srcOrd="1" destOrd="0" presId="urn:microsoft.com/office/officeart/2005/8/layout/hierarchy1"/>
    <dgm:cxn modelId="{FBCF4C9F-BCAB-4E13-8CC1-74AC292A0E3D}" type="presParOf" srcId="{A5EBE4EA-3ED5-4BD0-BE4B-5B050830060B}" destId="{520CED3C-C68A-4A88-A63D-A6FEBEB745D8}" srcOrd="1" destOrd="0" presId="urn:microsoft.com/office/officeart/2005/8/layout/hierarchy1"/>
    <dgm:cxn modelId="{32CB6494-AE66-4B39-AB88-20361D8F1F44}" type="presParOf" srcId="{520CED3C-C68A-4A88-A63D-A6FEBEB745D8}" destId="{CA77A850-EB9C-496F-A6F0-1FB75A2AF644}" srcOrd="0" destOrd="0" presId="urn:microsoft.com/office/officeart/2005/8/layout/hierarchy1"/>
    <dgm:cxn modelId="{86163A72-5C3F-4D15-9C95-CEE5A77696BB}" type="presParOf" srcId="{CA77A850-EB9C-496F-A6F0-1FB75A2AF644}" destId="{2D4B92B1-E7B3-4FF0-A8E0-BB2549E08CE5}" srcOrd="0" destOrd="0" presId="urn:microsoft.com/office/officeart/2005/8/layout/hierarchy1"/>
    <dgm:cxn modelId="{F5F011DF-F308-4BB9-B827-85105335A902}" type="presParOf" srcId="{CA77A850-EB9C-496F-A6F0-1FB75A2AF644}" destId="{9FC2C357-B905-4928-8D04-8B05474D3228}" srcOrd="1" destOrd="0" presId="urn:microsoft.com/office/officeart/2005/8/layout/hierarchy1"/>
    <dgm:cxn modelId="{88D6D7F2-86D3-47D4-8BED-C9855BB0F902}" type="presParOf" srcId="{520CED3C-C68A-4A88-A63D-A6FEBEB745D8}" destId="{E3B4B7E9-052C-4D06-B27A-44EFCF3D2EEC}"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4E8778D9-A45E-4ACC-992E-73526FC89686}" type="doc">
      <dgm:prSet loTypeId="urn:microsoft.com/office/officeart/2005/8/layout/matrix3" loCatId="matrix" qsTypeId="urn:microsoft.com/office/officeart/2005/8/quickstyle/simple1" qsCatId="simple" csTypeId="urn:microsoft.com/office/officeart/2005/8/colors/colorful4" csCatId="colorful" phldr="1"/>
      <dgm:spPr/>
      <dgm:t>
        <a:bodyPr/>
        <a:lstStyle/>
        <a:p>
          <a:endParaRPr lang="en-US"/>
        </a:p>
      </dgm:t>
    </dgm:pt>
    <dgm:pt modelId="{80516689-5C2C-4A2F-8F1B-FE5681D336FF}">
      <dgm:prSet/>
      <dgm:spPr/>
      <dgm:t>
        <a:bodyPr/>
        <a:lstStyle/>
        <a:p>
          <a:r>
            <a:rPr lang="en-GB" b="0" dirty="0"/>
            <a:t>A taxpayer may incur a tax-geared penalty for a tax default in cases where they have either omitted to file their tax returns or where they have carelessly or deliberately filed incorrect tax returns</a:t>
          </a:r>
          <a:endParaRPr lang="en-US" b="0" dirty="0"/>
        </a:p>
      </dgm:t>
    </dgm:pt>
    <dgm:pt modelId="{68A9DB46-967C-4E62-B416-52B40367790E}" type="parTrans" cxnId="{317B67A3-F30B-4724-93E9-166445FB5E4D}">
      <dgm:prSet/>
      <dgm:spPr/>
      <dgm:t>
        <a:bodyPr/>
        <a:lstStyle/>
        <a:p>
          <a:endParaRPr lang="en-US" b="0"/>
        </a:p>
      </dgm:t>
    </dgm:pt>
    <dgm:pt modelId="{6DA10005-E059-4CF3-AFEB-1488074E8632}" type="sibTrans" cxnId="{317B67A3-F30B-4724-93E9-166445FB5E4D}">
      <dgm:prSet/>
      <dgm:spPr/>
      <dgm:t>
        <a:bodyPr/>
        <a:lstStyle/>
        <a:p>
          <a:endParaRPr lang="en-US" b="0"/>
        </a:p>
      </dgm:t>
    </dgm:pt>
    <dgm:pt modelId="{366DA40D-2BEE-43D8-B3AF-BD53460439CB}">
      <dgm:prSet/>
      <dgm:spPr/>
      <dgm:t>
        <a:bodyPr/>
        <a:lstStyle/>
        <a:p>
          <a:r>
            <a:rPr lang="en-GB" b="0" dirty="0"/>
            <a:t>The tax-geared penalty is calculated as a % of the amount of tax underpaid or in refund cases, the amount of tax overclaimed </a:t>
          </a:r>
          <a:endParaRPr lang="en-US" b="0" dirty="0"/>
        </a:p>
      </dgm:t>
    </dgm:pt>
    <dgm:pt modelId="{5EAA3B15-2034-44B4-8700-D3FC4FF343C1}" type="parTrans" cxnId="{6D69AC56-0555-4416-9F46-70B89C3F47F0}">
      <dgm:prSet/>
      <dgm:spPr/>
      <dgm:t>
        <a:bodyPr/>
        <a:lstStyle/>
        <a:p>
          <a:endParaRPr lang="en-US" b="0"/>
        </a:p>
      </dgm:t>
    </dgm:pt>
    <dgm:pt modelId="{09ACA1BC-1E38-40BA-ABFE-0AADFCCCFEBA}" type="sibTrans" cxnId="{6D69AC56-0555-4416-9F46-70B89C3F47F0}">
      <dgm:prSet/>
      <dgm:spPr/>
      <dgm:t>
        <a:bodyPr/>
        <a:lstStyle/>
        <a:p>
          <a:endParaRPr lang="en-US" b="0"/>
        </a:p>
      </dgm:t>
    </dgm:pt>
    <dgm:pt modelId="{B51AA739-A547-446D-A54C-378DC6493E0C}">
      <dgm:prSet/>
      <dgm:spPr/>
      <dgm:t>
        <a:bodyPr/>
        <a:lstStyle/>
        <a:p>
          <a:r>
            <a:rPr lang="en-GB" b="0" dirty="0"/>
            <a:t>The penalty rate applicable to a particular tax default depends on the category of default that has given rise to that default</a:t>
          </a:r>
          <a:endParaRPr lang="en-US" b="0" dirty="0"/>
        </a:p>
      </dgm:t>
    </dgm:pt>
    <dgm:pt modelId="{ECAC7F6F-CBCC-4CD1-A4B8-1072553EDDCD}" type="parTrans" cxnId="{B2FCE0FD-5EF7-4D28-871F-365B2B1BF1E9}">
      <dgm:prSet/>
      <dgm:spPr/>
      <dgm:t>
        <a:bodyPr/>
        <a:lstStyle/>
        <a:p>
          <a:endParaRPr lang="en-US" b="0"/>
        </a:p>
      </dgm:t>
    </dgm:pt>
    <dgm:pt modelId="{F65D82B2-E96D-4F44-A240-D73000772611}" type="sibTrans" cxnId="{B2FCE0FD-5EF7-4D28-871F-365B2B1BF1E9}">
      <dgm:prSet/>
      <dgm:spPr/>
      <dgm:t>
        <a:bodyPr/>
        <a:lstStyle/>
        <a:p>
          <a:endParaRPr lang="en-US" b="0"/>
        </a:p>
      </dgm:t>
    </dgm:pt>
    <dgm:pt modelId="{2439401E-C0AC-4939-B2D7-44671BBC9EC2}">
      <dgm:prSet/>
      <dgm:spPr/>
      <dgm:t>
        <a:bodyPr/>
        <a:lstStyle/>
        <a:p>
          <a:r>
            <a:rPr lang="en-GB" b="0" dirty="0"/>
            <a:t>The penalty rate may be mitigated where a taxpayer makes qualifying disclosure and gives full co-operation with the intervention</a:t>
          </a:r>
          <a:endParaRPr lang="en-US" b="0" dirty="0"/>
        </a:p>
      </dgm:t>
    </dgm:pt>
    <dgm:pt modelId="{BDF205C4-9AE7-4BD2-B6FA-4513FA33DB2C}" type="parTrans" cxnId="{CFB89DBE-E5BC-4C4E-992D-05AE467A3F0A}">
      <dgm:prSet/>
      <dgm:spPr/>
      <dgm:t>
        <a:bodyPr/>
        <a:lstStyle/>
        <a:p>
          <a:endParaRPr lang="en-US" b="0"/>
        </a:p>
      </dgm:t>
    </dgm:pt>
    <dgm:pt modelId="{EE322850-B4BC-4825-849B-8065A0B86FDE}" type="sibTrans" cxnId="{CFB89DBE-E5BC-4C4E-992D-05AE467A3F0A}">
      <dgm:prSet/>
      <dgm:spPr/>
      <dgm:t>
        <a:bodyPr/>
        <a:lstStyle/>
        <a:p>
          <a:endParaRPr lang="en-US" b="0"/>
        </a:p>
      </dgm:t>
    </dgm:pt>
    <dgm:pt modelId="{2E9389ED-7184-4D1D-A947-DD7176C61EF7}" type="pres">
      <dgm:prSet presAssocID="{4E8778D9-A45E-4ACC-992E-73526FC89686}" presName="matrix" presStyleCnt="0">
        <dgm:presLayoutVars>
          <dgm:chMax val="1"/>
          <dgm:dir/>
          <dgm:resizeHandles val="exact"/>
        </dgm:presLayoutVars>
      </dgm:prSet>
      <dgm:spPr/>
    </dgm:pt>
    <dgm:pt modelId="{93FD2D8E-722F-4D5F-AF40-00BD6C015A19}" type="pres">
      <dgm:prSet presAssocID="{4E8778D9-A45E-4ACC-992E-73526FC89686}" presName="diamond" presStyleLbl="bgShp" presStyleIdx="0" presStyleCnt="1"/>
      <dgm:spPr/>
    </dgm:pt>
    <dgm:pt modelId="{4452A9D6-1A6C-4895-BCF4-C928FA6E9558}" type="pres">
      <dgm:prSet presAssocID="{4E8778D9-A45E-4ACC-992E-73526FC89686}" presName="quad1" presStyleLbl="node1" presStyleIdx="0" presStyleCnt="4">
        <dgm:presLayoutVars>
          <dgm:chMax val="0"/>
          <dgm:chPref val="0"/>
          <dgm:bulletEnabled val="1"/>
        </dgm:presLayoutVars>
      </dgm:prSet>
      <dgm:spPr/>
    </dgm:pt>
    <dgm:pt modelId="{78002E6C-5458-4769-BE2B-F424ABB4DA42}" type="pres">
      <dgm:prSet presAssocID="{4E8778D9-A45E-4ACC-992E-73526FC89686}" presName="quad2" presStyleLbl="node1" presStyleIdx="1" presStyleCnt="4">
        <dgm:presLayoutVars>
          <dgm:chMax val="0"/>
          <dgm:chPref val="0"/>
          <dgm:bulletEnabled val="1"/>
        </dgm:presLayoutVars>
      </dgm:prSet>
      <dgm:spPr/>
    </dgm:pt>
    <dgm:pt modelId="{24BCE77A-86AD-4987-B2A4-1E99CEFB7152}" type="pres">
      <dgm:prSet presAssocID="{4E8778D9-A45E-4ACC-992E-73526FC89686}" presName="quad3" presStyleLbl="node1" presStyleIdx="2" presStyleCnt="4">
        <dgm:presLayoutVars>
          <dgm:chMax val="0"/>
          <dgm:chPref val="0"/>
          <dgm:bulletEnabled val="1"/>
        </dgm:presLayoutVars>
      </dgm:prSet>
      <dgm:spPr/>
    </dgm:pt>
    <dgm:pt modelId="{635B0251-FF73-48E3-90A3-AA5C356E635E}" type="pres">
      <dgm:prSet presAssocID="{4E8778D9-A45E-4ACC-992E-73526FC89686}" presName="quad4" presStyleLbl="node1" presStyleIdx="3" presStyleCnt="4">
        <dgm:presLayoutVars>
          <dgm:chMax val="0"/>
          <dgm:chPref val="0"/>
          <dgm:bulletEnabled val="1"/>
        </dgm:presLayoutVars>
      </dgm:prSet>
      <dgm:spPr/>
    </dgm:pt>
  </dgm:ptLst>
  <dgm:cxnLst>
    <dgm:cxn modelId="{1ED73B51-D2A2-4554-A1BC-32696D65B541}" type="presOf" srcId="{4E8778D9-A45E-4ACC-992E-73526FC89686}" destId="{2E9389ED-7184-4D1D-A947-DD7176C61EF7}" srcOrd="0" destOrd="0" presId="urn:microsoft.com/office/officeart/2005/8/layout/matrix3"/>
    <dgm:cxn modelId="{6D69AC56-0555-4416-9F46-70B89C3F47F0}" srcId="{4E8778D9-A45E-4ACC-992E-73526FC89686}" destId="{366DA40D-2BEE-43D8-B3AF-BD53460439CB}" srcOrd="1" destOrd="0" parTransId="{5EAA3B15-2034-44B4-8700-D3FC4FF343C1}" sibTransId="{09ACA1BC-1E38-40BA-ABFE-0AADFCCCFEBA}"/>
    <dgm:cxn modelId="{5E8DEF99-E045-41D8-B689-D50C75B5BC1C}" type="presOf" srcId="{366DA40D-2BEE-43D8-B3AF-BD53460439CB}" destId="{78002E6C-5458-4769-BE2B-F424ABB4DA42}" srcOrd="0" destOrd="0" presId="urn:microsoft.com/office/officeart/2005/8/layout/matrix3"/>
    <dgm:cxn modelId="{317B67A3-F30B-4724-93E9-166445FB5E4D}" srcId="{4E8778D9-A45E-4ACC-992E-73526FC89686}" destId="{80516689-5C2C-4A2F-8F1B-FE5681D336FF}" srcOrd="0" destOrd="0" parTransId="{68A9DB46-967C-4E62-B416-52B40367790E}" sibTransId="{6DA10005-E059-4CF3-AFEB-1488074E8632}"/>
    <dgm:cxn modelId="{A722F6AE-E5FB-4305-A522-013F808D912A}" type="presOf" srcId="{2439401E-C0AC-4939-B2D7-44671BBC9EC2}" destId="{635B0251-FF73-48E3-90A3-AA5C356E635E}" srcOrd="0" destOrd="0" presId="urn:microsoft.com/office/officeart/2005/8/layout/matrix3"/>
    <dgm:cxn modelId="{CFB89DBE-E5BC-4C4E-992D-05AE467A3F0A}" srcId="{4E8778D9-A45E-4ACC-992E-73526FC89686}" destId="{2439401E-C0AC-4939-B2D7-44671BBC9EC2}" srcOrd="3" destOrd="0" parTransId="{BDF205C4-9AE7-4BD2-B6FA-4513FA33DB2C}" sibTransId="{EE322850-B4BC-4825-849B-8065A0B86FDE}"/>
    <dgm:cxn modelId="{E8D83ADF-3EBC-4E77-B4CF-5129E2E79CB4}" type="presOf" srcId="{B51AA739-A547-446D-A54C-378DC6493E0C}" destId="{24BCE77A-86AD-4987-B2A4-1E99CEFB7152}" srcOrd="0" destOrd="0" presId="urn:microsoft.com/office/officeart/2005/8/layout/matrix3"/>
    <dgm:cxn modelId="{E5B7CFDF-2E2E-4292-8342-5AB71E776332}" type="presOf" srcId="{80516689-5C2C-4A2F-8F1B-FE5681D336FF}" destId="{4452A9D6-1A6C-4895-BCF4-C928FA6E9558}" srcOrd="0" destOrd="0" presId="urn:microsoft.com/office/officeart/2005/8/layout/matrix3"/>
    <dgm:cxn modelId="{B2FCE0FD-5EF7-4D28-871F-365B2B1BF1E9}" srcId="{4E8778D9-A45E-4ACC-992E-73526FC89686}" destId="{B51AA739-A547-446D-A54C-378DC6493E0C}" srcOrd="2" destOrd="0" parTransId="{ECAC7F6F-CBCC-4CD1-A4B8-1072553EDDCD}" sibTransId="{F65D82B2-E96D-4F44-A240-D73000772611}"/>
    <dgm:cxn modelId="{22F3E96A-B569-4E35-B4CC-36046D816BF3}" type="presParOf" srcId="{2E9389ED-7184-4D1D-A947-DD7176C61EF7}" destId="{93FD2D8E-722F-4D5F-AF40-00BD6C015A19}" srcOrd="0" destOrd="0" presId="urn:microsoft.com/office/officeart/2005/8/layout/matrix3"/>
    <dgm:cxn modelId="{48D10725-FD67-4AE6-80AD-B020C950BAB9}" type="presParOf" srcId="{2E9389ED-7184-4D1D-A947-DD7176C61EF7}" destId="{4452A9D6-1A6C-4895-BCF4-C928FA6E9558}" srcOrd="1" destOrd="0" presId="urn:microsoft.com/office/officeart/2005/8/layout/matrix3"/>
    <dgm:cxn modelId="{834E2469-1223-4BCC-ADC0-F27E95C5943B}" type="presParOf" srcId="{2E9389ED-7184-4D1D-A947-DD7176C61EF7}" destId="{78002E6C-5458-4769-BE2B-F424ABB4DA42}" srcOrd="2" destOrd="0" presId="urn:microsoft.com/office/officeart/2005/8/layout/matrix3"/>
    <dgm:cxn modelId="{78149913-A05A-4ACF-A36C-44DCB78F4B31}" type="presParOf" srcId="{2E9389ED-7184-4D1D-A947-DD7176C61EF7}" destId="{24BCE77A-86AD-4987-B2A4-1E99CEFB7152}" srcOrd="3" destOrd="0" presId="urn:microsoft.com/office/officeart/2005/8/layout/matrix3"/>
    <dgm:cxn modelId="{67B91F93-6B90-46C2-9030-4307A6F8058B}" type="presParOf" srcId="{2E9389ED-7184-4D1D-A947-DD7176C61EF7}" destId="{635B0251-FF73-48E3-90A3-AA5C356E635E}"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D84DAC-2268-4B91-999D-A77FB71FB83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IE"/>
        </a:p>
      </dgm:t>
    </dgm:pt>
    <dgm:pt modelId="{860F4E6F-7C67-4A29-B555-05669FA1694D}">
      <dgm:prSet phldrT="[Text]" custT="1"/>
      <dgm:spPr>
        <a:ln>
          <a:solidFill>
            <a:srgbClr val="287A7E"/>
          </a:solidFill>
        </a:ln>
      </dgm:spPr>
      <dgm:t>
        <a:bodyPr/>
        <a:lstStyle/>
        <a:p>
          <a:r>
            <a:rPr lang="en-IE" sz="1600" dirty="0">
              <a:latin typeface="Arial" panose="020B0604020202020204" pitchFamily="34" charset="0"/>
              <a:cs typeface="Arial" panose="020B0604020202020204" pitchFamily="34" charset="0"/>
            </a:rPr>
            <a:t>Compliance Intervention Framework</a:t>
          </a:r>
        </a:p>
      </dgm:t>
    </dgm:pt>
    <dgm:pt modelId="{CA62F0FF-C55D-4693-BE4D-2354D55DC017}" type="parTrans" cxnId="{965DF3E4-59BD-468B-8F08-AB50468EF26D}">
      <dgm:prSet/>
      <dgm:spPr/>
      <dgm:t>
        <a:bodyPr/>
        <a:lstStyle/>
        <a:p>
          <a:endParaRPr lang="en-IE"/>
        </a:p>
      </dgm:t>
    </dgm:pt>
    <dgm:pt modelId="{8F4C3F43-18FF-49F0-89C5-90FBB4F6E053}" type="sibTrans" cxnId="{965DF3E4-59BD-468B-8F08-AB50468EF26D}">
      <dgm:prSet/>
      <dgm:spPr/>
      <dgm:t>
        <a:bodyPr/>
        <a:lstStyle/>
        <a:p>
          <a:endParaRPr lang="en-IE"/>
        </a:p>
      </dgm:t>
    </dgm:pt>
    <dgm:pt modelId="{F76E538A-A62E-4A42-A16D-77BB1E9DF6B3}">
      <dgm:prSet phldrT="[Text]" custT="1"/>
      <dgm:spPr>
        <a:ln>
          <a:solidFill>
            <a:srgbClr val="287A7E"/>
          </a:solidFill>
        </a:ln>
      </dgm:spPr>
      <dgm:t>
        <a:bodyPr/>
        <a:lstStyle/>
        <a:p>
          <a:r>
            <a:rPr lang="en-IE" sz="1600" dirty="0">
              <a:latin typeface="Arial" panose="020B0604020202020204" pitchFamily="34" charset="0"/>
              <a:cs typeface="Arial" panose="020B0604020202020204" pitchFamily="34" charset="0"/>
            </a:rPr>
            <a:t>Supporting Compliance</a:t>
          </a:r>
        </a:p>
      </dgm:t>
    </dgm:pt>
    <dgm:pt modelId="{9993379B-D8C5-4502-9A91-7905B315F17B}" type="parTrans" cxnId="{6B70A310-201F-4A44-B445-9C00069E60C9}">
      <dgm:prSet/>
      <dgm:spPr>
        <a:ln>
          <a:solidFill>
            <a:srgbClr val="287A7E"/>
          </a:solidFill>
        </a:ln>
      </dgm:spPr>
      <dgm:t>
        <a:bodyPr/>
        <a:lstStyle/>
        <a:p>
          <a:endParaRPr lang="en-IE"/>
        </a:p>
      </dgm:t>
    </dgm:pt>
    <dgm:pt modelId="{FC2CFB03-E0CC-4BA1-AA0C-F0303E750B45}" type="sibTrans" cxnId="{6B70A310-201F-4A44-B445-9C00069E60C9}">
      <dgm:prSet/>
      <dgm:spPr/>
      <dgm:t>
        <a:bodyPr/>
        <a:lstStyle/>
        <a:p>
          <a:endParaRPr lang="en-IE"/>
        </a:p>
      </dgm:t>
    </dgm:pt>
    <dgm:pt modelId="{C051AFE1-69BC-4787-B3AE-DEADE7D9FF22}">
      <dgm:prSet phldrT="[Text]" custT="1"/>
      <dgm:spPr>
        <a:solidFill>
          <a:srgbClr val="00B050">
            <a:alpha val="90000"/>
          </a:srgbClr>
        </a:solidFill>
        <a:ln>
          <a:solidFill>
            <a:srgbClr val="00B050"/>
          </a:solidFill>
        </a:ln>
      </dgm:spPr>
      <dgm:t>
        <a:bodyPr/>
        <a:lstStyle/>
        <a:p>
          <a:r>
            <a:rPr lang="en-IE" sz="1600" dirty="0">
              <a:latin typeface="Arial" panose="020B0604020202020204" pitchFamily="34" charset="0"/>
              <a:cs typeface="Arial" panose="020B0604020202020204" pitchFamily="34" charset="0"/>
            </a:rPr>
            <a:t>Level 1 Compliance Interventions</a:t>
          </a:r>
        </a:p>
      </dgm:t>
    </dgm:pt>
    <dgm:pt modelId="{9168821A-C121-4733-A7B5-9F4BE47AD888}" type="parTrans" cxnId="{E30DF773-C141-4FFC-BE0D-B1A9035F4BFB}">
      <dgm:prSet/>
      <dgm:spPr>
        <a:ln>
          <a:solidFill>
            <a:srgbClr val="287A7E"/>
          </a:solidFill>
        </a:ln>
      </dgm:spPr>
      <dgm:t>
        <a:bodyPr/>
        <a:lstStyle/>
        <a:p>
          <a:endParaRPr lang="en-IE"/>
        </a:p>
      </dgm:t>
    </dgm:pt>
    <dgm:pt modelId="{7FDDDEE6-7891-41DB-AB81-D6E5BABC6201}" type="sibTrans" cxnId="{E30DF773-C141-4FFC-BE0D-B1A9035F4BFB}">
      <dgm:prSet/>
      <dgm:spPr/>
      <dgm:t>
        <a:bodyPr/>
        <a:lstStyle/>
        <a:p>
          <a:endParaRPr lang="en-IE"/>
        </a:p>
      </dgm:t>
    </dgm:pt>
    <dgm:pt modelId="{9B985FD6-D326-40C2-A4C2-730CE8FF092E}">
      <dgm:prSet phldrT="[Text]" custT="1"/>
      <dgm:spPr>
        <a:ln>
          <a:solidFill>
            <a:srgbClr val="287A7E"/>
          </a:solidFill>
        </a:ln>
      </dgm:spPr>
      <dgm:t>
        <a:bodyPr/>
        <a:lstStyle/>
        <a:p>
          <a:r>
            <a:rPr lang="en-IE" sz="1600" dirty="0">
              <a:latin typeface="Arial" panose="020B0604020202020204" pitchFamily="34" charset="0"/>
              <a:cs typeface="Arial" panose="020B0604020202020204" pitchFamily="34" charset="0"/>
            </a:rPr>
            <a:t>Confronting Non-Compliance</a:t>
          </a:r>
        </a:p>
      </dgm:t>
    </dgm:pt>
    <dgm:pt modelId="{9E68A36F-A42A-492F-97E9-E8B47D304DBE}" type="parTrans" cxnId="{3CD401CA-980C-40AC-9863-C8CF130A25B2}">
      <dgm:prSet/>
      <dgm:spPr>
        <a:ln>
          <a:solidFill>
            <a:srgbClr val="287A7E"/>
          </a:solidFill>
        </a:ln>
      </dgm:spPr>
      <dgm:t>
        <a:bodyPr/>
        <a:lstStyle/>
        <a:p>
          <a:endParaRPr lang="en-IE"/>
        </a:p>
      </dgm:t>
    </dgm:pt>
    <dgm:pt modelId="{55877F57-BA70-4A79-BACE-7F50530FE186}" type="sibTrans" cxnId="{3CD401CA-980C-40AC-9863-C8CF130A25B2}">
      <dgm:prSet/>
      <dgm:spPr/>
      <dgm:t>
        <a:bodyPr/>
        <a:lstStyle/>
        <a:p>
          <a:endParaRPr lang="en-IE"/>
        </a:p>
      </dgm:t>
    </dgm:pt>
    <dgm:pt modelId="{FBD2A3B1-BC6E-4F44-A51A-A145581AEC01}">
      <dgm:prSet phldrT="[Text]" custT="1"/>
      <dgm:spPr>
        <a:solidFill>
          <a:srgbClr val="FFC000">
            <a:alpha val="90000"/>
          </a:srgbClr>
        </a:solidFill>
        <a:ln>
          <a:solidFill>
            <a:srgbClr val="FFC000"/>
          </a:solidFill>
        </a:ln>
      </dgm:spPr>
      <dgm:t>
        <a:bodyPr/>
        <a:lstStyle/>
        <a:p>
          <a:r>
            <a:rPr lang="en-IE" sz="1600" dirty="0">
              <a:latin typeface="Arial" panose="020B0604020202020204" pitchFamily="34" charset="0"/>
              <a:cs typeface="Arial" panose="020B0604020202020204" pitchFamily="34" charset="0"/>
            </a:rPr>
            <a:t>Level 2 Compliance Interventions</a:t>
          </a:r>
        </a:p>
      </dgm:t>
    </dgm:pt>
    <dgm:pt modelId="{C6FB2D6E-146B-454D-80EF-9F931B118DDD}" type="parTrans" cxnId="{93968445-2AA5-445E-8649-0E88A67A1C9A}">
      <dgm:prSet/>
      <dgm:spPr>
        <a:ln>
          <a:solidFill>
            <a:srgbClr val="287A7E"/>
          </a:solidFill>
        </a:ln>
      </dgm:spPr>
      <dgm:t>
        <a:bodyPr/>
        <a:lstStyle/>
        <a:p>
          <a:endParaRPr lang="en-IE"/>
        </a:p>
      </dgm:t>
    </dgm:pt>
    <dgm:pt modelId="{49062D3F-6D89-4F29-800E-717003163F03}" type="sibTrans" cxnId="{93968445-2AA5-445E-8649-0E88A67A1C9A}">
      <dgm:prSet/>
      <dgm:spPr/>
      <dgm:t>
        <a:bodyPr/>
        <a:lstStyle/>
        <a:p>
          <a:endParaRPr lang="en-IE"/>
        </a:p>
      </dgm:t>
    </dgm:pt>
    <dgm:pt modelId="{D22DEAEF-9BCC-4306-B07F-AA97ED6B7865}">
      <dgm:prSet phldrT="[Text]" custT="1"/>
      <dgm:spPr>
        <a:solidFill>
          <a:srgbClr val="FF0000">
            <a:alpha val="90000"/>
          </a:srgbClr>
        </a:solidFill>
        <a:ln>
          <a:solidFill>
            <a:srgbClr val="FF0000"/>
          </a:solidFill>
        </a:ln>
      </dgm:spPr>
      <dgm:t>
        <a:bodyPr/>
        <a:lstStyle/>
        <a:p>
          <a:r>
            <a:rPr lang="en-IE" sz="1600" dirty="0">
              <a:latin typeface="Arial" panose="020B0604020202020204" pitchFamily="34" charset="0"/>
              <a:cs typeface="Arial" panose="020B0604020202020204" pitchFamily="34" charset="0"/>
            </a:rPr>
            <a:t>Level 3 Compliance Interventions</a:t>
          </a:r>
        </a:p>
      </dgm:t>
    </dgm:pt>
    <dgm:pt modelId="{B109889B-A8E2-4FDE-AF3E-84ED4CAF1255}" type="parTrans" cxnId="{1F8245E9-399F-46A3-8ADD-9A7A2E3E7DD1}">
      <dgm:prSet/>
      <dgm:spPr>
        <a:ln>
          <a:solidFill>
            <a:srgbClr val="287A7E"/>
          </a:solidFill>
        </a:ln>
      </dgm:spPr>
      <dgm:t>
        <a:bodyPr/>
        <a:lstStyle/>
        <a:p>
          <a:endParaRPr lang="en-IE"/>
        </a:p>
      </dgm:t>
    </dgm:pt>
    <dgm:pt modelId="{B326D7BB-C702-4290-9F42-D2AA11DC7B64}" type="sibTrans" cxnId="{1F8245E9-399F-46A3-8ADD-9A7A2E3E7DD1}">
      <dgm:prSet/>
      <dgm:spPr/>
      <dgm:t>
        <a:bodyPr/>
        <a:lstStyle/>
        <a:p>
          <a:endParaRPr lang="en-IE"/>
        </a:p>
      </dgm:t>
    </dgm:pt>
    <dgm:pt modelId="{DF0B2A29-C496-40F9-BEB1-DA06983CECF6}" type="pres">
      <dgm:prSet presAssocID="{D5D84DAC-2268-4B91-999D-A77FB71FB83E}" presName="hierChild1" presStyleCnt="0">
        <dgm:presLayoutVars>
          <dgm:chPref val="1"/>
          <dgm:dir/>
          <dgm:animOne val="branch"/>
          <dgm:animLvl val="lvl"/>
          <dgm:resizeHandles/>
        </dgm:presLayoutVars>
      </dgm:prSet>
      <dgm:spPr/>
    </dgm:pt>
    <dgm:pt modelId="{239E72C3-A884-47F4-9DC9-D38B331FFA22}" type="pres">
      <dgm:prSet presAssocID="{860F4E6F-7C67-4A29-B555-05669FA1694D}" presName="hierRoot1" presStyleCnt="0"/>
      <dgm:spPr/>
    </dgm:pt>
    <dgm:pt modelId="{53519690-6C29-46E4-B6E8-8222E2D7865B}" type="pres">
      <dgm:prSet presAssocID="{860F4E6F-7C67-4A29-B555-05669FA1694D}" presName="composite" presStyleCnt="0"/>
      <dgm:spPr/>
    </dgm:pt>
    <dgm:pt modelId="{CBE16AA4-12C8-44E7-A56D-37A9B6BF34DD}" type="pres">
      <dgm:prSet presAssocID="{860F4E6F-7C67-4A29-B555-05669FA1694D}" presName="background" presStyleLbl="node0" presStyleIdx="0" presStyleCnt="1"/>
      <dgm:spPr>
        <a:solidFill>
          <a:srgbClr val="287A7E"/>
        </a:solidFill>
      </dgm:spPr>
    </dgm:pt>
    <dgm:pt modelId="{2B4DE066-ABE1-484B-B453-2504A91962F6}" type="pres">
      <dgm:prSet presAssocID="{860F4E6F-7C67-4A29-B555-05669FA1694D}" presName="text" presStyleLbl="fgAcc0" presStyleIdx="0" presStyleCnt="1">
        <dgm:presLayoutVars>
          <dgm:chPref val="3"/>
        </dgm:presLayoutVars>
      </dgm:prSet>
      <dgm:spPr/>
    </dgm:pt>
    <dgm:pt modelId="{8DD272CE-93B5-40A7-9BAA-FEA16900A26D}" type="pres">
      <dgm:prSet presAssocID="{860F4E6F-7C67-4A29-B555-05669FA1694D}" presName="hierChild2" presStyleCnt="0"/>
      <dgm:spPr/>
    </dgm:pt>
    <dgm:pt modelId="{611C6C14-A23D-4319-BBA1-E5D8FE2797E5}" type="pres">
      <dgm:prSet presAssocID="{9993379B-D8C5-4502-9A91-7905B315F17B}" presName="Name10" presStyleLbl="parChTrans1D2" presStyleIdx="0" presStyleCnt="2"/>
      <dgm:spPr/>
    </dgm:pt>
    <dgm:pt modelId="{C8B97E93-D40F-4A01-AF54-5D743E20F51A}" type="pres">
      <dgm:prSet presAssocID="{F76E538A-A62E-4A42-A16D-77BB1E9DF6B3}" presName="hierRoot2" presStyleCnt="0"/>
      <dgm:spPr/>
    </dgm:pt>
    <dgm:pt modelId="{B1FD6814-79B3-4393-B04F-E2729AF3E939}" type="pres">
      <dgm:prSet presAssocID="{F76E538A-A62E-4A42-A16D-77BB1E9DF6B3}" presName="composite2" presStyleCnt="0"/>
      <dgm:spPr/>
    </dgm:pt>
    <dgm:pt modelId="{97BFEAAC-0F32-41CD-91F0-C8365E442C97}" type="pres">
      <dgm:prSet presAssocID="{F76E538A-A62E-4A42-A16D-77BB1E9DF6B3}" presName="background2" presStyleLbl="node2" presStyleIdx="0" presStyleCnt="2"/>
      <dgm:spPr>
        <a:solidFill>
          <a:srgbClr val="287A7E"/>
        </a:solidFill>
      </dgm:spPr>
    </dgm:pt>
    <dgm:pt modelId="{50AABE2E-23DD-4648-B7CA-177DA6C98EDF}" type="pres">
      <dgm:prSet presAssocID="{F76E538A-A62E-4A42-A16D-77BB1E9DF6B3}" presName="text2" presStyleLbl="fgAcc2" presStyleIdx="0" presStyleCnt="2">
        <dgm:presLayoutVars>
          <dgm:chPref val="3"/>
        </dgm:presLayoutVars>
      </dgm:prSet>
      <dgm:spPr/>
    </dgm:pt>
    <dgm:pt modelId="{117F8DCF-F223-43AA-B0E5-77EC17E30DB4}" type="pres">
      <dgm:prSet presAssocID="{F76E538A-A62E-4A42-A16D-77BB1E9DF6B3}" presName="hierChild3" presStyleCnt="0"/>
      <dgm:spPr/>
    </dgm:pt>
    <dgm:pt modelId="{8551EBE7-2D87-4F23-8EA5-A2B5319373A2}" type="pres">
      <dgm:prSet presAssocID="{9168821A-C121-4733-A7B5-9F4BE47AD888}" presName="Name17" presStyleLbl="parChTrans1D3" presStyleIdx="0" presStyleCnt="3"/>
      <dgm:spPr/>
    </dgm:pt>
    <dgm:pt modelId="{34AB9420-7E54-443F-9884-C2BC45AE90CD}" type="pres">
      <dgm:prSet presAssocID="{C051AFE1-69BC-4787-B3AE-DEADE7D9FF22}" presName="hierRoot3" presStyleCnt="0"/>
      <dgm:spPr/>
    </dgm:pt>
    <dgm:pt modelId="{3CD83A72-8E29-4439-8D90-E85FBEC5F259}" type="pres">
      <dgm:prSet presAssocID="{C051AFE1-69BC-4787-B3AE-DEADE7D9FF22}" presName="composite3" presStyleCnt="0"/>
      <dgm:spPr/>
    </dgm:pt>
    <dgm:pt modelId="{1167FD28-A8D2-4D7F-AB74-ECB2BB11B13B}" type="pres">
      <dgm:prSet presAssocID="{C051AFE1-69BC-4787-B3AE-DEADE7D9FF22}" presName="background3" presStyleLbl="node3" presStyleIdx="0" presStyleCnt="3"/>
      <dgm:spPr>
        <a:solidFill>
          <a:srgbClr val="287A7E"/>
        </a:solidFill>
      </dgm:spPr>
    </dgm:pt>
    <dgm:pt modelId="{437554C1-DE98-489E-8A2B-EF173DAF8074}" type="pres">
      <dgm:prSet presAssocID="{C051AFE1-69BC-4787-B3AE-DEADE7D9FF22}" presName="text3" presStyleLbl="fgAcc3" presStyleIdx="0" presStyleCnt="3">
        <dgm:presLayoutVars>
          <dgm:chPref val="3"/>
        </dgm:presLayoutVars>
      </dgm:prSet>
      <dgm:spPr/>
    </dgm:pt>
    <dgm:pt modelId="{2C9087D4-283F-48EF-9A5B-5BE566206462}" type="pres">
      <dgm:prSet presAssocID="{C051AFE1-69BC-4787-B3AE-DEADE7D9FF22}" presName="hierChild4" presStyleCnt="0"/>
      <dgm:spPr/>
    </dgm:pt>
    <dgm:pt modelId="{1A7B43C0-FC49-442F-9BD2-C785F4A3F465}" type="pres">
      <dgm:prSet presAssocID="{9E68A36F-A42A-492F-97E9-E8B47D304DBE}" presName="Name10" presStyleLbl="parChTrans1D2" presStyleIdx="1" presStyleCnt="2"/>
      <dgm:spPr/>
    </dgm:pt>
    <dgm:pt modelId="{77751A0F-BA5A-4CCB-A502-0BF7798C132F}" type="pres">
      <dgm:prSet presAssocID="{9B985FD6-D326-40C2-A4C2-730CE8FF092E}" presName="hierRoot2" presStyleCnt="0"/>
      <dgm:spPr/>
    </dgm:pt>
    <dgm:pt modelId="{3EFA1FAB-8F60-42B1-92F0-0FF804D27A9B}" type="pres">
      <dgm:prSet presAssocID="{9B985FD6-D326-40C2-A4C2-730CE8FF092E}" presName="composite2" presStyleCnt="0"/>
      <dgm:spPr/>
    </dgm:pt>
    <dgm:pt modelId="{9E7C9D90-A559-4633-8140-3CF06C0EA37E}" type="pres">
      <dgm:prSet presAssocID="{9B985FD6-D326-40C2-A4C2-730CE8FF092E}" presName="background2" presStyleLbl="node2" presStyleIdx="1" presStyleCnt="2"/>
      <dgm:spPr>
        <a:solidFill>
          <a:srgbClr val="287A7E"/>
        </a:solidFill>
      </dgm:spPr>
    </dgm:pt>
    <dgm:pt modelId="{6F233335-1B21-430C-B2E4-C926E79E49AA}" type="pres">
      <dgm:prSet presAssocID="{9B985FD6-D326-40C2-A4C2-730CE8FF092E}" presName="text2" presStyleLbl="fgAcc2" presStyleIdx="1" presStyleCnt="2">
        <dgm:presLayoutVars>
          <dgm:chPref val="3"/>
        </dgm:presLayoutVars>
      </dgm:prSet>
      <dgm:spPr/>
    </dgm:pt>
    <dgm:pt modelId="{568069EB-B61C-45F9-A5DF-4E3A30E80018}" type="pres">
      <dgm:prSet presAssocID="{9B985FD6-D326-40C2-A4C2-730CE8FF092E}" presName="hierChild3" presStyleCnt="0"/>
      <dgm:spPr/>
    </dgm:pt>
    <dgm:pt modelId="{B48B14AF-A53F-4B3D-8C74-E254F1107E41}" type="pres">
      <dgm:prSet presAssocID="{C6FB2D6E-146B-454D-80EF-9F931B118DDD}" presName="Name17" presStyleLbl="parChTrans1D3" presStyleIdx="1" presStyleCnt="3"/>
      <dgm:spPr/>
    </dgm:pt>
    <dgm:pt modelId="{BE3347AA-8631-4A76-9D23-48CA79183800}" type="pres">
      <dgm:prSet presAssocID="{FBD2A3B1-BC6E-4F44-A51A-A145581AEC01}" presName="hierRoot3" presStyleCnt="0"/>
      <dgm:spPr/>
    </dgm:pt>
    <dgm:pt modelId="{F0667FFF-B224-4AA1-9C1F-CABCB7F96061}" type="pres">
      <dgm:prSet presAssocID="{FBD2A3B1-BC6E-4F44-A51A-A145581AEC01}" presName="composite3" presStyleCnt="0"/>
      <dgm:spPr/>
    </dgm:pt>
    <dgm:pt modelId="{948F23EB-C0A2-41B1-85AF-9F3B1F9219D4}" type="pres">
      <dgm:prSet presAssocID="{FBD2A3B1-BC6E-4F44-A51A-A145581AEC01}" presName="background3" presStyleLbl="node3" presStyleIdx="1" presStyleCnt="3"/>
      <dgm:spPr>
        <a:solidFill>
          <a:srgbClr val="287A7E"/>
        </a:solidFill>
      </dgm:spPr>
    </dgm:pt>
    <dgm:pt modelId="{3C6B44E1-CF26-434E-9469-FE4A782C2D48}" type="pres">
      <dgm:prSet presAssocID="{FBD2A3B1-BC6E-4F44-A51A-A145581AEC01}" presName="text3" presStyleLbl="fgAcc3" presStyleIdx="1" presStyleCnt="3">
        <dgm:presLayoutVars>
          <dgm:chPref val="3"/>
        </dgm:presLayoutVars>
      </dgm:prSet>
      <dgm:spPr/>
    </dgm:pt>
    <dgm:pt modelId="{FD24150B-CF6D-4D80-943A-A5EF47423581}" type="pres">
      <dgm:prSet presAssocID="{FBD2A3B1-BC6E-4F44-A51A-A145581AEC01}" presName="hierChild4" presStyleCnt="0"/>
      <dgm:spPr/>
    </dgm:pt>
    <dgm:pt modelId="{5BB37C9C-E3FC-4895-8D61-5913AFDC9267}" type="pres">
      <dgm:prSet presAssocID="{B109889B-A8E2-4FDE-AF3E-84ED4CAF1255}" presName="Name17" presStyleLbl="parChTrans1D3" presStyleIdx="2" presStyleCnt="3"/>
      <dgm:spPr/>
    </dgm:pt>
    <dgm:pt modelId="{EAE4DF99-6A64-4D70-8E32-1B211B5957FB}" type="pres">
      <dgm:prSet presAssocID="{D22DEAEF-9BCC-4306-B07F-AA97ED6B7865}" presName="hierRoot3" presStyleCnt="0"/>
      <dgm:spPr/>
    </dgm:pt>
    <dgm:pt modelId="{22086532-7956-453A-95F2-85D6BD1C176B}" type="pres">
      <dgm:prSet presAssocID="{D22DEAEF-9BCC-4306-B07F-AA97ED6B7865}" presName="composite3" presStyleCnt="0"/>
      <dgm:spPr/>
    </dgm:pt>
    <dgm:pt modelId="{81F08000-ED85-4A44-8E73-2C521AAC7CF7}" type="pres">
      <dgm:prSet presAssocID="{D22DEAEF-9BCC-4306-B07F-AA97ED6B7865}" presName="background3" presStyleLbl="node3" presStyleIdx="2" presStyleCnt="3"/>
      <dgm:spPr>
        <a:solidFill>
          <a:srgbClr val="287A7E"/>
        </a:solidFill>
      </dgm:spPr>
    </dgm:pt>
    <dgm:pt modelId="{0BB48B2F-83D9-4CC6-8B90-6BD34E2379DE}" type="pres">
      <dgm:prSet presAssocID="{D22DEAEF-9BCC-4306-B07F-AA97ED6B7865}" presName="text3" presStyleLbl="fgAcc3" presStyleIdx="2" presStyleCnt="3">
        <dgm:presLayoutVars>
          <dgm:chPref val="3"/>
        </dgm:presLayoutVars>
      </dgm:prSet>
      <dgm:spPr/>
    </dgm:pt>
    <dgm:pt modelId="{42DE5BA6-541A-48E9-B9D2-BB96F8B95F2E}" type="pres">
      <dgm:prSet presAssocID="{D22DEAEF-9BCC-4306-B07F-AA97ED6B7865}" presName="hierChild4" presStyleCnt="0"/>
      <dgm:spPr/>
    </dgm:pt>
  </dgm:ptLst>
  <dgm:cxnLst>
    <dgm:cxn modelId="{6B70A310-201F-4A44-B445-9C00069E60C9}" srcId="{860F4E6F-7C67-4A29-B555-05669FA1694D}" destId="{F76E538A-A62E-4A42-A16D-77BB1E9DF6B3}" srcOrd="0" destOrd="0" parTransId="{9993379B-D8C5-4502-9A91-7905B315F17B}" sibTransId="{FC2CFB03-E0CC-4BA1-AA0C-F0303E750B45}"/>
    <dgm:cxn modelId="{B975411A-EFC6-4F4C-8E49-47C4C0C0078C}" type="presOf" srcId="{D5D84DAC-2268-4B91-999D-A77FB71FB83E}" destId="{DF0B2A29-C496-40F9-BEB1-DA06983CECF6}" srcOrd="0" destOrd="0" presId="urn:microsoft.com/office/officeart/2005/8/layout/hierarchy1"/>
    <dgm:cxn modelId="{2802B61C-4705-4B03-A545-2015318543E3}" type="presOf" srcId="{9B985FD6-D326-40C2-A4C2-730CE8FF092E}" destId="{6F233335-1B21-430C-B2E4-C926E79E49AA}" srcOrd="0" destOrd="0" presId="urn:microsoft.com/office/officeart/2005/8/layout/hierarchy1"/>
    <dgm:cxn modelId="{499E8E31-BDF3-4499-AC1E-5BA95DA82676}" type="presOf" srcId="{C051AFE1-69BC-4787-B3AE-DEADE7D9FF22}" destId="{437554C1-DE98-489E-8A2B-EF173DAF8074}" srcOrd="0" destOrd="0" presId="urn:microsoft.com/office/officeart/2005/8/layout/hierarchy1"/>
    <dgm:cxn modelId="{93968445-2AA5-445E-8649-0E88A67A1C9A}" srcId="{9B985FD6-D326-40C2-A4C2-730CE8FF092E}" destId="{FBD2A3B1-BC6E-4F44-A51A-A145581AEC01}" srcOrd="0" destOrd="0" parTransId="{C6FB2D6E-146B-454D-80EF-9F931B118DDD}" sibTransId="{49062D3F-6D89-4F29-800E-717003163F03}"/>
    <dgm:cxn modelId="{E30DF773-C141-4FFC-BE0D-B1A9035F4BFB}" srcId="{F76E538A-A62E-4A42-A16D-77BB1E9DF6B3}" destId="{C051AFE1-69BC-4787-B3AE-DEADE7D9FF22}" srcOrd="0" destOrd="0" parTransId="{9168821A-C121-4733-A7B5-9F4BE47AD888}" sibTransId="{7FDDDEE6-7891-41DB-AB81-D6E5BABC6201}"/>
    <dgm:cxn modelId="{7422C48A-673B-4925-8912-19F5C6A35694}" type="presOf" srcId="{F76E538A-A62E-4A42-A16D-77BB1E9DF6B3}" destId="{50AABE2E-23DD-4648-B7CA-177DA6C98EDF}" srcOrd="0" destOrd="0" presId="urn:microsoft.com/office/officeart/2005/8/layout/hierarchy1"/>
    <dgm:cxn modelId="{DB78AA8D-038A-4670-BE57-B0FF540D7B5E}" type="presOf" srcId="{9993379B-D8C5-4502-9A91-7905B315F17B}" destId="{611C6C14-A23D-4319-BBA1-E5D8FE2797E5}" srcOrd="0" destOrd="0" presId="urn:microsoft.com/office/officeart/2005/8/layout/hierarchy1"/>
    <dgm:cxn modelId="{58F029A0-DAC3-432A-883C-A2ADDE55C181}" type="presOf" srcId="{FBD2A3B1-BC6E-4F44-A51A-A145581AEC01}" destId="{3C6B44E1-CF26-434E-9469-FE4A782C2D48}" srcOrd="0" destOrd="0" presId="urn:microsoft.com/office/officeart/2005/8/layout/hierarchy1"/>
    <dgm:cxn modelId="{AC4B8AA1-D6A5-4CD2-B725-144487AA47DB}" type="presOf" srcId="{B109889B-A8E2-4FDE-AF3E-84ED4CAF1255}" destId="{5BB37C9C-E3FC-4895-8D61-5913AFDC9267}" srcOrd="0" destOrd="0" presId="urn:microsoft.com/office/officeart/2005/8/layout/hierarchy1"/>
    <dgm:cxn modelId="{91E6CAA2-5772-473A-9CCD-F9E00681B6BA}" type="presOf" srcId="{860F4E6F-7C67-4A29-B555-05669FA1694D}" destId="{2B4DE066-ABE1-484B-B453-2504A91962F6}" srcOrd="0" destOrd="0" presId="urn:microsoft.com/office/officeart/2005/8/layout/hierarchy1"/>
    <dgm:cxn modelId="{F91272AD-2940-4D4D-8D7C-B0294BB8E76E}" type="presOf" srcId="{9168821A-C121-4733-A7B5-9F4BE47AD888}" destId="{8551EBE7-2D87-4F23-8EA5-A2B5319373A2}" srcOrd="0" destOrd="0" presId="urn:microsoft.com/office/officeart/2005/8/layout/hierarchy1"/>
    <dgm:cxn modelId="{3CD401CA-980C-40AC-9863-C8CF130A25B2}" srcId="{860F4E6F-7C67-4A29-B555-05669FA1694D}" destId="{9B985FD6-D326-40C2-A4C2-730CE8FF092E}" srcOrd="1" destOrd="0" parTransId="{9E68A36F-A42A-492F-97E9-E8B47D304DBE}" sibTransId="{55877F57-BA70-4A79-BACE-7F50530FE186}"/>
    <dgm:cxn modelId="{29B2E2D5-8A9E-49A0-82F9-BBE472C559F6}" type="presOf" srcId="{C6FB2D6E-146B-454D-80EF-9F931B118DDD}" destId="{B48B14AF-A53F-4B3D-8C74-E254F1107E41}" srcOrd="0" destOrd="0" presId="urn:microsoft.com/office/officeart/2005/8/layout/hierarchy1"/>
    <dgm:cxn modelId="{965DF3E4-59BD-468B-8F08-AB50468EF26D}" srcId="{D5D84DAC-2268-4B91-999D-A77FB71FB83E}" destId="{860F4E6F-7C67-4A29-B555-05669FA1694D}" srcOrd="0" destOrd="0" parTransId="{CA62F0FF-C55D-4693-BE4D-2354D55DC017}" sibTransId="{8F4C3F43-18FF-49F0-89C5-90FBB4F6E053}"/>
    <dgm:cxn modelId="{6BCFB1E7-27EB-4A6A-8D6B-D29358C0B675}" type="presOf" srcId="{9E68A36F-A42A-492F-97E9-E8B47D304DBE}" destId="{1A7B43C0-FC49-442F-9BD2-C785F4A3F465}" srcOrd="0" destOrd="0" presId="urn:microsoft.com/office/officeart/2005/8/layout/hierarchy1"/>
    <dgm:cxn modelId="{1F8245E9-399F-46A3-8ADD-9A7A2E3E7DD1}" srcId="{9B985FD6-D326-40C2-A4C2-730CE8FF092E}" destId="{D22DEAEF-9BCC-4306-B07F-AA97ED6B7865}" srcOrd="1" destOrd="0" parTransId="{B109889B-A8E2-4FDE-AF3E-84ED4CAF1255}" sibTransId="{B326D7BB-C702-4290-9F42-D2AA11DC7B64}"/>
    <dgm:cxn modelId="{5B84AEFC-DB53-449F-A5D2-6342B2CF2D9C}" type="presOf" srcId="{D22DEAEF-9BCC-4306-B07F-AA97ED6B7865}" destId="{0BB48B2F-83D9-4CC6-8B90-6BD34E2379DE}" srcOrd="0" destOrd="0" presId="urn:microsoft.com/office/officeart/2005/8/layout/hierarchy1"/>
    <dgm:cxn modelId="{126CC3D2-4792-48B1-927F-B72B1BD37F10}" type="presParOf" srcId="{DF0B2A29-C496-40F9-BEB1-DA06983CECF6}" destId="{239E72C3-A884-47F4-9DC9-D38B331FFA22}" srcOrd="0" destOrd="0" presId="urn:microsoft.com/office/officeart/2005/8/layout/hierarchy1"/>
    <dgm:cxn modelId="{37D0BDD0-3D82-4DE9-A271-D30A2B627D41}" type="presParOf" srcId="{239E72C3-A884-47F4-9DC9-D38B331FFA22}" destId="{53519690-6C29-46E4-B6E8-8222E2D7865B}" srcOrd="0" destOrd="0" presId="urn:microsoft.com/office/officeart/2005/8/layout/hierarchy1"/>
    <dgm:cxn modelId="{8C0CDCAD-1411-4EEA-A133-D7E1641CF878}" type="presParOf" srcId="{53519690-6C29-46E4-B6E8-8222E2D7865B}" destId="{CBE16AA4-12C8-44E7-A56D-37A9B6BF34DD}" srcOrd="0" destOrd="0" presId="urn:microsoft.com/office/officeart/2005/8/layout/hierarchy1"/>
    <dgm:cxn modelId="{43434A7B-1DFD-401A-A81D-7782DBECC599}" type="presParOf" srcId="{53519690-6C29-46E4-B6E8-8222E2D7865B}" destId="{2B4DE066-ABE1-484B-B453-2504A91962F6}" srcOrd="1" destOrd="0" presId="urn:microsoft.com/office/officeart/2005/8/layout/hierarchy1"/>
    <dgm:cxn modelId="{EEDD8389-A4C0-4C19-B21B-E5010E516FD2}" type="presParOf" srcId="{239E72C3-A884-47F4-9DC9-D38B331FFA22}" destId="{8DD272CE-93B5-40A7-9BAA-FEA16900A26D}" srcOrd="1" destOrd="0" presId="urn:microsoft.com/office/officeart/2005/8/layout/hierarchy1"/>
    <dgm:cxn modelId="{0B82829C-3DC4-455D-8965-B7F70894D23A}" type="presParOf" srcId="{8DD272CE-93B5-40A7-9BAA-FEA16900A26D}" destId="{611C6C14-A23D-4319-BBA1-E5D8FE2797E5}" srcOrd="0" destOrd="0" presId="urn:microsoft.com/office/officeart/2005/8/layout/hierarchy1"/>
    <dgm:cxn modelId="{02472179-8A6E-4C0F-928B-73E4086441F2}" type="presParOf" srcId="{8DD272CE-93B5-40A7-9BAA-FEA16900A26D}" destId="{C8B97E93-D40F-4A01-AF54-5D743E20F51A}" srcOrd="1" destOrd="0" presId="urn:microsoft.com/office/officeart/2005/8/layout/hierarchy1"/>
    <dgm:cxn modelId="{6885059B-2F83-4339-AFFF-06381410CC9B}" type="presParOf" srcId="{C8B97E93-D40F-4A01-AF54-5D743E20F51A}" destId="{B1FD6814-79B3-4393-B04F-E2729AF3E939}" srcOrd="0" destOrd="0" presId="urn:microsoft.com/office/officeart/2005/8/layout/hierarchy1"/>
    <dgm:cxn modelId="{B41CD87D-D1F3-4E05-9008-58E6C6F7BD68}" type="presParOf" srcId="{B1FD6814-79B3-4393-B04F-E2729AF3E939}" destId="{97BFEAAC-0F32-41CD-91F0-C8365E442C97}" srcOrd="0" destOrd="0" presId="urn:microsoft.com/office/officeart/2005/8/layout/hierarchy1"/>
    <dgm:cxn modelId="{97F20399-6B61-4518-86F6-37445BA07AF9}" type="presParOf" srcId="{B1FD6814-79B3-4393-B04F-E2729AF3E939}" destId="{50AABE2E-23DD-4648-B7CA-177DA6C98EDF}" srcOrd="1" destOrd="0" presId="urn:microsoft.com/office/officeart/2005/8/layout/hierarchy1"/>
    <dgm:cxn modelId="{E3CCEBC5-F5DE-44FA-A9A3-32AC4CCCDDC0}" type="presParOf" srcId="{C8B97E93-D40F-4A01-AF54-5D743E20F51A}" destId="{117F8DCF-F223-43AA-B0E5-77EC17E30DB4}" srcOrd="1" destOrd="0" presId="urn:microsoft.com/office/officeart/2005/8/layout/hierarchy1"/>
    <dgm:cxn modelId="{88DB910E-F929-4CDE-807A-B7EED0BCAA05}" type="presParOf" srcId="{117F8DCF-F223-43AA-B0E5-77EC17E30DB4}" destId="{8551EBE7-2D87-4F23-8EA5-A2B5319373A2}" srcOrd="0" destOrd="0" presId="urn:microsoft.com/office/officeart/2005/8/layout/hierarchy1"/>
    <dgm:cxn modelId="{711CABB4-0F27-4189-BF3F-8276BE8CE3ED}" type="presParOf" srcId="{117F8DCF-F223-43AA-B0E5-77EC17E30DB4}" destId="{34AB9420-7E54-443F-9884-C2BC45AE90CD}" srcOrd="1" destOrd="0" presId="urn:microsoft.com/office/officeart/2005/8/layout/hierarchy1"/>
    <dgm:cxn modelId="{A7FAFF71-BE64-4CA5-B108-FD9D316DA8F8}" type="presParOf" srcId="{34AB9420-7E54-443F-9884-C2BC45AE90CD}" destId="{3CD83A72-8E29-4439-8D90-E85FBEC5F259}" srcOrd="0" destOrd="0" presId="urn:microsoft.com/office/officeart/2005/8/layout/hierarchy1"/>
    <dgm:cxn modelId="{12AA6B3B-B268-4E1A-B511-95C29C8E3AED}" type="presParOf" srcId="{3CD83A72-8E29-4439-8D90-E85FBEC5F259}" destId="{1167FD28-A8D2-4D7F-AB74-ECB2BB11B13B}" srcOrd="0" destOrd="0" presId="urn:microsoft.com/office/officeart/2005/8/layout/hierarchy1"/>
    <dgm:cxn modelId="{912298DF-8706-4CB0-A119-4D8D2AAA2F4F}" type="presParOf" srcId="{3CD83A72-8E29-4439-8D90-E85FBEC5F259}" destId="{437554C1-DE98-489E-8A2B-EF173DAF8074}" srcOrd="1" destOrd="0" presId="urn:microsoft.com/office/officeart/2005/8/layout/hierarchy1"/>
    <dgm:cxn modelId="{EBDC7EEB-E172-4AE1-826E-7131C6D51884}" type="presParOf" srcId="{34AB9420-7E54-443F-9884-C2BC45AE90CD}" destId="{2C9087D4-283F-48EF-9A5B-5BE566206462}" srcOrd="1" destOrd="0" presId="urn:microsoft.com/office/officeart/2005/8/layout/hierarchy1"/>
    <dgm:cxn modelId="{3709E1A1-6B95-4B91-BF76-5185FC5832B5}" type="presParOf" srcId="{8DD272CE-93B5-40A7-9BAA-FEA16900A26D}" destId="{1A7B43C0-FC49-442F-9BD2-C785F4A3F465}" srcOrd="2" destOrd="0" presId="urn:microsoft.com/office/officeart/2005/8/layout/hierarchy1"/>
    <dgm:cxn modelId="{8026B77E-34B7-48A3-B3D4-95EFBFF98A35}" type="presParOf" srcId="{8DD272CE-93B5-40A7-9BAA-FEA16900A26D}" destId="{77751A0F-BA5A-4CCB-A502-0BF7798C132F}" srcOrd="3" destOrd="0" presId="urn:microsoft.com/office/officeart/2005/8/layout/hierarchy1"/>
    <dgm:cxn modelId="{3952EA3E-649F-4A23-9A26-2FA9F96CD37C}" type="presParOf" srcId="{77751A0F-BA5A-4CCB-A502-0BF7798C132F}" destId="{3EFA1FAB-8F60-42B1-92F0-0FF804D27A9B}" srcOrd="0" destOrd="0" presId="urn:microsoft.com/office/officeart/2005/8/layout/hierarchy1"/>
    <dgm:cxn modelId="{E1DDE02D-D9D1-48C6-9E71-F3488745E28D}" type="presParOf" srcId="{3EFA1FAB-8F60-42B1-92F0-0FF804D27A9B}" destId="{9E7C9D90-A559-4633-8140-3CF06C0EA37E}" srcOrd="0" destOrd="0" presId="urn:microsoft.com/office/officeart/2005/8/layout/hierarchy1"/>
    <dgm:cxn modelId="{A8B0492A-9F45-4A79-AE6E-1F4554F661C0}" type="presParOf" srcId="{3EFA1FAB-8F60-42B1-92F0-0FF804D27A9B}" destId="{6F233335-1B21-430C-B2E4-C926E79E49AA}" srcOrd="1" destOrd="0" presId="urn:microsoft.com/office/officeart/2005/8/layout/hierarchy1"/>
    <dgm:cxn modelId="{ACECCB80-0A4C-4B27-9718-3F3989CE959C}" type="presParOf" srcId="{77751A0F-BA5A-4CCB-A502-0BF7798C132F}" destId="{568069EB-B61C-45F9-A5DF-4E3A30E80018}" srcOrd="1" destOrd="0" presId="urn:microsoft.com/office/officeart/2005/8/layout/hierarchy1"/>
    <dgm:cxn modelId="{7D528E03-C004-47F4-9AC8-11311E27F81E}" type="presParOf" srcId="{568069EB-B61C-45F9-A5DF-4E3A30E80018}" destId="{B48B14AF-A53F-4B3D-8C74-E254F1107E41}" srcOrd="0" destOrd="0" presId="urn:microsoft.com/office/officeart/2005/8/layout/hierarchy1"/>
    <dgm:cxn modelId="{423E5D6D-D28A-423F-A3C5-D264AA4FD19B}" type="presParOf" srcId="{568069EB-B61C-45F9-A5DF-4E3A30E80018}" destId="{BE3347AA-8631-4A76-9D23-48CA79183800}" srcOrd="1" destOrd="0" presId="urn:microsoft.com/office/officeart/2005/8/layout/hierarchy1"/>
    <dgm:cxn modelId="{110D4BAB-113B-4A25-991D-1B314740CC4D}" type="presParOf" srcId="{BE3347AA-8631-4A76-9D23-48CA79183800}" destId="{F0667FFF-B224-4AA1-9C1F-CABCB7F96061}" srcOrd="0" destOrd="0" presId="urn:microsoft.com/office/officeart/2005/8/layout/hierarchy1"/>
    <dgm:cxn modelId="{98C4B566-6C69-44A4-8405-F977E041577D}" type="presParOf" srcId="{F0667FFF-B224-4AA1-9C1F-CABCB7F96061}" destId="{948F23EB-C0A2-41B1-85AF-9F3B1F9219D4}" srcOrd="0" destOrd="0" presId="urn:microsoft.com/office/officeart/2005/8/layout/hierarchy1"/>
    <dgm:cxn modelId="{3E0C9F69-C08A-4948-AE17-0E5352AA5450}" type="presParOf" srcId="{F0667FFF-B224-4AA1-9C1F-CABCB7F96061}" destId="{3C6B44E1-CF26-434E-9469-FE4A782C2D48}" srcOrd="1" destOrd="0" presId="urn:microsoft.com/office/officeart/2005/8/layout/hierarchy1"/>
    <dgm:cxn modelId="{E20D2A7D-1991-40EF-8BAB-A19E3387EA08}" type="presParOf" srcId="{BE3347AA-8631-4A76-9D23-48CA79183800}" destId="{FD24150B-CF6D-4D80-943A-A5EF47423581}" srcOrd="1" destOrd="0" presId="urn:microsoft.com/office/officeart/2005/8/layout/hierarchy1"/>
    <dgm:cxn modelId="{BE65AD69-739A-4E00-8EDD-1CA55AF025F4}" type="presParOf" srcId="{568069EB-B61C-45F9-A5DF-4E3A30E80018}" destId="{5BB37C9C-E3FC-4895-8D61-5913AFDC9267}" srcOrd="2" destOrd="0" presId="urn:microsoft.com/office/officeart/2005/8/layout/hierarchy1"/>
    <dgm:cxn modelId="{651E85F1-66A5-4C2D-BFDC-E1F51454884F}" type="presParOf" srcId="{568069EB-B61C-45F9-A5DF-4E3A30E80018}" destId="{EAE4DF99-6A64-4D70-8E32-1B211B5957FB}" srcOrd="3" destOrd="0" presId="urn:microsoft.com/office/officeart/2005/8/layout/hierarchy1"/>
    <dgm:cxn modelId="{838280F6-3072-4509-9756-20E6373C3977}" type="presParOf" srcId="{EAE4DF99-6A64-4D70-8E32-1B211B5957FB}" destId="{22086532-7956-453A-95F2-85D6BD1C176B}" srcOrd="0" destOrd="0" presId="urn:microsoft.com/office/officeart/2005/8/layout/hierarchy1"/>
    <dgm:cxn modelId="{917E7DFC-EAB0-4C57-A1A3-A4471F9FC8C2}" type="presParOf" srcId="{22086532-7956-453A-95F2-85D6BD1C176B}" destId="{81F08000-ED85-4A44-8E73-2C521AAC7CF7}" srcOrd="0" destOrd="0" presId="urn:microsoft.com/office/officeart/2005/8/layout/hierarchy1"/>
    <dgm:cxn modelId="{72F6FE06-B166-4FD7-9A78-2149C58E7B13}" type="presParOf" srcId="{22086532-7956-453A-95F2-85D6BD1C176B}" destId="{0BB48B2F-83D9-4CC6-8B90-6BD34E2379DE}" srcOrd="1" destOrd="0" presId="urn:microsoft.com/office/officeart/2005/8/layout/hierarchy1"/>
    <dgm:cxn modelId="{3A5AEEE1-7902-4892-8968-FE57C6A05EF6}" type="presParOf" srcId="{EAE4DF99-6A64-4D70-8E32-1B211B5957FB}" destId="{42DE5BA6-541A-48E9-B9D2-BB96F8B95F2E}"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917ED-1DA2-4E1B-B4F4-782A9186716E}">
      <dsp:nvSpPr>
        <dsp:cNvPr id="0" name=""/>
        <dsp:cNvSpPr/>
      </dsp:nvSpPr>
      <dsp:spPr>
        <a:xfrm>
          <a:off x="0" y="16616"/>
          <a:ext cx="10467109" cy="125482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IE" sz="3300" kern="1200" dirty="0"/>
            <a:t>Self-Assessment is the basis of our taxation system </a:t>
          </a:r>
          <a:endParaRPr lang="en-US" sz="3300" kern="1200" dirty="0"/>
        </a:p>
      </dsp:txBody>
      <dsp:txXfrm>
        <a:off x="61256" y="77872"/>
        <a:ext cx="10344597" cy="1132313"/>
      </dsp:txXfrm>
    </dsp:sp>
    <dsp:sp modelId="{6DFA397E-1A89-444B-BDFC-18DC3D643C9F}">
      <dsp:nvSpPr>
        <dsp:cNvPr id="0" name=""/>
        <dsp:cNvSpPr/>
      </dsp:nvSpPr>
      <dsp:spPr>
        <a:xfrm>
          <a:off x="0" y="1366481"/>
          <a:ext cx="10467109" cy="125482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IE" sz="3300" kern="1200" dirty="0"/>
            <a:t>It is the responsibility of every taxpayer to comply with their tax and duty obligations</a:t>
          </a:r>
          <a:endParaRPr lang="en-US" sz="3300" kern="1200" dirty="0"/>
        </a:p>
      </dsp:txBody>
      <dsp:txXfrm>
        <a:off x="61256" y="1427737"/>
        <a:ext cx="10344597" cy="1132313"/>
      </dsp:txXfrm>
    </dsp:sp>
    <dsp:sp modelId="{CCCB2E6D-6DE4-484D-A7E7-C6136A2EF4A8}">
      <dsp:nvSpPr>
        <dsp:cNvPr id="0" name=""/>
        <dsp:cNvSpPr/>
      </dsp:nvSpPr>
      <dsp:spPr>
        <a:xfrm>
          <a:off x="0" y="2716346"/>
          <a:ext cx="10467109" cy="125482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IE" sz="3300" kern="1200" dirty="0"/>
            <a:t>Most taxpayers voluntarily and diligently discharge this responsibility </a:t>
          </a:r>
          <a:endParaRPr lang="en-US" sz="3300" kern="1200" dirty="0"/>
        </a:p>
      </dsp:txBody>
      <dsp:txXfrm>
        <a:off x="61256" y="2777602"/>
        <a:ext cx="10344597" cy="1132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75895-79D4-4B6C-8DC5-3A2CB91A6B00}">
      <dsp:nvSpPr>
        <dsp:cNvPr id="0" name=""/>
        <dsp:cNvSpPr/>
      </dsp:nvSpPr>
      <dsp:spPr>
        <a:xfrm>
          <a:off x="0" y="31246"/>
          <a:ext cx="10414461" cy="184274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Revenue may carry out a compliance intervention if a general or a specific risk to the tax system is identified</a:t>
          </a:r>
        </a:p>
      </dsp:txBody>
      <dsp:txXfrm>
        <a:off x="89956" y="121202"/>
        <a:ext cx="10234549" cy="1662837"/>
      </dsp:txXfrm>
    </dsp:sp>
    <dsp:sp modelId="{5F1437D3-A6BB-4237-BAD9-E4EE86AAFFFC}">
      <dsp:nvSpPr>
        <dsp:cNvPr id="0" name=""/>
        <dsp:cNvSpPr/>
      </dsp:nvSpPr>
      <dsp:spPr>
        <a:xfrm>
          <a:off x="0" y="1974796"/>
          <a:ext cx="10414461" cy="184274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IE" sz="3500" kern="1200" dirty="0"/>
            <a:t>There are different levels of compliance interventions which are based on the type of risk identified and taxpayer behaviour</a:t>
          </a:r>
          <a:endParaRPr lang="en-US" sz="3500" kern="1200" dirty="0"/>
        </a:p>
      </dsp:txBody>
      <dsp:txXfrm>
        <a:off x="89956" y="2064752"/>
        <a:ext cx="10234549" cy="16628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6662D-E249-4852-91B1-1687CA4AE97E}">
      <dsp:nvSpPr>
        <dsp:cNvPr id="0" name=""/>
        <dsp:cNvSpPr/>
      </dsp:nvSpPr>
      <dsp:spPr>
        <a:xfrm>
          <a:off x="1907585" y="735027"/>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A8C812-C99A-4950-B697-E193E5D42C53}">
      <dsp:nvSpPr>
        <dsp:cNvPr id="0" name=""/>
        <dsp:cNvSpPr/>
      </dsp:nvSpPr>
      <dsp:spPr>
        <a:xfrm>
          <a:off x="318741" y="0"/>
          <a:ext cx="4914432" cy="109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GB" sz="2000" kern="1200" dirty="0">
              <a:solidFill>
                <a:schemeClr val="accent5">
                  <a:lumMod val="75000"/>
                </a:schemeClr>
              </a:solidFill>
            </a:rPr>
            <a:t>Level 1 </a:t>
          </a:r>
        </a:p>
        <a:p>
          <a:pPr marL="0" lvl="0" indent="0" algn="ctr" defTabSz="889000">
            <a:lnSpc>
              <a:spcPct val="100000"/>
            </a:lnSpc>
            <a:spcBef>
              <a:spcPct val="0"/>
            </a:spcBef>
            <a:spcAft>
              <a:spcPct val="35000"/>
            </a:spcAft>
            <a:buNone/>
            <a:defRPr b="1"/>
          </a:pPr>
          <a:r>
            <a:rPr lang="en-GB" sz="2000" kern="1200" dirty="0">
              <a:solidFill>
                <a:schemeClr val="accent5">
                  <a:lumMod val="75000"/>
                </a:schemeClr>
              </a:solidFill>
            </a:rPr>
            <a:t>Compliance Interventions</a:t>
          </a:r>
        </a:p>
        <a:p>
          <a:pPr marL="0" lvl="0" indent="0" algn="ctr" defTabSz="889000">
            <a:lnSpc>
              <a:spcPct val="100000"/>
            </a:lnSpc>
            <a:spcBef>
              <a:spcPct val="0"/>
            </a:spcBef>
            <a:spcAft>
              <a:spcPct val="35000"/>
            </a:spcAft>
            <a:buNone/>
            <a:defRPr b="1"/>
          </a:pPr>
          <a:endParaRPr lang="en-GB" sz="2000" kern="1200" dirty="0">
            <a:solidFill>
              <a:schemeClr val="accent5">
                <a:lumMod val="75000"/>
              </a:schemeClr>
            </a:solidFill>
          </a:endParaRPr>
        </a:p>
      </dsp:txBody>
      <dsp:txXfrm>
        <a:off x="318741" y="0"/>
        <a:ext cx="4914432" cy="1093500"/>
      </dsp:txXfrm>
    </dsp:sp>
    <dsp:sp modelId="{5735DC7A-574A-44BF-86B5-F5F0A6EF89EF}">
      <dsp:nvSpPr>
        <dsp:cNvPr id="0" name=""/>
        <dsp:cNvSpPr/>
      </dsp:nvSpPr>
      <dsp:spPr>
        <a:xfrm>
          <a:off x="487005" y="3610622"/>
          <a:ext cx="4320000" cy="256"/>
        </a:xfrm>
        <a:prstGeom prst="rect">
          <a:avLst/>
        </a:prstGeom>
        <a:noFill/>
        <a:ln>
          <a:noFill/>
        </a:ln>
        <a:effectLst/>
      </dsp:spPr>
      <dsp:style>
        <a:lnRef idx="0">
          <a:scrgbClr r="0" g="0" b="0"/>
        </a:lnRef>
        <a:fillRef idx="0">
          <a:scrgbClr r="0" g="0" b="0"/>
        </a:fillRef>
        <a:effectRef idx="0">
          <a:scrgbClr r="0" g="0" b="0"/>
        </a:effectRef>
        <a:fontRef idx="minor"/>
      </dsp:style>
    </dsp:sp>
    <dsp:sp modelId="{B350B6B7-AD1A-4F75-8C62-EC0B53D5A64D}">
      <dsp:nvSpPr>
        <dsp:cNvPr id="0" name=""/>
        <dsp:cNvSpPr/>
      </dsp:nvSpPr>
      <dsp:spPr>
        <a:xfrm>
          <a:off x="7950551" y="864817"/>
          <a:ext cx="1312400" cy="12524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ABAD64-B5AA-4EE1-9CDC-40989D75486A}">
      <dsp:nvSpPr>
        <dsp:cNvPr id="0" name=""/>
        <dsp:cNvSpPr/>
      </dsp:nvSpPr>
      <dsp:spPr>
        <a:xfrm>
          <a:off x="5982533" y="0"/>
          <a:ext cx="5231952" cy="109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GB" sz="2000" kern="1200" dirty="0">
              <a:solidFill>
                <a:schemeClr val="accent5">
                  <a:lumMod val="75000"/>
                </a:schemeClr>
              </a:solidFill>
            </a:rPr>
            <a:t>Level 2 and Level 3 </a:t>
          </a:r>
        </a:p>
        <a:p>
          <a:pPr marL="0" lvl="0" indent="0" algn="ctr" defTabSz="889000">
            <a:lnSpc>
              <a:spcPct val="100000"/>
            </a:lnSpc>
            <a:spcBef>
              <a:spcPct val="0"/>
            </a:spcBef>
            <a:spcAft>
              <a:spcPct val="35000"/>
            </a:spcAft>
            <a:buNone/>
            <a:defRPr b="1"/>
          </a:pPr>
          <a:r>
            <a:rPr lang="en-GB" sz="2000" kern="1200" dirty="0">
              <a:solidFill>
                <a:schemeClr val="accent5">
                  <a:lumMod val="75000"/>
                </a:schemeClr>
              </a:solidFill>
            </a:rPr>
            <a:t>Compliance Interventions</a:t>
          </a:r>
        </a:p>
        <a:p>
          <a:pPr marL="0" lvl="0" indent="0" algn="ctr" defTabSz="889000">
            <a:lnSpc>
              <a:spcPct val="100000"/>
            </a:lnSpc>
            <a:spcBef>
              <a:spcPct val="0"/>
            </a:spcBef>
            <a:spcAft>
              <a:spcPct val="35000"/>
            </a:spcAft>
            <a:buNone/>
            <a:defRPr b="1"/>
          </a:pPr>
          <a:endParaRPr lang="en-GB" sz="2000" kern="1200" dirty="0">
            <a:solidFill>
              <a:schemeClr val="accent5">
                <a:lumMod val="75000"/>
              </a:schemeClr>
            </a:solidFill>
          </a:endParaRPr>
        </a:p>
      </dsp:txBody>
      <dsp:txXfrm>
        <a:off x="5982533" y="0"/>
        <a:ext cx="5231952" cy="1093500"/>
      </dsp:txXfrm>
    </dsp:sp>
    <dsp:sp modelId="{3283CA7B-A68A-4DFF-A0B0-1A8CEEEDF9C9}">
      <dsp:nvSpPr>
        <dsp:cNvPr id="0" name=""/>
        <dsp:cNvSpPr/>
      </dsp:nvSpPr>
      <dsp:spPr>
        <a:xfrm>
          <a:off x="6110371" y="3545751"/>
          <a:ext cx="4989384" cy="25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CAB1C-D37B-41D5-B767-E2110AB01583}">
      <dsp:nvSpPr>
        <dsp:cNvPr id="0" name=""/>
        <dsp:cNvSpPr/>
      </dsp:nvSpPr>
      <dsp:spPr>
        <a:xfrm>
          <a:off x="0" y="263086"/>
          <a:ext cx="2865991" cy="171959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IE" sz="1800" kern="1200" dirty="0"/>
            <a:t>Explains what a taxpayer can expect from Revenue if we contact you in relation to your tax affairs </a:t>
          </a:r>
          <a:endParaRPr lang="en-US" sz="1800" kern="1200" dirty="0"/>
        </a:p>
      </dsp:txBody>
      <dsp:txXfrm>
        <a:off x="0" y="263086"/>
        <a:ext cx="2865991" cy="1719594"/>
      </dsp:txXfrm>
    </dsp:sp>
    <dsp:sp modelId="{D2F7D72B-AEEE-4DE5-A8B3-AA8741FD135D}">
      <dsp:nvSpPr>
        <dsp:cNvPr id="0" name=""/>
        <dsp:cNvSpPr/>
      </dsp:nvSpPr>
      <dsp:spPr>
        <a:xfrm>
          <a:off x="3152590" y="263086"/>
          <a:ext cx="2865991" cy="171959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IE" sz="1800" kern="1200" dirty="0"/>
            <a:t>Outlines a taxpayer’s options to regularise their tax position should they need to do so </a:t>
          </a:r>
          <a:endParaRPr lang="en-US" sz="1800" kern="1200" dirty="0"/>
        </a:p>
      </dsp:txBody>
      <dsp:txXfrm>
        <a:off x="3152590" y="263086"/>
        <a:ext cx="2865991" cy="1719594"/>
      </dsp:txXfrm>
    </dsp:sp>
    <dsp:sp modelId="{97D32D37-2A57-46A4-B91D-BF0B90DFF541}">
      <dsp:nvSpPr>
        <dsp:cNvPr id="0" name=""/>
        <dsp:cNvSpPr/>
      </dsp:nvSpPr>
      <dsp:spPr>
        <a:xfrm>
          <a:off x="6305180" y="263086"/>
          <a:ext cx="2865991" cy="171959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IE" sz="1800" kern="1200" dirty="0"/>
            <a:t>Shows the benefits to a taxpayer of disclosing any default at the earliest opportunity and of cooperating fully with a Revenue intervention</a:t>
          </a:r>
          <a:endParaRPr lang="en-US" sz="1800" kern="1200" dirty="0"/>
        </a:p>
      </dsp:txBody>
      <dsp:txXfrm>
        <a:off x="6305180" y="263086"/>
        <a:ext cx="2865991" cy="1719594"/>
      </dsp:txXfrm>
    </dsp:sp>
    <dsp:sp modelId="{5FFE7C0B-6CD4-4CC9-9B0B-3E4BDBE0407D}">
      <dsp:nvSpPr>
        <dsp:cNvPr id="0" name=""/>
        <dsp:cNvSpPr/>
      </dsp:nvSpPr>
      <dsp:spPr>
        <a:xfrm>
          <a:off x="1576295" y="2269280"/>
          <a:ext cx="2865991" cy="171959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IE" sz="1800" kern="1200" dirty="0"/>
            <a:t>Gives details of how and when penalties apply for different categories of default </a:t>
          </a:r>
          <a:endParaRPr lang="en-US" sz="1800" kern="1200" dirty="0"/>
        </a:p>
      </dsp:txBody>
      <dsp:txXfrm>
        <a:off x="1576295" y="2269280"/>
        <a:ext cx="2865991" cy="1719594"/>
      </dsp:txXfrm>
    </dsp:sp>
    <dsp:sp modelId="{7D2AEABE-0742-47B0-8246-3EFA26A946D2}">
      <dsp:nvSpPr>
        <dsp:cNvPr id="0" name=""/>
        <dsp:cNvSpPr/>
      </dsp:nvSpPr>
      <dsp:spPr>
        <a:xfrm>
          <a:off x="4728885" y="2269280"/>
          <a:ext cx="2865991" cy="171959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IE" sz="1800" kern="1200" dirty="0"/>
            <a:t>Explains your entitlement to Review or Appeal if you are dissatisfied with either the conduct or outcome of a Revenue Compliance Intervention </a:t>
          </a:r>
          <a:endParaRPr lang="en-US" sz="1800" kern="1200" dirty="0"/>
        </a:p>
      </dsp:txBody>
      <dsp:txXfrm>
        <a:off x="4728885" y="2269280"/>
        <a:ext cx="2865991" cy="17195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D3337-1D6A-481B-A37C-DD45DAABFB68}">
      <dsp:nvSpPr>
        <dsp:cNvPr id="0" name=""/>
        <dsp:cNvSpPr/>
      </dsp:nvSpPr>
      <dsp:spPr>
        <a:xfrm>
          <a:off x="1271" y="272644"/>
          <a:ext cx="4462053" cy="2833403"/>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8ED2BC-338D-4BFA-9E4B-A1DEE6BE0AAB}">
      <dsp:nvSpPr>
        <dsp:cNvPr id="0" name=""/>
        <dsp:cNvSpPr/>
      </dsp:nvSpPr>
      <dsp:spPr>
        <a:xfrm>
          <a:off x="497054" y="743639"/>
          <a:ext cx="4462053" cy="2833403"/>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IE" sz="6400" kern="1200" dirty="0"/>
            <a:t>Self-correct</a:t>
          </a:r>
        </a:p>
      </dsp:txBody>
      <dsp:txXfrm>
        <a:off x="580042" y="826627"/>
        <a:ext cx="4296077" cy="2667427"/>
      </dsp:txXfrm>
    </dsp:sp>
    <dsp:sp modelId="{2D4B92B1-E7B3-4FF0-A8E0-BB2549E08CE5}">
      <dsp:nvSpPr>
        <dsp:cNvPr id="0" name=""/>
        <dsp:cNvSpPr/>
      </dsp:nvSpPr>
      <dsp:spPr>
        <a:xfrm>
          <a:off x="5454891" y="272644"/>
          <a:ext cx="4462053" cy="2833403"/>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C2C357-B905-4928-8D04-8B05474D3228}">
      <dsp:nvSpPr>
        <dsp:cNvPr id="0" name=""/>
        <dsp:cNvSpPr/>
      </dsp:nvSpPr>
      <dsp:spPr>
        <a:xfrm>
          <a:off x="5950675" y="743639"/>
          <a:ext cx="4462053" cy="2833403"/>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IE" sz="6400" kern="1200" dirty="0"/>
            <a:t>Make a Disclosure</a:t>
          </a:r>
        </a:p>
      </dsp:txBody>
      <dsp:txXfrm>
        <a:off x="6033663" y="826627"/>
        <a:ext cx="4296077" cy="26674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D2D8E-722F-4D5F-AF40-00BD6C015A19}">
      <dsp:nvSpPr>
        <dsp:cNvPr id="0" name=""/>
        <dsp:cNvSpPr/>
      </dsp:nvSpPr>
      <dsp:spPr>
        <a:xfrm>
          <a:off x="570707" y="0"/>
          <a:ext cx="6004451" cy="6004451"/>
        </a:xfrm>
        <a:prstGeom prst="diamond">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52A9D6-1A6C-4895-BCF4-C928FA6E9558}">
      <dsp:nvSpPr>
        <dsp:cNvPr id="0" name=""/>
        <dsp:cNvSpPr/>
      </dsp:nvSpPr>
      <dsp:spPr>
        <a:xfrm>
          <a:off x="1141130" y="570422"/>
          <a:ext cx="2341735" cy="2341735"/>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0" kern="1200" dirty="0"/>
            <a:t>A taxpayer may incur a tax-geared penalty for a tax default in cases where they have either omitted to file their tax returns or where they have carelessly or deliberately filed incorrect tax returns</a:t>
          </a:r>
          <a:endParaRPr lang="en-US" sz="1500" b="0" kern="1200" dirty="0"/>
        </a:p>
      </dsp:txBody>
      <dsp:txXfrm>
        <a:off x="1255444" y="684736"/>
        <a:ext cx="2113107" cy="2113107"/>
      </dsp:txXfrm>
    </dsp:sp>
    <dsp:sp modelId="{78002E6C-5458-4769-BE2B-F424ABB4DA42}">
      <dsp:nvSpPr>
        <dsp:cNvPr id="0" name=""/>
        <dsp:cNvSpPr/>
      </dsp:nvSpPr>
      <dsp:spPr>
        <a:xfrm>
          <a:off x="3662999" y="570422"/>
          <a:ext cx="2341735" cy="2341735"/>
        </a:xfrm>
        <a:prstGeom prst="roundRect">
          <a:avLst/>
        </a:prstGeom>
        <a:solidFill>
          <a:schemeClr val="accent4">
            <a:hueOff val="119958"/>
            <a:satOff val="5793"/>
            <a:lumOff val="326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0" kern="1200" dirty="0"/>
            <a:t>The tax-geared penalty is calculated as a % of the amount of tax underpaid or in refund cases, the amount of tax overclaimed </a:t>
          </a:r>
          <a:endParaRPr lang="en-US" sz="1500" b="0" kern="1200" dirty="0"/>
        </a:p>
      </dsp:txBody>
      <dsp:txXfrm>
        <a:off x="3777313" y="684736"/>
        <a:ext cx="2113107" cy="2113107"/>
      </dsp:txXfrm>
    </dsp:sp>
    <dsp:sp modelId="{24BCE77A-86AD-4987-B2A4-1E99CEFB7152}">
      <dsp:nvSpPr>
        <dsp:cNvPr id="0" name=""/>
        <dsp:cNvSpPr/>
      </dsp:nvSpPr>
      <dsp:spPr>
        <a:xfrm>
          <a:off x="1141130" y="3092292"/>
          <a:ext cx="2341735" cy="2341735"/>
        </a:xfrm>
        <a:prstGeom prst="roundRect">
          <a:avLst/>
        </a:prstGeom>
        <a:solidFill>
          <a:schemeClr val="accent4">
            <a:hueOff val="239915"/>
            <a:satOff val="11587"/>
            <a:lumOff val="653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0" kern="1200" dirty="0"/>
            <a:t>The penalty rate applicable to a particular tax default depends on the category of default that has given rise to that default</a:t>
          </a:r>
          <a:endParaRPr lang="en-US" sz="1500" b="0" kern="1200" dirty="0"/>
        </a:p>
      </dsp:txBody>
      <dsp:txXfrm>
        <a:off x="1255444" y="3206606"/>
        <a:ext cx="2113107" cy="2113107"/>
      </dsp:txXfrm>
    </dsp:sp>
    <dsp:sp modelId="{635B0251-FF73-48E3-90A3-AA5C356E635E}">
      <dsp:nvSpPr>
        <dsp:cNvPr id="0" name=""/>
        <dsp:cNvSpPr/>
      </dsp:nvSpPr>
      <dsp:spPr>
        <a:xfrm>
          <a:off x="3662999" y="3092292"/>
          <a:ext cx="2341735" cy="2341735"/>
        </a:xfrm>
        <a:prstGeom prst="roundRect">
          <a:avLst/>
        </a:prstGeom>
        <a:solidFill>
          <a:schemeClr val="accent4">
            <a:hueOff val="359873"/>
            <a:satOff val="17380"/>
            <a:lumOff val="980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0" kern="1200" dirty="0"/>
            <a:t>The penalty rate may be mitigated where a taxpayer makes qualifying disclosure and gives full co-operation with the intervention</a:t>
          </a:r>
          <a:endParaRPr lang="en-US" sz="1500" b="0" kern="1200" dirty="0"/>
        </a:p>
      </dsp:txBody>
      <dsp:txXfrm>
        <a:off x="3777313" y="3206606"/>
        <a:ext cx="2113107" cy="21131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B37C9C-E3FC-4895-8D61-5913AFDC9267}">
      <dsp:nvSpPr>
        <dsp:cNvPr id="0" name=""/>
        <dsp:cNvSpPr/>
      </dsp:nvSpPr>
      <dsp:spPr>
        <a:xfrm>
          <a:off x="6780877" y="3029078"/>
          <a:ext cx="1185470" cy="564175"/>
        </a:xfrm>
        <a:custGeom>
          <a:avLst/>
          <a:gdLst/>
          <a:ahLst/>
          <a:cxnLst/>
          <a:rect l="0" t="0" r="0" b="0"/>
          <a:pathLst>
            <a:path>
              <a:moveTo>
                <a:pt x="0" y="0"/>
              </a:moveTo>
              <a:lnTo>
                <a:pt x="0" y="384469"/>
              </a:lnTo>
              <a:lnTo>
                <a:pt x="1185470" y="384469"/>
              </a:lnTo>
              <a:lnTo>
                <a:pt x="1185470" y="564175"/>
              </a:lnTo>
            </a:path>
          </a:pathLst>
        </a:custGeom>
        <a:noFill/>
        <a:ln w="10795" cap="flat" cmpd="sng" algn="ctr">
          <a:solidFill>
            <a:srgbClr val="287A7E"/>
          </a:solidFill>
          <a:prstDash val="solid"/>
        </a:ln>
        <a:effectLst/>
      </dsp:spPr>
      <dsp:style>
        <a:lnRef idx="2">
          <a:scrgbClr r="0" g="0" b="0"/>
        </a:lnRef>
        <a:fillRef idx="0">
          <a:scrgbClr r="0" g="0" b="0"/>
        </a:fillRef>
        <a:effectRef idx="0">
          <a:scrgbClr r="0" g="0" b="0"/>
        </a:effectRef>
        <a:fontRef idx="minor"/>
      </dsp:style>
    </dsp:sp>
    <dsp:sp modelId="{B48B14AF-A53F-4B3D-8C74-E254F1107E41}">
      <dsp:nvSpPr>
        <dsp:cNvPr id="0" name=""/>
        <dsp:cNvSpPr/>
      </dsp:nvSpPr>
      <dsp:spPr>
        <a:xfrm>
          <a:off x="5595407" y="3029078"/>
          <a:ext cx="1185470" cy="564175"/>
        </a:xfrm>
        <a:custGeom>
          <a:avLst/>
          <a:gdLst/>
          <a:ahLst/>
          <a:cxnLst/>
          <a:rect l="0" t="0" r="0" b="0"/>
          <a:pathLst>
            <a:path>
              <a:moveTo>
                <a:pt x="1185470" y="0"/>
              </a:moveTo>
              <a:lnTo>
                <a:pt x="1185470" y="384469"/>
              </a:lnTo>
              <a:lnTo>
                <a:pt x="0" y="384469"/>
              </a:lnTo>
              <a:lnTo>
                <a:pt x="0" y="564175"/>
              </a:lnTo>
            </a:path>
          </a:pathLst>
        </a:custGeom>
        <a:noFill/>
        <a:ln w="10795" cap="flat" cmpd="sng" algn="ctr">
          <a:solidFill>
            <a:srgbClr val="287A7E"/>
          </a:solidFill>
          <a:prstDash val="solid"/>
        </a:ln>
        <a:effectLst/>
      </dsp:spPr>
      <dsp:style>
        <a:lnRef idx="2">
          <a:scrgbClr r="0" g="0" b="0"/>
        </a:lnRef>
        <a:fillRef idx="0">
          <a:scrgbClr r="0" g="0" b="0"/>
        </a:fillRef>
        <a:effectRef idx="0">
          <a:scrgbClr r="0" g="0" b="0"/>
        </a:effectRef>
        <a:fontRef idx="minor"/>
      </dsp:style>
    </dsp:sp>
    <dsp:sp modelId="{1A7B43C0-FC49-442F-9BD2-C785F4A3F465}">
      <dsp:nvSpPr>
        <dsp:cNvPr id="0" name=""/>
        <dsp:cNvSpPr/>
      </dsp:nvSpPr>
      <dsp:spPr>
        <a:xfrm>
          <a:off x="5002672" y="1233090"/>
          <a:ext cx="1778205" cy="564175"/>
        </a:xfrm>
        <a:custGeom>
          <a:avLst/>
          <a:gdLst/>
          <a:ahLst/>
          <a:cxnLst/>
          <a:rect l="0" t="0" r="0" b="0"/>
          <a:pathLst>
            <a:path>
              <a:moveTo>
                <a:pt x="0" y="0"/>
              </a:moveTo>
              <a:lnTo>
                <a:pt x="0" y="384469"/>
              </a:lnTo>
              <a:lnTo>
                <a:pt x="1778205" y="384469"/>
              </a:lnTo>
              <a:lnTo>
                <a:pt x="1778205" y="564175"/>
              </a:lnTo>
            </a:path>
          </a:pathLst>
        </a:custGeom>
        <a:noFill/>
        <a:ln w="10795" cap="flat" cmpd="sng" algn="ctr">
          <a:solidFill>
            <a:srgbClr val="287A7E"/>
          </a:solidFill>
          <a:prstDash val="solid"/>
        </a:ln>
        <a:effectLst/>
      </dsp:spPr>
      <dsp:style>
        <a:lnRef idx="2">
          <a:scrgbClr r="0" g="0" b="0"/>
        </a:lnRef>
        <a:fillRef idx="0">
          <a:scrgbClr r="0" g="0" b="0"/>
        </a:fillRef>
        <a:effectRef idx="0">
          <a:scrgbClr r="0" g="0" b="0"/>
        </a:effectRef>
        <a:fontRef idx="minor"/>
      </dsp:style>
    </dsp:sp>
    <dsp:sp modelId="{8551EBE7-2D87-4F23-8EA5-A2B5319373A2}">
      <dsp:nvSpPr>
        <dsp:cNvPr id="0" name=""/>
        <dsp:cNvSpPr/>
      </dsp:nvSpPr>
      <dsp:spPr>
        <a:xfrm>
          <a:off x="3178747" y="3029078"/>
          <a:ext cx="91440" cy="564175"/>
        </a:xfrm>
        <a:custGeom>
          <a:avLst/>
          <a:gdLst/>
          <a:ahLst/>
          <a:cxnLst/>
          <a:rect l="0" t="0" r="0" b="0"/>
          <a:pathLst>
            <a:path>
              <a:moveTo>
                <a:pt x="45720" y="0"/>
              </a:moveTo>
              <a:lnTo>
                <a:pt x="45720" y="564175"/>
              </a:lnTo>
            </a:path>
          </a:pathLst>
        </a:custGeom>
        <a:noFill/>
        <a:ln w="10795" cap="flat" cmpd="sng" algn="ctr">
          <a:solidFill>
            <a:srgbClr val="287A7E"/>
          </a:solidFill>
          <a:prstDash val="solid"/>
        </a:ln>
        <a:effectLst/>
      </dsp:spPr>
      <dsp:style>
        <a:lnRef idx="2">
          <a:scrgbClr r="0" g="0" b="0"/>
        </a:lnRef>
        <a:fillRef idx="0">
          <a:scrgbClr r="0" g="0" b="0"/>
        </a:fillRef>
        <a:effectRef idx="0">
          <a:scrgbClr r="0" g="0" b="0"/>
        </a:effectRef>
        <a:fontRef idx="minor"/>
      </dsp:style>
    </dsp:sp>
    <dsp:sp modelId="{611C6C14-A23D-4319-BBA1-E5D8FE2797E5}">
      <dsp:nvSpPr>
        <dsp:cNvPr id="0" name=""/>
        <dsp:cNvSpPr/>
      </dsp:nvSpPr>
      <dsp:spPr>
        <a:xfrm>
          <a:off x="3224467" y="1233090"/>
          <a:ext cx="1778205" cy="564175"/>
        </a:xfrm>
        <a:custGeom>
          <a:avLst/>
          <a:gdLst/>
          <a:ahLst/>
          <a:cxnLst/>
          <a:rect l="0" t="0" r="0" b="0"/>
          <a:pathLst>
            <a:path>
              <a:moveTo>
                <a:pt x="1778205" y="0"/>
              </a:moveTo>
              <a:lnTo>
                <a:pt x="1778205" y="384469"/>
              </a:lnTo>
              <a:lnTo>
                <a:pt x="0" y="384469"/>
              </a:lnTo>
              <a:lnTo>
                <a:pt x="0" y="564175"/>
              </a:lnTo>
            </a:path>
          </a:pathLst>
        </a:custGeom>
        <a:noFill/>
        <a:ln w="10795" cap="flat" cmpd="sng" algn="ctr">
          <a:solidFill>
            <a:srgbClr val="287A7E"/>
          </a:solidFill>
          <a:prstDash val="solid"/>
        </a:ln>
        <a:effectLst/>
      </dsp:spPr>
      <dsp:style>
        <a:lnRef idx="2">
          <a:scrgbClr r="0" g="0" b="0"/>
        </a:lnRef>
        <a:fillRef idx="0">
          <a:scrgbClr r="0" g="0" b="0"/>
        </a:fillRef>
        <a:effectRef idx="0">
          <a:scrgbClr r="0" g="0" b="0"/>
        </a:effectRef>
        <a:fontRef idx="minor"/>
      </dsp:style>
    </dsp:sp>
    <dsp:sp modelId="{CBE16AA4-12C8-44E7-A56D-37A9B6BF34DD}">
      <dsp:nvSpPr>
        <dsp:cNvPr id="0" name=""/>
        <dsp:cNvSpPr/>
      </dsp:nvSpPr>
      <dsp:spPr>
        <a:xfrm>
          <a:off x="4032742" y="1279"/>
          <a:ext cx="1939860" cy="1231811"/>
        </a:xfrm>
        <a:prstGeom prst="roundRect">
          <a:avLst>
            <a:gd name="adj" fmla="val 10000"/>
          </a:avLst>
        </a:prstGeom>
        <a:solidFill>
          <a:srgbClr val="287A7E"/>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4DE066-ABE1-484B-B453-2504A91962F6}">
      <dsp:nvSpPr>
        <dsp:cNvPr id="0" name=""/>
        <dsp:cNvSpPr/>
      </dsp:nvSpPr>
      <dsp:spPr>
        <a:xfrm>
          <a:off x="4248282" y="206042"/>
          <a:ext cx="1939860" cy="1231811"/>
        </a:xfrm>
        <a:prstGeom prst="roundRect">
          <a:avLst>
            <a:gd name="adj" fmla="val 10000"/>
          </a:avLst>
        </a:prstGeom>
        <a:solidFill>
          <a:schemeClr val="lt1">
            <a:alpha val="90000"/>
            <a:hueOff val="0"/>
            <a:satOff val="0"/>
            <a:lumOff val="0"/>
            <a:alphaOff val="0"/>
          </a:schemeClr>
        </a:solidFill>
        <a:ln w="10795" cap="flat" cmpd="sng" algn="ctr">
          <a:solidFill>
            <a:srgbClr val="287A7E"/>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latin typeface="Arial" panose="020B0604020202020204" pitchFamily="34" charset="0"/>
              <a:cs typeface="Arial" panose="020B0604020202020204" pitchFamily="34" charset="0"/>
            </a:rPr>
            <a:t>Compliance Intervention Framework</a:t>
          </a:r>
        </a:p>
      </dsp:txBody>
      <dsp:txXfrm>
        <a:off x="4284361" y="242121"/>
        <a:ext cx="1867702" cy="1159653"/>
      </dsp:txXfrm>
    </dsp:sp>
    <dsp:sp modelId="{97BFEAAC-0F32-41CD-91F0-C8365E442C97}">
      <dsp:nvSpPr>
        <dsp:cNvPr id="0" name=""/>
        <dsp:cNvSpPr/>
      </dsp:nvSpPr>
      <dsp:spPr>
        <a:xfrm>
          <a:off x="2254537" y="1797266"/>
          <a:ext cx="1939860" cy="1231811"/>
        </a:xfrm>
        <a:prstGeom prst="roundRect">
          <a:avLst>
            <a:gd name="adj" fmla="val 10000"/>
          </a:avLst>
        </a:prstGeom>
        <a:solidFill>
          <a:srgbClr val="287A7E"/>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AABE2E-23DD-4648-B7CA-177DA6C98EDF}">
      <dsp:nvSpPr>
        <dsp:cNvPr id="0" name=""/>
        <dsp:cNvSpPr/>
      </dsp:nvSpPr>
      <dsp:spPr>
        <a:xfrm>
          <a:off x="2470077" y="2002029"/>
          <a:ext cx="1939860" cy="1231811"/>
        </a:xfrm>
        <a:prstGeom prst="roundRect">
          <a:avLst>
            <a:gd name="adj" fmla="val 10000"/>
          </a:avLst>
        </a:prstGeom>
        <a:solidFill>
          <a:schemeClr val="lt1">
            <a:alpha val="90000"/>
            <a:hueOff val="0"/>
            <a:satOff val="0"/>
            <a:lumOff val="0"/>
            <a:alphaOff val="0"/>
          </a:schemeClr>
        </a:solidFill>
        <a:ln w="10795" cap="flat" cmpd="sng" algn="ctr">
          <a:solidFill>
            <a:srgbClr val="287A7E"/>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latin typeface="Arial" panose="020B0604020202020204" pitchFamily="34" charset="0"/>
              <a:cs typeface="Arial" panose="020B0604020202020204" pitchFamily="34" charset="0"/>
            </a:rPr>
            <a:t>Supporting Compliance</a:t>
          </a:r>
        </a:p>
      </dsp:txBody>
      <dsp:txXfrm>
        <a:off x="2506156" y="2038108"/>
        <a:ext cx="1867702" cy="1159653"/>
      </dsp:txXfrm>
    </dsp:sp>
    <dsp:sp modelId="{1167FD28-A8D2-4D7F-AB74-ECB2BB11B13B}">
      <dsp:nvSpPr>
        <dsp:cNvPr id="0" name=""/>
        <dsp:cNvSpPr/>
      </dsp:nvSpPr>
      <dsp:spPr>
        <a:xfrm>
          <a:off x="2254537" y="3593254"/>
          <a:ext cx="1939860" cy="1231811"/>
        </a:xfrm>
        <a:prstGeom prst="roundRect">
          <a:avLst>
            <a:gd name="adj" fmla="val 10000"/>
          </a:avLst>
        </a:prstGeom>
        <a:solidFill>
          <a:srgbClr val="287A7E"/>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7554C1-DE98-489E-8A2B-EF173DAF8074}">
      <dsp:nvSpPr>
        <dsp:cNvPr id="0" name=""/>
        <dsp:cNvSpPr/>
      </dsp:nvSpPr>
      <dsp:spPr>
        <a:xfrm>
          <a:off x="2470077" y="3798017"/>
          <a:ext cx="1939860" cy="1231811"/>
        </a:xfrm>
        <a:prstGeom prst="roundRect">
          <a:avLst>
            <a:gd name="adj" fmla="val 10000"/>
          </a:avLst>
        </a:prstGeom>
        <a:solidFill>
          <a:srgbClr val="00B050">
            <a:alpha val="90000"/>
          </a:srgbClr>
        </a:solidFill>
        <a:ln w="10795" cap="flat" cmpd="sng" algn="ctr">
          <a:solidFill>
            <a:srgbClr val="00B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latin typeface="Arial" panose="020B0604020202020204" pitchFamily="34" charset="0"/>
              <a:cs typeface="Arial" panose="020B0604020202020204" pitchFamily="34" charset="0"/>
            </a:rPr>
            <a:t>Level 1 Compliance Interventions</a:t>
          </a:r>
        </a:p>
      </dsp:txBody>
      <dsp:txXfrm>
        <a:off x="2506156" y="3834096"/>
        <a:ext cx="1867702" cy="1159653"/>
      </dsp:txXfrm>
    </dsp:sp>
    <dsp:sp modelId="{9E7C9D90-A559-4633-8140-3CF06C0EA37E}">
      <dsp:nvSpPr>
        <dsp:cNvPr id="0" name=""/>
        <dsp:cNvSpPr/>
      </dsp:nvSpPr>
      <dsp:spPr>
        <a:xfrm>
          <a:off x="5810947" y="1797266"/>
          <a:ext cx="1939860" cy="1231811"/>
        </a:xfrm>
        <a:prstGeom prst="roundRect">
          <a:avLst>
            <a:gd name="adj" fmla="val 10000"/>
          </a:avLst>
        </a:prstGeom>
        <a:solidFill>
          <a:srgbClr val="287A7E"/>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233335-1B21-430C-B2E4-C926E79E49AA}">
      <dsp:nvSpPr>
        <dsp:cNvPr id="0" name=""/>
        <dsp:cNvSpPr/>
      </dsp:nvSpPr>
      <dsp:spPr>
        <a:xfrm>
          <a:off x="6026487" y="2002029"/>
          <a:ext cx="1939860" cy="1231811"/>
        </a:xfrm>
        <a:prstGeom prst="roundRect">
          <a:avLst>
            <a:gd name="adj" fmla="val 10000"/>
          </a:avLst>
        </a:prstGeom>
        <a:solidFill>
          <a:schemeClr val="lt1">
            <a:alpha val="90000"/>
            <a:hueOff val="0"/>
            <a:satOff val="0"/>
            <a:lumOff val="0"/>
            <a:alphaOff val="0"/>
          </a:schemeClr>
        </a:solidFill>
        <a:ln w="10795" cap="flat" cmpd="sng" algn="ctr">
          <a:solidFill>
            <a:srgbClr val="287A7E"/>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latin typeface="Arial" panose="020B0604020202020204" pitchFamily="34" charset="0"/>
              <a:cs typeface="Arial" panose="020B0604020202020204" pitchFamily="34" charset="0"/>
            </a:rPr>
            <a:t>Confronting Non-Compliance</a:t>
          </a:r>
        </a:p>
      </dsp:txBody>
      <dsp:txXfrm>
        <a:off x="6062566" y="2038108"/>
        <a:ext cx="1867702" cy="1159653"/>
      </dsp:txXfrm>
    </dsp:sp>
    <dsp:sp modelId="{948F23EB-C0A2-41B1-85AF-9F3B1F9219D4}">
      <dsp:nvSpPr>
        <dsp:cNvPr id="0" name=""/>
        <dsp:cNvSpPr/>
      </dsp:nvSpPr>
      <dsp:spPr>
        <a:xfrm>
          <a:off x="4625477" y="3593254"/>
          <a:ext cx="1939860" cy="1231811"/>
        </a:xfrm>
        <a:prstGeom prst="roundRect">
          <a:avLst>
            <a:gd name="adj" fmla="val 10000"/>
          </a:avLst>
        </a:prstGeom>
        <a:solidFill>
          <a:srgbClr val="287A7E"/>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6B44E1-CF26-434E-9469-FE4A782C2D48}">
      <dsp:nvSpPr>
        <dsp:cNvPr id="0" name=""/>
        <dsp:cNvSpPr/>
      </dsp:nvSpPr>
      <dsp:spPr>
        <a:xfrm>
          <a:off x="4841017" y="3798017"/>
          <a:ext cx="1939860" cy="1231811"/>
        </a:xfrm>
        <a:prstGeom prst="roundRect">
          <a:avLst>
            <a:gd name="adj" fmla="val 10000"/>
          </a:avLst>
        </a:prstGeom>
        <a:solidFill>
          <a:srgbClr val="FFC000">
            <a:alpha val="90000"/>
          </a:srgbClr>
        </a:solidFill>
        <a:ln w="10795"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latin typeface="Arial" panose="020B0604020202020204" pitchFamily="34" charset="0"/>
              <a:cs typeface="Arial" panose="020B0604020202020204" pitchFamily="34" charset="0"/>
            </a:rPr>
            <a:t>Level 2 Compliance Interventions</a:t>
          </a:r>
        </a:p>
      </dsp:txBody>
      <dsp:txXfrm>
        <a:off x="4877096" y="3834096"/>
        <a:ext cx="1867702" cy="1159653"/>
      </dsp:txXfrm>
    </dsp:sp>
    <dsp:sp modelId="{81F08000-ED85-4A44-8E73-2C521AAC7CF7}">
      <dsp:nvSpPr>
        <dsp:cNvPr id="0" name=""/>
        <dsp:cNvSpPr/>
      </dsp:nvSpPr>
      <dsp:spPr>
        <a:xfrm>
          <a:off x="6996417" y="3593254"/>
          <a:ext cx="1939860" cy="1231811"/>
        </a:xfrm>
        <a:prstGeom prst="roundRect">
          <a:avLst>
            <a:gd name="adj" fmla="val 10000"/>
          </a:avLst>
        </a:prstGeom>
        <a:solidFill>
          <a:srgbClr val="287A7E"/>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B48B2F-83D9-4CC6-8B90-6BD34E2379DE}">
      <dsp:nvSpPr>
        <dsp:cNvPr id="0" name=""/>
        <dsp:cNvSpPr/>
      </dsp:nvSpPr>
      <dsp:spPr>
        <a:xfrm>
          <a:off x="7211957" y="3798017"/>
          <a:ext cx="1939860" cy="1231811"/>
        </a:xfrm>
        <a:prstGeom prst="roundRect">
          <a:avLst>
            <a:gd name="adj" fmla="val 10000"/>
          </a:avLst>
        </a:prstGeom>
        <a:solidFill>
          <a:srgbClr val="FF0000">
            <a:alpha val="90000"/>
          </a:srgbClr>
        </a:solidFill>
        <a:ln w="10795"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latin typeface="Arial" panose="020B0604020202020204" pitchFamily="34" charset="0"/>
              <a:cs typeface="Arial" panose="020B0604020202020204" pitchFamily="34" charset="0"/>
            </a:rPr>
            <a:t>Level 3 Compliance Interventions</a:t>
          </a:r>
        </a:p>
      </dsp:txBody>
      <dsp:txXfrm>
        <a:off x="7248036" y="3834096"/>
        <a:ext cx="1867702" cy="115965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193316-C53B-46D4-9D7E-3D195411FC79}"/>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IE" dirty="0"/>
          </a:p>
        </p:txBody>
      </p:sp>
      <p:sp>
        <p:nvSpPr>
          <p:cNvPr id="5" name="Slide Number Placeholder 4">
            <a:extLst>
              <a:ext uri="{FF2B5EF4-FFF2-40B4-BE49-F238E27FC236}">
                <a16:creationId xmlns:a16="http://schemas.microsoft.com/office/drawing/2014/main" id="{819B4584-326B-45C3-9421-BFC83AF1D5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D55292-E7BD-453C-A374-C68CE6241AA5}" type="slidenum">
              <a:rPr lang="en-IE" smtClean="0"/>
              <a:t>‹#›</a:t>
            </a:fld>
            <a:endParaRPr lang="en-IE" dirty="0"/>
          </a:p>
        </p:txBody>
      </p:sp>
    </p:spTree>
    <p:extLst>
      <p:ext uri="{BB962C8B-B14F-4D97-AF65-F5344CB8AC3E}">
        <p14:creationId xmlns:p14="http://schemas.microsoft.com/office/powerpoint/2010/main" val="4004470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163B59AA-B256-47E2-AFEC-1F0E8D18AADA}" type="datetimeFigureOut">
              <a:rPr lang="en-IE" smtClean="0"/>
              <a:t>29/04/2022</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2BB69F-4807-4013-8420-65606E63E41B}" type="slidenum">
              <a:rPr lang="en-IE" smtClean="0"/>
              <a:t>‹#›</a:t>
            </a:fld>
            <a:endParaRPr lang="en-IE" dirty="0"/>
          </a:p>
        </p:txBody>
      </p:sp>
    </p:spTree>
    <p:extLst>
      <p:ext uri="{BB962C8B-B14F-4D97-AF65-F5344CB8AC3E}">
        <p14:creationId xmlns:p14="http://schemas.microsoft.com/office/powerpoint/2010/main" val="2523931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revenue.ie/en/starting-a-business/paying-your-tax/phased-payment-arrangements/index.aspx"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evenue.ie/en/tax-professionals/documents/code-of-practice-revenue-compliance-interventions.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video has been designed to give guidance to taxpayers and their agents on Revenue’s Compliance Intervention Framework and the Code of Practice for Revenue Compliance Interventions which is effective from May 2022.</a:t>
            </a:r>
          </a:p>
          <a:p>
            <a:r>
              <a:rPr lang="en-IE" dirty="0"/>
              <a:t>The information provided in this video is general guidance and may not be relevant to the facts of an individual case.  Further information is available on Revenue's website. </a:t>
            </a:r>
            <a:endParaRPr lang="en-GB" dirty="0"/>
          </a:p>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A4AB4-E996-4882-A436-2815A7DF4D6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002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taxpayer may self-correct a return they have already filed.</a:t>
            </a:r>
          </a:p>
          <a:p>
            <a:r>
              <a:rPr lang="en-IE" dirty="0"/>
              <a:t>If the correction of the return is done </a:t>
            </a:r>
            <a:r>
              <a:rPr lang="en-IE" b="1" dirty="0"/>
              <a:t>within a certain timeframe </a:t>
            </a:r>
            <a:r>
              <a:rPr lang="en-IE" dirty="0"/>
              <a:t>after the due date for the return, no penalty is incurred.  </a:t>
            </a:r>
          </a:p>
          <a:p>
            <a:r>
              <a:rPr lang="en-IE" dirty="0"/>
              <a:t>If the correction is done outside the timeframe for self-correction without penalty, a penalty may be applied in certain cases</a:t>
            </a:r>
          </a:p>
          <a:p>
            <a:r>
              <a:rPr lang="en-IE" b="1" dirty="0"/>
              <a:t>In all situations of self-correction</a:t>
            </a:r>
            <a:r>
              <a:rPr lang="en-IE" dirty="0"/>
              <a:t>, the taxpayer must notify Revenue of the details that have been corrected. Notification can be done in writing to the relevant office or through ROS/MyAccount,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t>The additional liability (if any) should be paid in full at the time of the self-correction.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Taxpayers are directed to section 2.2.1 of the Code of Practice for Revenue Compliance Interventions for details on the timeframe for self-correction without penalty each tax head.</a:t>
            </a:r>
          </a:p>
          <a:p>
            <a:r>
              <a:rPr lang="en-IE" dirty="0"/>
              <a:t> </a:t>
            </a:r>
            <a:endParaRPr lang="en-IE" sz="1200" dirty="0"/>
          </a:p>
          <a:p>
            <a:endParaRPr lang="en-IE" dirty="0"/>
          </a:p>
        </p:txBody>
      </p:sp>
      <p:sp>
        <p:nvSpPr>
          <p:cNvPr id="4" name="Slide Number Placeholder 3"/>
          <p:cNvSpPr>
            <a:spLocks noGrp="1"/>
          </p:cNvSpPr>
          <p:nvPr>
            <p:ph type="sldNum" sz="quarter" idx="5"/>
          </p:nvPr>
        </p:nvSpPr>
        <p:spPr/>
        <p:txBody>
          <a:bodyPr/>
          <a:lstStyle/>
          <a:p>
            <a:fld id="{2D2BB69F-4807-4013-8420-65606E63E41B}" type="slidenum">
              <a:rPr lang="en-IE" smtClean="0"/>
              <a:t>10</a:t>
            </a:fld>
            <a:endParaRPr lang="en-IE" dirty="0"/>
          </a:p>
        </p:txBody>
      </p:sp>
    </p:spTree>
    <p:extLst>
      <p:ext uri="{BB962C8B-B14F-4D97-AF65-F5344CB8AC3E}">
        <p14:creationId xmlns:p14="http://schemas.microsoft.com/office/powerpoint/2010/main" val="437565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dirty="0"/>
              <a:t>The other way a taxpayer may regularise their tax position, should they need to, is to make a Qualifying Disclosure.</a:t>
            </a:r>
          </a:p>
          <a:p>
            <a:pPr marL="0" indent="0">
              <a:buNone/>
            </a:pPr>
            <a:r>
              <a:rPr lang="en-IE" sz="1200" dirty="0"/>
              <a:t>Tax law gives a taxpayer the right to make a qualifying disclosure to Revenue if they find that they have a tax default</a:t>
            </a:r>
          </a:p>
          <a:p>
            <a:pPr marL="0" indent="0">
              <a:buNone/>
            </a:pPr>
            <a:r>
              <a:rPr lang="en-IE" sz="1200" dirty="0"/>
              <a:t>A qualifying disclosure is a disclosure that the taxpayer makes, in writing to Revenue, giving complete information in relation to all matters that give rise to a liability to tax.</a:t>
            </a:r>
          </a:p>
          <a:p>
            <a:pPr marL="0" indent="0">
              <a:buNone/>
            </a:pPr>
            <a:r>
              <a:rPr lang="en-IE" sz="1200" dirty="0"/>
              <a:t>It is a signed declaration that to the best of that person’s knowledge, information and belief that all matters contained in the disclosure are correct and complete.</a:t>
            </a:r>
          </a:p>
          <a:p>
            <a:pPr marL="0" indent="0">
              <a:buNone/>
            </a:pPr>
            <a:r>
              <a:rPr lang="en-IE" sz="1200" dirty="0"/>
              <a:t>It </a:t>
            </a:r>
            <a:r>
              <a:rPr lang="en-IE" sz="1200" dirty="0">
                <a:solidFill>
                  <a:schemeClr val="tx1">
                    <a:lumMod val="75000"/>
                    <a:lumOff val="25000"/>
                  </a:schemeClr>
                </a:solidFill>
              </a:rPr>
              <a:t>must</a:t>
            </a:r>
            <a:r>
              <a:rPr lang="en-IE" sz="1200" dirty="0"/>
              <a:t> be accompanied by:</a:t>
            </a:r>
          </a:p>
          <a:p>
            <a:r>
              <a:rPr lang="en-IE" sz="1200" dirty="0"/>
              <a:t>A full payment of the tax and duty payable in respect of any matter contained in the disclosure and the interest on late payment of that tax and duty </a:t>
            </a:r>
            <a:r>
              <a:rPr lang="en-IE" sz="1200" b="1" dirty="0"/>
              <a:t>or</a:t>
            </a:r>
          </a:p>
          <a:p>
            <a:r>
              <a:rPr lang="en-IE" sz="1200" dirty="0"/>
              <a:t>A Revenue-approved Phased Payment Arrangement in relation to the tax, duty and interest payable</a:t>
            </a:r>
            <a:r>
              <a:rPr lang="en-IE" sz="1050" dirty="0"/>
              <a:t>.</a:t>
            </a:r>
          </a:p>
          <a:p>
            <a:endParaRPr lang="en-IE" dirty="0"/>
          </a:p>
          <a:p>
            <a:r>
              <a:rPr lang="en-IE" dirty="0"/>
              <a:t>For more information, taxpayers and their agents are directed towards s 2.8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A4AB4-E996-4882-A436-2815A7DF4D6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83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t>What are the benefits to a taxpayer of making a qualifying disclosure to Revenue of their tax defaults?</a:t>
            </a:r>
          </a:p>
          <a:p>
            <a:r>
              <a:rPr lang="en-IE" dirty="0"/>
              <a:t>A taxpayer who makes a qualifying disclosure may benefit from having penalties mitigated, allowing them to regularise their tax affairs in the most advantageous way possible </a:t>
            </a:r>
            <a:endParaRPr lang="en-IE" dirty="0">
              <a:cs typeface="Calibri"/>
            </a:endParaRPr>
          </a:p>
          <a:p>
            <a:endParaRPr lang="en-IE" sz="1200" dirty="0"/>
          </a:p>
          <a:p>
            <a:r>
              <a:rPr lang="en-IE" sz="1200" dirty="0"/>
              <a:t>A taxpayer who makes a qualifying disclosure will not be published on the Quarterly List of Tax Defaulters, irrespective of the amount of the settlement</a:t>
            </a:r>
          </a:p>
          <a:p>
            <a:endParaRPr lang="en-I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t>Revenue will not initiate an investigation with a view to prosecution in respect of a default where a qualifying disclosure has been made by a taxpayer.</a:t>
            </a:r>
          </a:p>
          <a:p>
            <a:endParaRPr lang="en-IE" sz="1200" dirty="0"/>
          </a:p>
          <a:p>
            <a:endParaRPr lang="en-IE" dirty="0"/>
          </a:p>
        </p:txBody>
      </p:sp>
      <p:sp>
        <p:nvSpPr>
          <p:cNvPr id="4" name="Slide Number Placeholder 3"/>
          <p:cNvSpPr>
            <a:spLocks noGrp="1"/>
          </p:cNvSpPr>
          <p:nvPr>
            <p:ph type="sldNum" sz="quarter" idx="5"/>
          </p:nvPr>
        </p:nvSpPr>
        <p:spPr/>
        <p:txBody>
          <a:bodyPr/>
          <a:lstStyle/>
          <a:p>
            <a:fld id="{2D2BB69F-4807-4013-8420-65606E63E41B}" type="slidenum">
              <a:rPr lang="en-IE" smtClean="0"/>
              <a:t>12</a:t>
            </a:fld>
            <a:endParaRPr lang="en-IE" dirty="0"/>
          </a:p>
        </p:txBody>
      </p:sp>
    </p:spTree>
    <p:extLst>
      <p:ext uri="{BB962C8B-B14F-4D97-AF65-F5344CB8AC3E}">
        <p14:creationId xmlns:p14="http://schemas.microsoft.com/office/powerpoint/2010/main" val="2021440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0"/>
              </a:spcBef>
              <a:defRPr/>
            </a:pPr>
            <a:r>
              <a:rPr lang="en-IE" sz="1200" dirty="0"/>
              <a:t>When a taxpayer comes forward and  makes a disclosure to Revenue </a:t>
            </a:r>
            <a:r>
              <a:rPr lang="en-IE" sz="1200" b="1" dirty="0"/>
              <a:t>without having received notification of a Level 2 or 3 compliance intervention</a:t>
            </a:r>
            <a:r>
              <a:rPr lang="en-IE" sz="1200" dirty="0"/>
              <a:t>, their disclosure is an </a:t>
            </a:r>
            <a:r>
              <a:rPr lang="en-IE" sz="1200" b="1" dirty="0"/>
              <a:t>unprompted disclosure</a:t>
            </a:r>
          </a:p>
          <a:p>
            <a:pPr lvl="0">
              <a:lnSpc>
                <a:spcPct val="100000"/>
              </a:lnSpc>
              <a:spcBef>
                <a:spcPts val="0"/>
              </a:spcBef>
              <a:defRPr/>
            </a:pPr>
            <a:endParaRPr lang="en-US" sz="1200" b="1" dirty="0"/>
          </a:p>
          <a:p>
            <a:pPr lvl="0">
              <a:lnSpc>
                <a:spcPct val="100000"/>
              </a:lnSpc>
              <a:spcBef>
                <a:spcPts val="0"/>
              </a:spcBef>
              <a:defRPr/>
            </a:pPr>
            <a:r>
              <a:rPr lang="en-IE" sz="1200" dirty="0"/>
              <a:t>A taxpayer may also make a disclosure in circumstances where they </a:t>
            </a:r>
            <a:r>
              <a:rPr lang="en-IE" sz="1200" b="1" dirty="0"/>
              <a:t>have received notification of a Level 2 Revenue Inquiry</a:t>
            </a:r>
            <a:r>
              <a:rPr lang="en-IE" sz="1200" dirty="0"/>
              <a:t>. In this case, their disclosure is a </a:t>
            </a:r>
            <a:r>
              <a:rPr lang="en-IE" sz="1200" b="1" dirty="0"/>
              <a:t>prompted disclosure </a:t>
            </a:r>
            <a:r>
              <a:rPr lang="en-IE" sz="1200" dirty="0"/>
              <a:t>and must be made to Revenue before the Revenue Inquiry commences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2D2BB69F-4807-4013-8420-65606E63E41B}" type="slidenum">
              <a:rPr lang="en-IE" smtClean="0"/>
              <a:t>13</a:t>
            </a:fld>
            <a:endParaRPr lang="en-IE" dirty="0"/>
          </a:p>
        </p:txBody>
      </p:sp>
    </p:spTree>
    <p:extLst>
      <p:ext uri="{BB962C8B-B14F-4D97-AF65-F5344CB8AC3E}">
        <p14:creationId xmlns:p14="http://schemas.microsoft.com/office/powerpoint/2010/main" val="3780623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0"/>
              </a:spcBef>
              <a:buFont typeface="Wingdings" panose="05000000000000000000" pitchFamily="2" charset="2"/>
              <a:buChar char="ü"/>
              <a:defRPr/>
            </a:pPr>
            <a:r>
              <a:rPr lang="en-IE" dirty="0"/>
              <a:t> The taxpayer must disclose complete information in relation to all matters occasioning a liability to tax and pay the tax and interest at the same time as the signed written disclosure is submitted to Revenue</a:t>
            </a:r>
          </a:p>
          <a:p>
            <a:pPr lvl="0">
              <a:lnSpc>
                <a:spcPct val="100000"/>
              </a:lnSpc>
              <a:spcBef>
                <a:spcPts val="0"/>
              </a:spcBef>
              <a:buFont typeface="Wingdings" panose="05000000000000000000" pitchFamily="2" charset="2"/>
              <a:buChar char="ü"/>
              <a:defRPr/>
            </a:pPr>
            <a:endParaRPr lang="en-US" dirty="0"/>
          </a:p>
          <a:p>
            <a:pPr lvl="0">
              <a:lnSpc>
                <a:spcPct val="100000"/>
              </a:lnSpc>
              <a:spcBef>
                <a:spcPts val="0"/>
              </a:spcBef>
              <a:buFont typeface="Wingdings" panose="05000000000000000000" pitchFamily="2" charset="2"/>
              <a:buChar char="ü"/>
              <a:defRPr/>
            </a:pPr>
            <a:r>
              <a:rPr lang="en-IE" dirty="0"/>
              <a:t>Revenue will examine the disclosure and where it is found to be a full and complete disclosure in relation to the liability, the disclosure will be accepted as Qualifying, </a:t>
            </a:r>
          </a:p>
          <a:p>
            <a:pPr lvl="0">
              <a:lnSpc>
                <a:spcPct val="100000"/>
              </a:lnSpc>
              <a:spcBef>
                <a:spcPts val="0"/>
              </a:spcBef>
              <a:buFont typeface="Wingdings" panose="05000000000000000000" pitchFamily="2" charset="2"/>
              <a:buChar char="ü"/>
              <a:defRPr/>
            </a:pPr>
            <a:endParaRPr lang="en-IE" dirty="0"/>
          </a:p>
          <a:p>
            <a:pPr lvl="0">
              <a:lnSpc>
                <a:spcPct val="100000"/>
              </a:lnSpc>
              <a:spcBef>
                <a:spcPts val="0"/>
              </a:spcBef>
              <a:buFont typeface="Wingdings" panose="05000000000000000000" pitchFamily="2" charset="2"/>
              <a:buChar char="ü"/>
              <a:defRPr/>
            </a:pPr>
            <a:r>
              <a:rPr lang="en-IE" dirty="0"/>
              <a:t>The taxpayer will be notified in writing whether their disclosure has been accepted as Qualifying or not, and</a:t>
            </a:r>
          </a:p>
          <a:p>
            <a:pPr lvl="0">
              <a:lnSpc>
                <a:spcPct val="100000"/>
              </a:lnSpc>
              <a:spcBef>
                <a:spcPts val="0"/>
              </a:spcBef>
              <a:buFont typeface="Wingdings" panose="05000000000000000000" pitchFamily="2" charset="2"/>
              <a:buChar char="ü"/>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IE" dirty="0"/>
              <a:t>In cases where a penalty applies, </a:t>
            </a:r>
            <a:r>
              <a:rPr lang="en-IE" sz="1200" dirty="0"/>
              <a:t>the penalty will be reduced where a qualifying disclosure has been made and the taxpayer has given full co-operation with any Revenue Intervention.  </a:t>
            </a:r>
          </a:p>
          <a:p>
            <a:pPr lvl="0">
              <a:lnSpc>
                <a:spcPct val="100000"/>
              </a:lnSpc>
              <a:spcBef>
                <a:spcPts val="0"/>
              </a:spcBef>
              <a:buFont typeface="Wingdings" panose="05000000000000000000" pitchFamily="2" charset="2"/>
              <a:buChar char="ü"/>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2D2BB69F-4807-4013-8420-65606E63E41B}" type="slidenum">
              <a:rPr lang="en-IE" smtClean="0"/>
              <a:t>14</a:t>
            </a:fld>
            <a:endParaRPr lang="en-IE" dirty="0"/>
          </a:p>
        </p:txBody>
      </p:sp>
    </p:spTree>
    <p:extLst>
      <p:ext uri="{BB962C8B-B14F-4D97-AF65-F5344CB8AC3E}">
        <p14:creationId xmlns:p14="http://schemas.microsoft.com/office/powerpoint/2010/main" val="1932535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taxpayer who has received correspondence from Revenue should take note of what level of compliance intervention that they have been notified.</a:t>
            </a:r>
          </a:p>
          <a:p>
            <a:r>
              <a:rPr lang="en-US" sz="1200" dirty="0"/>
              <a:t>They should take note of the timeframe indicated in the correspondence and respond in a timely way.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during a self review their affairs a taxpayer believes that the area of tax is complex or that they may not fully understand their obligations, they may consider if they need expert advice.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Once notified, if the taxpayer cooperates fully with all aspects of the intervention, where a penalty arises due to a tax default, that penalty may be reduced based on full cooperation given by the taxpayer. Ref s. 2.17 of the Code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Where the taxpayer receives written notification of a compliance intervention, they may contact Revenue using the </a:t>
            </a:r>
            <a:r>
              <a:rPr lang="en-IE" sz="1200" kern="1200" dirty="0">
                <a:solidFill>
                  <a:schemeClr val="tx1"/>
                </a:solidFill>
                <a:effectLst/>
                <a:latin typeface="+mn-lt"/>
                <a:ea typeface="+mn-ea"/>
                <a:cs typeface="+mn-cs"/>
              </a:rPr>
              <a:t>contact details on the notification letter or through </a:t>
            </a:r>
            <a:r>
              <a:rPr lang="en-US" sz="1200" dirty="0"/>
              <a:t> </a:t>
            </a:r>
            <a:r>
              <a:rPr lang="en-US" sz="1200" dirty="0" err="1"/>
              <a:t>MyEnquiries</a:t>
            </a:r>
            <a:r>
              <a:rPr lang="en-US" sz="1200" dirty="0"/>
              <a:t> if they require further information.</a:t>
            </a:r>
          </a:p>
          <a:p>
            <a:endParaRPr lang="en-IE" dirty="0"/>
          </a:p>
        </p:txBody>
      </p:sp>
      <p:sp>
        <p:nvSpPr>
          <p:cNvPr id="4" name="Slide Number Placeholder 3"/>
          <p:cNvSpPr>
            <a:spLocks noGrp="1"/>
          </p:cNvSpPr>
          <p:nvPr>
            <p:ph type="sldNum" sz="quarter" idx="5"/>
          </p:nvPr>
        </p:nvSpPr>
        <p:spPr/>
        <p:txBody>
          <a:bodyPr/>
          <a:lstStyle/>
          <a:p>
            <a:fld id="{2D2BB69F-4807-4013-8420-65606E63E41B}" type="slidenum">
              <a:rPr lang="en-IE" smtClean="0"/>
              <a:t>15</a:t>
            </a:fld>
            <a:endParaRPr lang="en-IE" dirty="0"/>
          </a:p>
        </p:txBody>
      </p:sp>
    </p:spTree>
    <p:extLst>
      <p:ext uri="{BB962C8B-B14F-4D97-AF65-F5344CB8AC3E}">
        <p14:creationId xmlns:p14="http://schemas.microsoft.com/office/powerpoint/2010/main" val="2686928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Where a taxpayer </a:t>
            </a:r>
            <a:r>
              <a:rPr lang="en-US" sz="1200" dirty="0"/>
              <a:t>has either received correspondence from Revenue regarding a Level 1 compliance intervention or where they believe that they may fall into a category of taxpayer who is being asked to self review an aspect of their tax affairs, there are several ways that taxpayer can engage with Revenue , if they find they have a tax default.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taxpayer may self-correct a return they have previously filed 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They may make an unprompted disclosure at any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their case is subsequently selected for a Level 2 intervention, once the taxpayer receives notification of the escalated intervention, they lose their right to make an unprompted disclosure, but they do retain a right to make a prompted disclosure.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their case is escalated to Level 3 IV, they will not have a right to make a qualifying disclosure</a:t>
            </a:r>
            <a:endParaRPr lang="en-IE" dirty="0"/>
          </a:p>
          <a:p>
            <a:endParaRPr lang="en-IE" dirty="0"/>
          </a:p>
        </p:txBody>
      </p:sp>
      <p:sp>
        <p:nvSpPr>
          <p:cNvPr id="4" name="Slide Number Placeholder 3"/>
          <p:cNvSpPr>
            <a:spLocks noGrp="1"/>
          </p:cNvSpPr>
          <p:nvPr>
            <p:ph type="sldNum" sz="quarter" idx="5"/>
          </p:nvPr>
        </p:nvSpPr>
        <p:spPr/>
        <p:txBody>
          <a:bodyPr/>
          <a:lstStyle/>
          <a:p>
            <a:fld id="{D28A4AB4-E996-4882-A436-2815A7DF4D64}" type="slidenum">
              <a:rPr lang="en-IE" smtClean="0"/>
              <a:t>16</a:t>
            </a:fld>
            <a:endParaRPr lang="en-IE" dirty="0"/>
          </a:p>
        </p:txBody>
      </p:sp>
    </p:spTree>
    <p:extLst>
      <p:ext uri="{BB962C8B-B14F-4D97-AF65-F5344CB8AC3E}">
        <p14:creationId xmlns:p14="http://schemas.microsoft.com/office/powerpoint/2010/main" val="2166073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t>T</a:t>
            </a:r>
            <a:r>
              <a:rPr lang="en-US" sz="1200" dirty="0"/>
              <a:t>here are two types of Level 2 compliance interventions  </a:t>
            </a:r>
            <a:endParaRPr lang="en-IE" sz="1200" dirty="0"/>
          </a:p>
          <a:p>
            <a:r>
              <a:rPr lang="en-US" sz="1200" dirty="0"/>
              <a:t>Risk Review</a:t>
            </a:r>
          </a:p>
          <a:p>
            <a:r>
              <a:rPr lang="en-US" sz="1200" dirty="0"/>
              <a:t>Revenue Audit </a:t>
            </a:r>
          </a:p>
          <a:p>
            <a:pPr marL="0" indent="0">
              <a:buNone/>
            </a:pPr>
            <a:r>
              <a:rPr lang="en-US" sz="1200" dirty="0"/>
              <a:t>Revenue may open a Level 2 compliance intervention where a risk that is specific to an individual taxpayer has been identified by Revenue</a:t>
            </a:r>
          </a:p>
          <a:p>
            <a:pPr marL="0" indent="0">
              <a:buNone/>
            </a:pPr>
            <a:r>
              <a:rPr lang="en-US" sz="1200" dirty="0"/>
              <a:t>A taxpayer will be given written notification if they are selected for a Level 2 Revenue Inquiry</a:t>
            </a:r>
          </a:p>
          <a:p>
            <a:pPr marL="0" indent="0">
              <a:buNone/>
            </a:pPr>
            <a:r>
              <a:rPr lang="en-US" sz="1200" dirty="0"/>
              <a:t>The Revenue Inquiry will commence 28 days after the date of taxpayer notification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IE" sz="1200"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D2BB69F-4807-4013-8420-65606E63E41B}" type="slidenum">
              <a:rPr lang="en-IE" smtClean="0"/>
              <a:t>17</a:t>
            </a:fld>
            <a:endParaRPr lang="en-IE" dirty="0"/>
          </a:p>
        </p:txBody>
      </p:sp>
    </p:spTree>
    <p:extLst>
      <p:ext uri="{BB962C8B-B14F-4D97-AF65-F5344CB8AC3E}">
        <p14:creationId xmlns:p14="http://schemas.microsoft.com/office/powerpoint/2010/main" val="1680465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IE" sz="1200" dirty="0"/>
              <a:t>Revenue advises taxpayers, that, if they receive notification of a Level 2 compliance intervention, they must act within a defined time period if they wish to exercise their right to make a prompted disclosure under a Level 2 Revenue Inquiry .</a:t>
            </a:r>
          </a:p>
          <a:p>
            <a:pPr marL="0" marR="0" lvl="0" indent="0" algn="l" defTabSz="914400" rtl="0" eaLnBrk="1" fontAlgn="auto" latinLnBrk="0" hangingPunct="1">
              <a:lnSpc>
                <a:spcPct val="150000"/>
              </a:lnSpc>
              <a:spcBef>
                <a:spcPts val="0"/>
              </a:spcBef>
              <a:spcAft>
                <a:spcPts val="0"/>
              </a:spcAft>
              <a:buClrTx/>
              <a:buSzTx/>
              <a:buFontTx/>
              <a:buNone/>
              <a:tabLst/>
              <a:defRPr/>
            </a:pPr>
            <a:r>
              <a:rPr lang="en-IE" sz="1200" b="0" dirty="0">
                <a:solidFill>
                  <a:schemeClr val="bg1"/>
                </a:solidFill>
                <a:latin typeface="Arial" panose="020B0604020202020204" pitchFamily="34" charset="0"/>
                <a:cs typeface="Arial" panose="020B0604020202020204" pitchFamily="34" charset="0"/>
              </a:rPr>
              <a:t>If you receive a notification of this kind, you may..</a:t>
            </a:r>
          </a:p>
          <a:p>
            <a:r>
              <a:rPr lang="en-IE" sz="1200" dirty="0"/>
              <a:t>Make a prompted disclosure within the 28 days between the date of the notification of the Level 2 Revenue Inquiry and the commencement date,  </a:t>
            </a:r>
            <a:endParaRPr lang="en-US" sz="1200" dirty="0"/>
          </a:p>
          <a:p>
            <a:r>
              <a:rPr lang="en-US" sz="1200" dirty="0"/>
              <a:t>If you need longer than 28 days to prepare your disclosure, you may request additional time in which to do so,</a:t>
            </a:r>
          </a:p>
          <a:p>
            <a:r>
              <a:rPr lang="en-US" sz="1200" dirty="0"/>
              <a:t>Your request for additional time must be made, in writing, to Revenue within 21 days of the date on which you received the notification,  </a:t>
            </a:r>
          </a:p>
          <a:p>
            <a:r>
              <a:rPr lang="en-US" sz="1200" dirty="0"/>
              <a:t>A maximum extension of 60 days to prepare a prompted disclosure may be granted by the Revenue official handling your compliance intervention. </a:t>
            </a:r>
          </a:p>
          <a:p>
            <a:pPr marL="0" marR="0" lvl="0" indent="0" algn="l" defTabSz="914400" rtl="0" eaLnBrk="1" fontAlgn="auto" latinLnBrk="0" hangingPunct="1">
              <a:lnSpc>
                <a:spcPct val="150000"/>
              </a:lnSpc>
              <a:spcBef>
                <a:spcPts val="0"/>
              </a:spcBef>
              <a:spcAft>
                <a:spcPts val="0"/>
              </a:spcAft>
              <a:buClrTx/>
              <a:buSzTx/>
              <a:buFontTx/>
              <a:buNone/>
              <a:tabLst/>
              <a:defRPr/>
            </a:pPr>
            <a:r>
              <a:rPr lang="en-IE" sz="1200" dirty="0"/>
              <a:t>Once a Level 2 compliance intervention commences, the taxpayer loses their right to make a prompted disclosure. They may still benefit from penalty mitigation if they offer full co-operation during the course of the Revenue compliance intervention.</a:t>
            </a:r>
          </a:p>
        </p:txBody>
      </p:sp>
      <p:sp>
        <p:nvSpPr>
          <p:cNvPr id="4" name="Slide Number Placeholder 3"/>
          <p:cNvSpPr>
            <a:spLocks noGrp="1"/>
          </p:cNvSpPr>
          <p:nvPr>
            <p:ph type="sldNum" sz="quarter" idx="5"/>
          </p:nvPr>
        </p:nvSpPr>
        <p:spPr/>
        <p:txBody>
          <a:bodyPr/>
          <a:lstStyle/>
          <a:p>
            <a:fld id="{2D2BB69F-4807-4013-8420-65606E63E41B}" type="slidenum">
              <a:rPr lang="en-IE" smtClean="0"/>
              <a:t>18</a:t>
            </a:fld>
            <a:endParaRPr lang="en-IE" dirty="0"/>
          </a:p>
        </p:txBody>
      </p:sp>
    </p:spTree>
    <p:extLst>
      <p:ext uri="{BB962C8B-B14F-4D97-AF65-F5344CB8AC3E}">
        <p14:creationId xmlns:p14="http://schemas.microsoft.com/office/powerpoint/2010/main" val="4288048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t>Revenue Investigation is an examination of a taxpayer’s affairs where Revenue believes that serious tax or duty evasion may have occurred or that a Revenue offence may have been committed</a:t>
            </a:r>
          </a:p>
          <a:p>
            <a:r>
              <a:rPr lang="en-IE" sz="1200" dirty="0"/>
              <a:t>Revenue Investigation generally commences once the taxpayer has been formally advised in writing that his or her tax affairs are under investigation.</a:t>
            </a:r>
          </a:p>
          <a:p>
            <a:r>
              <a:rPr lang="en-IE" sz="1200" dirty="0"/>
              <a:t>Once notified of a Revenue Investigation, the taxpayer will not be able to benefit from the opportunity to make a Qualifying Disclosure</a:t>
            </a:r>
          </a:p>
          <a:p>
            <a:r>
              <a:rPr lang="en-IE" sz="1200" dirty="0"/>
              <a:t>Taxpayers who fully cooperate with a Revenue investigation may still benefit from having penalties mitigated.  </a:t>
            </a:r>
            <a:endParaRPr lang="en-US" sz="1200" dirty="0"/>
          </a:p>
          <a:p>
            <a:endParaRPr lang="en-US" sz="1200"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en-IE" sz="1200"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D2BB69F-4807-4013-8420-65606E63E41B}" type="slidenum">
              <a:rPr lang="en-IE" smtClean="0"/>
              <a:t>19</a:t>
            </a:fld>
            <a:endParaRPr lang="en-IE" dirty="0"/>
          </a:p>
        </p:txBody>
      </p:sp>
    </p:spTree>
    <p:extLst>
      <p:ext uri="{BB962C8B-B14F-4D97-AF65-F5344CB8AC3E}">
        <p14:creationId xmlns:p14="http://schemas.microsoft.com/office/powerpoint/2010/main" val="2875094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Revenue’s Mission is to serve the community by fairly and efficiently collecting taxes and duties and implementing customs controls to fund the Exchequer.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r>
              <a:rPr lang="en-IE" dirty="0"/>
              <a:t>Self-Assessment is the basis of our taxation system. </a:t>
            </a:r>
          </a:p>
          <a:p>
            <a:r>
              <a:rPr lang="en-IE" dirty="0"/>
              <a:t>It is the responsibility of every taxpayer to comply with their tax and duty obligations and the majority of taxpayers  voluntarily and diligently discharge this responsibility.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Most taxpayers voluntarily and diligently discharge this responsibility </a:t>
            </a:r>
            <a:endParaRPr lang="en-US" dirty="0"/>
          </a:p>
          <a:p>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 </a:t>
            </a:r>
          </a:p>
        </p:txBody>
      </p:sp>
      <p:sp>
        <p:nvSpPr>
          <p:cNvPr id="4" name="Slide Number Placeholder 3"/>
          <p:cNvSpPr>
            <a:spLocks noGrp="1"/>
          </p:cNvSpPr>
          <p:nvPr>
            <p:ph type="sldNum" sz="quarter" idx="5"/>
          </p:nvPr>
        </p:nvSpPr>
        <p:spPr/>
        <p:txBody>
          <a:bodyPr/>
          <a:lstStyle/>
          <a:p>
            <a:fld id="{2D2BB69F-4807-4013-8420-65606E63E41B}" type="slidenum">
              <a:rPr lang="en-IE" smtClean="0"/>
              <a:t>2</a:t>
            </a:fld>
            <a:endParaRPr lang="en-IE" dirty="0"/>
          </a:p>
        </p:txBody>
      </p:sp>
    </p:spTree>
    <p:extLst>
      <p:ext uri="{BB962C8B-B14F-4D97-AF65-F5344CB8AC3E}">
        <p14:creationId xmlns:p14="http://schemas.microsoft.com/office/powerpoint/2010/main" val="2840069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sz="2800" dirty="0"/>
              <a:t>Under tax law, a taxpayer may incur a tax-geared penalty for tax defaults where they have either omitted to file their tax returns or where they have carelessly or deliberately filed incorrect tax returns</a:t>
            </a:r>
          </a:p>
          <a:p>
            <a:pPr lvl="1"/>
            <a:endParaRPr lang="en-GB" sz="2800" dirty="0"/>
          </a:p>
          <a:p>
            <a:pPr lvl="1">
              <a:lnSpc>
                <a:spcPct val="170000"/>
              </a:lnSpc>
            </a:pPr>
            <a:r>
              <a:rPr lang="en-GB" sz="2400" dirty="0"/>
              <a:t>The tax-geared penalty is calculated as a % of the amount of tax underpaid or in refund cases, the amount of tax overclaimed </a:t>
            </a:r>
          </a:p>
          <a:p>
            <a:pPr lvl="1">
              <a:lnSpc>
                <a:spcPct val="170000"/>
              </a:lnSpc>
            </a:pPr>
            <a:r>
              <a:rPr lang="en-GB" sz="2400" dirty="0"/>
              <a:t>The penalty rate applicable to a particular tax default depends on the category of default that has given rise to that default,</a:t>
            </a:r>
          </a:p>
          <a:p>
            <a:pPr lvl="1">
              <a:lnSpc>
                <a:spcPct val="170000"/>
              </a:lnSpc>
            </a:pPr>
            <a:r>
              <a:rPr lang="en-GB" sz="2400" dirty="0"/>
              <a:t>The penalty rate may be mitigated where a taxpayer makes qualifying disclosure and gives full co-operation with the intervention</a:t>
            </a:r>
          </a:p>
          <a:p>
            <a:pPr marL="457200" lvl="1" indent="0">
              <a:lnSpc>
                <a:spcPct val="170000"/>
              </a:lnSpc>
              <a:buNone/>
            </a:pPr>
            <a:r>
              <a:rPr lang="en-GB" sz="6200" dirty="0"/>
              <a:t>Certain types of tax defaults do not attract a tax geared penalty </a:t>
            </a:r>
          </a:p>
          <a:p>
            <a:pPr lvl="2">
              <a:lnSpc>
                <a:spcPct val="170000"/>
              </a:lnSpc>
            </a:pPr>
            <a:r>
              <a:rPr lang="en-GB" sz="6200" dirty="0"/>
              <a:t>Where the liability to tax is under €6k and the default arises due to Careless Behaviour on the part of the taxpayer  </a:t>
            </a:r>
          </a:p>
          <a:p>
            <a:pPr lvl="2">
              <a:lnSpc>
                <a:spcPct val="170000"/>
              </a:lnSpc>
            </a:pPr>
            <a:r>
              <a:rPr lang="en-GB" sz="6200" dirty="0"/>
              <a:t>Where Revenue accepts that the tax default is a Technical Adjustment  </a:t>
            </a:r>
          </a:p>
          <a:p>
            <a:pPr lvl="2">
              <a:lnSpc>
                <a:spcPct val="170000"/>
              </a:lnSpc>
            </a:pPr>
            <a:r>
              <a:rPr lang="en-GB" sz="6200" dirty="0"/>
              <a:t>Where Revenue accepts that the tax default has arisen due to an Innocent Error</a:t>
            </a:r>
          </a:p>
          <a:p>
            <a:endParaRPr lang="en-IE" dirty="0"/>
          </a:p>
        </p:txBody>
      </p:sp>
      <p:sp>
        <p:nvSpPr>
          <p:cNvPr id="4" name="Slide Number Placeholder 3"/>
          <p:cNvSpPr>
            <a:spLocks noGrp="1"/>
          </p:cNvSpPr>
          <p:nvPr>
            <p:ph type="sldNum" sz="quarter" idx="5"/>
          </p:nvPr>
        </p:nvSpPr>
        <p:spPr/>
        <p:txBody>
          <a:bodyPr/>
          <a:lstStyle/>
          <a:p>
            <a:fld id="{2D2BB69F-4807-4013-8420-65606E63E41B}" type="slidenum">
              <a:rPr lang="en-IE" smtClean="0"/>
              <a:t>20</a:t>
            </a:fld>
            <a:endParaRPr lang="en-IE" dirty="0"/>
          </a:p>
        </p:txBody>
      </p:sp>
    </p:spTree>
    <p:extLst>
      <p:ext uri="{BB962C8B-B14F-4D97-AF65-F5344CB8AC3E}">
        <p14:creationId xmlns:p14="http://schemas.microsoft.com/office/powerpoint/2010/main" val="3397954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Under tax law, the category of default , by which is meant the behaviour of the taxpayer that gave rise to the tax default will determine the tax geared penalty rate that is relevant to that tax default. </a:t>
            </a:r>
          </a:p>
          <a:p>
            <a:endParaRPr lang="en-IE" dirty="0"/>
          </a:p>
          <a:p>
            <a:r>
              <a:rPr lang="en-IE" dirty="0"/>
              <a:t>Taxpayers must exercise care in fulfilling their tax obligations. It follows that careless behaviour is a lack of due care that results in tax liabilities returned by the taxpayer being understated, or repayment claims being incorrect – and so careless behaviour means the failure to take reasonable care. There can be no indicators of deliberate behaviour for the careless behaviour category of default to apply.  </a:t>
            </a:r>
          </a:p>
          <a:p>
            <a:pPr marL="171450" indent="-171450">
              <a:buFont typeface="Arial" panose="020B0604020202020204" pitchFamily="34" charset="0"/>
              <a:buChar char="•"/>
            </a:pPr>
            <a:r>
              <a:rPr lang="en-IE" dirty="0"/>
              <a:t>Examples of careless behaviour includes</a:t>
            </a:r>
          </a:p>
          <a:p>
            <a:pPr marL="171450" indent="-171450">
              <a:buFont typeface="Arial" panose="020B0604020202020204" pitchFamily="34" charset="0"/>
              <a:buChar char="•"/>
            </a:pPr>
            <a:r>
              <a:rPr lang="en-IE" dirty="0"/>
              <a:t>Estimation of accounts items</a:t>
            </a:r>
          </a:p>
          <a:p>
            <a:pPr marL="171450" indent="-171450">
              <a:buFont typeface="Arial" panose="020B0604020202020204" pitchFamily="34" charset="0"/>
              <a:buChar char="•"/>
            </a:pPr>
            <a:r>
              <a:rPr lang="en-IE" dirty="0"/>
              <a:t>Neglecting to categorise expenditure into allowable and disallowable categories for tax purposes</a:t>
            </a:r>
          </a:p>
          <a:p>
            <a:pPr marL="171450" indent="-171450">
              <a:buFont typeface="Arial" panose="020B0604020202020204" pitchFamily="34" charset="0"/>
              <a:buChar char="•"/>
            </a:pPr>
            <a:r>
              <a:rPr lang="en-IE" dirty="0"/>
              <a:t>Neglecting to take advice on the issue of interpretation where either Revenue or a tax agent should have been approached for guidance </a:t>
            </a:r>
          </a:p>
          <a:p>
            <a:pPr marL="171450" indent="-171450">
              <a:buFont typeface="Arial" panose="020B0604020202020204" pitchFamily="34" charset="0"/>
              <a:buChar char="•"/>
            </a:pPr>
            <a:r>
              <a:rPr lang="en-IE" dirty="0"/>
              <a:t>The frequency of the error made. A case involving an isolated error with minor tax implications will be viewed in a different light to a case with more frequent errors</a:t>
            </a:r>
          </a:p>
          <a:p>
            <a:endParaRPr lang="en-IE" dirty="0"/>
          </a:p>
          <a:p>
            <a:r>
              <a:rPr lang="en-IE" dirty="0"/>
              <a:t>For a tax default to be considered to be in the Deliberate behaviour category of default, there must be indicators consistent with intent, on the part of the taxpayer, to actively present a lower than correct tax liability or to seek a higher than correct refund. </a:t>
            </a:r>
          </a:p>
          <a:p>
            <a:r>
              <a:rPr lang="en-IE" dirty="0"/>
              <a:t>Indicators of Deliberate Behaviour includes </a:t>
            </a:r>
          </a:p>
          <a:p>
            <a:pPr marL="171450" indent="-171450">
              <a:buFont typeface="Arial" panose="020B0604020202020204" pitchFamily="34" charset="0"/>
              <a:buChar char="•"/>
            </a:pPr>
            <a:r>
              <a:rPr lang="en-IE" dirty="0"/>
              <a:t>Failing to keep proper books and records required by tax law to enable the taxpayer’s correct tax liability to be determined </a:t>
            </a:r>
          </a:p>
          <a:p>
            <a:pPr marL="171450" indent="-171450">
              <a:buFont typeface="Arial" panose="020B0604020202020204" pitchFamily="34" charset="0"/>
              <a:buChar char="•"/>
            </a:pPr>
            <a:r>
              <a:rPr lang="en-IE" dirty="0"/>
              <a:t>Repeated omissions or a large single omission of transactions from the books and records </a:t>
            </a:r>
          </a:p>
          <a:p>
            <a:pPr marL="171450" indent="-171450">
              <a:buFont typeface="Arial" panose="020B0604020202020204" pitchFamily="34" charset="0"/>
              <a:buChar char="•"/>
            </a:pPr>
            <a:r>
              <a:rPr lang="en-IE" dirty="0"/>
              <a:t>Omissions from tax returns </a:t>
            </a:r>
          </a:p>
          <a:p>
            <a:pPr marL="171450" indent="-171450">
              <a:buFont typeface="Arial" panose="020B0604020202020204" pitchFamily="34" charset="0"/>
              <a:buChar char="•"/>
            </a:pPr>
            <a:r>
              <a:rPr lang="en-IE" dirty="0"/>
              <a:t>Providing incomplete, false or misleading documents or information </a:t>
            </a:r>
          </a:p>
          <a:p>
            <a:pPr marL="171450" indent="-171450">
              <a:buFont typeface="Arial" panose="020B0604020202020204" pitchFamily="34" charset="0"/>
              <a:buChar char="•"/>
            </a:pPr>
            <a:r>
              <a:rPr lang="en-IE" dirty="0"/>
              <a:t>Claiming a refund of tax when not lawfully entitled to that refund </a:t>
            </a:r>
          </a:p>
          <a:p>
            <a:pPr marL="171450" indent="-171450">
              <a:buFont typeface="Arial" panose="020B0604020202020204" pitchFamily="34" charset="0"/>
              <a:buChar char="•"/>
            </a:pPr>
            <a:r>
              <a:rPr lang="en-IE" dirty="0"/>
              <a:t>Serious failure to operate fiduciary taxes </a:t>
            </a:r>
          </a:p>
          <a:p>
            <a:pPr marL="171450" indent="-171450">
              <a:buFont typeface="Arial" panose="020B0604020202020204" pitchFamily="34" charset="0"/>
              <a:buChar char="•"/>
            </a:pPr>
            <a:r>
              <a:rPr lang="en-IE" dirty="0"/>
              <a:t>Concealment of bank accounts or other assets</a:t>
            </a:r>
          </a:p>
          <a:p>
            <a:endParaRPr lang="en-IE" dirty="0"/>
          </a:p>
        </p:txBody>
      </p:sp>
      <p:sp>
        <p:nvSpPr>
          <p:cNvPr id="4" name="Slide Number Placeholder 3"/>
          <p:cNvSpPr>
            <a:spLocks noGrp="1"/>
          </p:cNvSpPr>
          <p:nvPr>
            <p:ph type="sldNum" sz="quarter" idx="5"/>
          </p:nvPr>
        </p:nvSpPr>
        <p:spPr/>
        <p:txBody>
          <a:bodyPr/>
          <a:lstStyle/>
          <a:p>
            <a:fld id="{2D2BB69F-4807-4013-8420-65606E63E41B}" type="slidenum">
              <a:rPr lang="en-IE" smtClean="0"/>
              <a:t>21</a:t>
            </a:fld>
            <a:endParaRPr lang="en-IE" dirty="0"/>
          </a:p>
        </p:txBody>
      </p:sp>
    </p:spTree>
    <p:extLst>
      <p:ext uri="{BB962C8B-B14F-4D97-AF65-F5344CB8AC3E}">
        <p14:creationId xmlns:p14="http://schemas.microsoft.com/office/powerpoint/2010/main" val="21185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Statutory Tax-Geared Penalty rates for Tax Defaults that are liable to a penalty are shown here on this table.  </a:t>
            </a:r>
          </a:p>
          <a:p>
            <a:endParaRPr lang="en-IE" dirty="0"/>
          </a:p>
          <a:p>
            <a:pPr marL="0" indent="0">
              <a:buFont typeface="Arial" panose="020B0604020202020204" pitchFamily="34" charset="0"/>
              <a:buNone/>
            </a:pPr>
            <a:r>
              <a:rPr lang="en-IE" dirty="0"/>
              <a:t>As indicated, a penalty rate may be mitigated or reduced where the taxpayer gives full co-operation with the Revenue compliance intervention Furthermore, there is significant mitigation or reduction of the penalty rate when a taxpayer makes a qualifying disclosure, depending on the type of disclosure made.</a:t>
            </a:r>
          </a:p>
          <a:p>
            <a:pPr marL="0" indent="0">
              <a:buFont typeface="Arial" panose="020B0604020202020204" pitchFamily="34" charset="0"/>
              <a:buNone/>
            </a:pPr>
            <a:endParaRPr lang="en-IE" dirty="0"/>
          </a:p>
          <a:p>
            <a:r>
              <a:rPr lang="en-IE" dirty="0"/>
              <a:t>Where the default arises due to Deliberate Behaviour, the statutory penalty rate and the mitigated rates available are shown in the first section of this table. </a:t>
            </a:r>
            <a:endParaRPr lang="en-GB" dirty="0"/>
          </a:p>
          <a:p>
            <a:pPr marL="0" indent="0">
              <a:buFontTx/>
              <a:buNone/>
            </a:pPr>
            <a:endParaRPr lang="en-IE" dirty="0"/>
          </a:p>
          <a:p>
            <a:pPr marL="0" indent="0">
              <a:buFontTx/>
              <a:buNone/>
            </a:pPr>
            <a:r>
              <a:rPr lang="en-IE" dirty="0"/>
              <a:t>Where the default arises due to Careless Behaviour and the tax underpaid is more than 15% of the tax correctly payable, in other words, it is a default </a:t>
            </a:r>
            <a:r>
              <a:rPr lang="en-GB" dirty="0"/>
              <a:t>With Significant Consequences, the relevant statutory penalty rate and the mitigated rates available to a taxpayer are shown in the middle panel of this 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For more minor tax defaults, where the liability to tax is over €6,000 but where the tax underpaid is less than 15% of the tax correctly payable, </a:t>
            </a:r>
            <a:r>
              <a:rPr lang="en-GB" dirty="0"/>
              <a:t>the relevant statutory penalty rate and the mitigated rates available to a taxpayer are shown in the final section of this table</a:t>
            </a: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Taxpayers may refer to s 4.6.2 of the Code of Practice for more information.</a:t>
            </a:r>
          </a:p>
          <a:p>
            <a:endParaRPr lang="en-IE" dirty="0"/>
          </a:p>
        </p:txBody>
      </p:sp>
      <p:sp>
        <p:nvSpPr>
          <p:cNvPr id="4" name="Slide Number Placeholder 3"/>
          <p:cNvSpPr>
            <a:spLocks noGrp="1"/>
          </p:cNvSpPr>
          <p:nvPr>
            <p:ph type="sldNum" sz="quarter" idx="5"/>
          </p:nvPr>
        </p:nvSpPr>
        <p:spPr/>
        <p:txBody>
          <a:bodyPr/>
          <a:lstStyle/>
          <a:p>
            <a:fld id="{2D2BB69F-4807-4013-8420-65606E63E41B}" type="slidenum">
              <a:rPr lang="en-IE" smtClean="0"/>
              <a:t>22</a:t>
            </a:fld>
            <a:endParaRPr lang="en-IE" dirty="0"/>
          </a:p>
        </p:txBody>
      </p:sp>
    </p:spTree>
    <p:extLst>
      <p:ext uri="{BB962C8B-B14F-4D97-AF65-F5344CB8AC3E}">
        <p14:creationId xmlns:p14="http://schemas.microsoft.com/office/powerpoint/2010/main" val="2931695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Debt Management Services available to a taxpayer</a:t>
            </a:r>
          </a:p>
          <a:p>
            <a:endParaRPr lang="en-IE" dirty="0"/>
          </a:p>
          <a:p>
            <a:pPr marL="342900" indent="-342900">
              <a:buFont typeface="Arial" panose="020B0604020202020204" pitchFamily="34" charset="0"/>
              <a:buChar char="•"/>
            </a:pPr>
            <a:r>
              <a:rPr lang="en-IE" sz="1200" dirty="0">
                <a:solidFill>
                  <a:srgbClr val="333333"/>
                </a:solidFill>
              </a:rPr>
              <a:t>Every taxpayer is required to pay their taxes by the due date </a:t>
            </a:r>
          </a:p>
          <a:p>
            <a:pPr marL="342900" indent="-342900">
              <a:buFont typeface="Arial" panose="020B0604020202020204" pitchFamily="34" charset="0"/>
              <a:buChar char="•"/>
            </a:pPr>
            <a:r>
              <a:rPr lang="en-IE" sz="1200" dirty="0">
                <a:solidFill>
                  <a:srgbClr val="333333"/>
                </a:solidFill>
              </a:rPr>
              <a:t>Revenue recognises that this is not always possible</a:t>
            </a:r>
          </a:p>
          <a:p>
            <a:pPr marL="342900" indent="-342900">
              <a:buFont typeface="Arial" panose="020B0604020202020204" pitchFamily="34" charset="0"/>
              <a:buChar char="•"/>
            </a:pPr>
            <a:r>
              <a:rPr lang="en-IE" sz="1200" dirty="0">
                <a:solidFill>
                  <a:srgbClr val="333333"/>
                </a:solidFill>
              </a:rPr>
              <a:t>You can avail of the option to pay your tax debts by Phased Payment Arrangement (PPA) which will allow you to repay your tax debts in instalments over a period of time</a:t>
            </a:r>
          </a:p>
          <a:p>
            <a:pPr marL="342900" indent="-342900">
              <a:buFont typeface="Arial" panose="020B0604020202020204" pitchFamily="34" charset="0"/>
              <a:buChar char="•"/>
            </a:pPr>
            <a:r>
              <a:rPr lang="en-IE" sz="1200" dirty="0">
                <a:solidFill>
                  <a:srgbClr val="333333"/>
                </a:solidFill>
              </a:rPr>
              <a:t>The maximum length of a PPA is 36 months</a:t>
            </a:r>
          </a:p>
          <a:p>
            <a:pPr marL="342900" indent="-342900">
              <a:buFont typeface="Arial" panose="020B0604020202020204" pitchFamily="34" charset="0"/>
              <a:buChar char="•"/>
            </a:pPr>
            <a:r>
              <a:rPr lang="en-IE" sz="1200" dirty="0"/>
              <a:t>A down-payment is required, and interest is applied over the repayment period</a:t>
            </a:r>
          </a:p>
          <a:p>
            <a:pPr marL="342900" indent="-342900">
              <a:buFont typeface="Arial" panose="020B0604020202020204" pitchFamily="34" charset="0"/>
              <a:buChar char="•"/>
            </a:pPr>
            <a:r>
              <a:rPr lang="en-IE" sz="1200" b="0" i="0" dirty="0">
                <a:solidFill>
                  <a:srgbClr val="333333"/>
                </a:solidFill>
                <a:effectLst/>
              </a:rPr>
              <a:t>More information on how a PPA is structured and how to apply can be found on </a:t>
            </a:r>
            <a:r>
              <a:rPr lang="en-IE" sz="1200" b="0" i="0" dirty="0">
                <a:solidFill>
                  <a:srgbClr val="333333"/>
                </a:solidFill>
                <a:effectLst/>
                <a:hlinkClick r:id="rId3"/>
              </a:rPr>
              <a:t>www.revenue.ie</a:t>
            </a:r>
            <a:endParaRPr lang="en-IE" sz="1200" b="0" i="0" dirty="0">
              <a:solidFill>
                <a:srgbClr val="333333"/>
              </a:solidFill>
              <a:effectLst/>
            </a:endParaRPr>
          </a:p>
          <a:p>
            <a:endParaRPr lang="en-IE" dirty="0"/>
          </a:p>
        </p:txBody>
      </p:sp>
      <p:sp>
        <p:nvSpPr>
          <p:cNvPr id="4" name="Slide Number Placeholder 3"/>
          <p:cNvSpPr>
            <a:spLocks noGrp="1"/>
          </p:cNvSpPr>
          <p:nvPr>
            <p:ph type="sldNum" sz="quarter" idx="5"/>
          </p:nvPr>
        </p:nvSpPr>
        <p:spPr/>
        <p:txBody>
          <a:bodyPr/>
          <a:lstStyle/>
          <a:p>
            <a:fld id="{2D2BB69F-4807-4013-8420-65606E63E41B}" type="slidenum">
              <a:rPr lang="en-IE" smtClean="0"/>
              <a:t>23</a:t>
            </a:fld>
            <a:endParaRPr lang="en-IE" dirty="0"/>
          </a:p>
        </p:txBody>
      </p:sp>
    </p:spTree>
    <p:extLst>
      <p:ext uri="{BB962C8B-B14F-4D97-AF65-F5344CB8AC3E}">
        <p14:creationId xmlns:p14="http://schemas.microsoft.com/office/powerpoint/2010/main" val="3818513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IE" dirty="0"/>
              <a:t>In conclusion, the Compliance Intervention Framework demonstrates the transparent approach that Revenue implements to ensure tax compliance is managed fairly and consistently within our tax system.</a:t>
            </a:r>
          </a:p>
          <a:p>
            <a:r>
              <a:rPr lang="en-IE" dirty="0"/>
              <a:t>The Code of Practice outlines in detail the rights and responsibilities of Revenue, the taxpayer and their agents in conducting and engaging with a Revenue compliance intervention.</a:t>
            </a:r>
          </a:p>
          <a:p>
            <a:r>
              <a:rPr lang="en-IE" dirty="0"/>
              <a:t>Thank you for watching this informational video.</a:t>
            </a:r>
          </a:p>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A4AB4-E996-4882-A436-2815A7DF4D6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621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What is a Revenue compliance intervention?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Revenue recognises that taxpayers may on occasion, make mistakes in their tax affairs and we provide extensive facilities to enable taxpayers to voluntarily address errors and make good any liabilities with minimum penalties.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Revenue may carry out a compliance intervention if a general or a specific risk to the tax system is identified</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There are different levels of compliance interventions which are based on the type of risk identified and taxpayer behaviour</a:t>
            </a:r>
            <a:endParaRPr lang="en-US" dirty="0"/>
          </a:p>
          <a:p>
            <a:endParaRPr lang="en-IE" dirty="0"/>
          </a:p>
        </p:txBody>
      </p:sp>
      <p:sp>
        <p:nvSpPr>
          <p:cNvPr id="4" name="Slide Number Placeholder 3"/>
          <p:cNvSpPr>
            <a:spLocks noGrp="1"/>
          </p:cNvSpPr>
          <p:nvPr>
            <p:ph type="sldNum" sz="quarter" idx="5"/>
          </p:nvPr>
        </p:nvSpPr>
        <p:spPr/>
        <p:txBody>
          <a:bodyPr/>
          <a:lstStyle/>
          <a:p>
            <a:fld id="{2D2BB69F-4807-4013-8420-65606E63E41B}" type="slidenum">
              <a:rPr lang="en-IE" smtClean="0"/>
              <a:t>3</a:t>
            </a:fld>
            <a:endParaRPr lang="en-IE" dirty="0"/>
          </a:p>
        </p:txBody>
      </p:sp>
    </p:spTree>
    <p:extLst>
      <p:ext uri="{BB962C8B-B14F-4D97-AF65-F5344CB8AC3E}">
        <p14:creationId xmlns:p14="http://schemas.microsoft.com/office/powerpoint/2010/main" val="1418447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Level 1 Compliance Interventions are used by Revenue to remind taxpayers of their file and pay obligations and to assist them in getting their tax affairs right.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Level 2 and Level 3 Compliance Interventions are used by Revenue to make an inquiry where potential non-compliance by a taxpayer has been identified.</a:t>
            </a: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A4AB4-E996-4882-A436-2815A7DF4D6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724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solidFill>
                  <a:schemeClr val="tx1">
                    <a:lumMod val="65000"/>
                    <a:lumOff val="35000"/>
                  </a:schemeClr>
                </a:solidFill>
              </a:rPr>
              <a:t>The Code of Practice for Revenue Compliance Interventions </a:t>
            </a:r>
            <a:r>
              <a:rPr lang="en-IE" dirty="0"/>
              <a:t>provides you, the taxpayer with certainty and clarity around the opportunities available to you  to voluntarily address any issues you might identify in your tax compliance.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A taxpayer who finds that they have a tax default can avail of these opportunities and they will experience the minimum level of penalty and generally not risk either publication or prosecution.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solidFill>
                  <a:schemeClr val="tx1">
                    <a:lumMod val="65000"/>
                    <a:lumOff val="35000"/>
                  </a:schemeClr>
                </a:solidFill>
              </a:rPr>
              <a:t>This Code of Practice is a written document and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solidFill>
                <a:schemeClr val="tx1">
                  <a:lumMod val="65000"/>
                  <a:lumOff val="35000"/>
                </a:schemeClr>
              </a:solidFill>
            </a:endParaRPr>
          </a:p>
          <a:p>
            <a:pPr>
              <a:buFont typeface="Wingdings" panose="05000000000000000000" pitchFamily="2" charset="2"/>
              <a:buChar char="ü"/>
            </a:pPr>
            <a:r>
              <a:rPr lang="en-IE" dirty="0">
                <a:solidFill>
                  <a:schemeClr val="tx1">
                    <a:lumMod val="65000"/>
                    <a:lumOff val="35000"/>
                  </a:schemeClr>
                </a:solidFill>
              </a:rPr>
              <a:t>Explains what a taxpayer can expect </a:t>
            </a:r>
            <a:r>
              <a:rPr lang="en-IE" dirty="0"/>
              <a:t>from Revenue if we contact you in relation to your tax affairs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IE" dirty="0"/>
              <a:t>Outlines a taxpayer’s options to regularise their tax position should they need to do so.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IE" dirty="0"/>
              <a:t>Shows the benefits to a taxpayer of disclosing any default at the earliest opportunity and of cooperating fully with a Revenue inquiry.</a:t>
            </a:r>
          </a:p>
          <a:p>
            <a:pPr>
              <a:buFont typeface="Wingdings" panose="05000000000000000000" pitchFamily="2" charset="2"/>
              <a:buChar char="ü"/>
            </a:pPr>
            <a:r>
              <a:rPr lang="en-IE" dirty="0"/>
              <a:t>Gives details of how and when penalties apply for different categories of default </a:t>
            </a:r>
          </a:p>
          <a:p>
            <a:pPr>
              <a:buFont typeface="Wingdings" panose="05000000000000000000" pitchFamily="2" charset="2"/>
              <a:buChar char="ü"/>
            </a:pPr>
            <a:r>
              <a:rPr lang="en-IE" dirty="0"/>
              <a:t>Explains your entitlement to Review or Appeal if you are dissatisfied with either the conduct or outcome of a Revenue Compliance Intervention. </a:t>
            </a:r>
            <a:endParaRPr lang="en-IE" dirty="0">
              <a:solidFill>
                <a:schemeClr val="tx1">
                  <a:lumMod val="65000"/>
                  <a:lumOff val="35000"/>
                </a:schemeClr>
              </a:solidFill>
            </a:endParaRPr>
          </a:p>
          <a:p>
            <a:pPr>
              <a:buFont typeface="Wingdings" panose="05000000000000000000" pitchFamily="2" charset="2"/>
              <a:buChar char="ü"/>
            </a:pPr>
            <a:endParaRPr lang="en-IE" dirty="0">
              <a:solidFill>
                <a:schemeClr val="tx1">
                  <a:lumMod val="65000"/>
                  <a:lumOff val="35000"/>
                </a:schemeClr>
              </a:solidFill>
            </a:endParaRPr>
          </a:p>
          <a:p>
            <a:endParaRPr lang="en-IE" dirty="0">
              <a:solidFill>
                <a:schemeClr val="tx1">
                  <a:lumMod val="65000"/>
                  <a:lumOff val="35000"/>
                </a:schemeClr>
              </a:solidFill>
            </a:endParaRPr>
          </a:p>
          <a:p>
            <a:r>
              <a:rPr lang="en-IE" dirty="0">
                <a:solidFill>
                  <a:schemeClr val="tx1">
                    <a:lumMod val="65000"/>
                    <a:lumOff val="35000"/>
                  </a:schemeClr>
                </a:solidFill>
              </a:rPr>
              <a:t> </a:t>
            </a:r>
          </a:p>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A4AB4-E996-4882-A436-2815A7DF4D6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328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solidFill>
                  <a:schemeClr val="tx1">
                    <a:lumMod val="65000"/>
                    <a:lumOff val="35000"/>
                  </a:schemeClr>
                </a:solidFill>
              </a:rPr>
              <a:t>A new Code of Practice for Revenue Compliance Interventions is effective from May 1</a:t>
            </a:r>
            <a:r>
              <a:rPr lang="en-IE" baseline="30000" dirty="0">
                <a:solidFill>
                  <a:schemeClr val="tx1">
                    <a:lumMod val="65000"/>
                    <a:lumOff val="35000"/>
                  </a:schemeClr>
                </a:solidFill>
              </a:rPr>
              <a:t>st</a:t>
            </a:r>
            <a:r>
              <a:rPr lang="en-IE" dirty="0">
                <a:solidFill>
                  <a:schemeClr val="tx1">
                    <a:lumMod val="65000"/>
                    <a:lumOff val="35000"/>
                  </a:schemeClr>
                </a:solidFill>
              </a:rPr>
              <a:t> 2022 and applies to all compliance interventions that are notified to a taxpayer after that date</a:t>
            </a:r>
          </a:p>
          <a:p>
            <a:endParaRPr lang="en-IE" dirty="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solidFill>
                  <a:schemeClr val="tx1">
                    <a:lumMod val="65000"/>
                    <a:lumOff val="35000"/>
                  </a:schemeClr>
                </a:solidFill>
              </a:rPr>
              <a:t>The Code of Practice applies to all taxes and duties (except Customs), and includes all forms of withholding taxes, including applicable interest and penalties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solidFill>
                  <a:schemeClr val="tx1">
                    <a:lumMod val="65000"/>
                    <a:lumOff val="35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solidFill>
                  <a:schemeClr val="tx1">
                    <a:lumMod val="65000"/>
                    <a:lumOff val="35000"/>
                  </a:schemeClr>
                </a:solidFill>
              </a:rPr>
              <a:t>The Code of Practice explains the Compliance Intervention Framework that Revenue will operate from May 1</a:t>
            </a:r>
            <a:r>
              <a:rPr lang="en-IE" sz="1200" baseline="30000" dirty="0">
                <a:solidFill>
                  <a:schemeClr val="tx1">
                    <a:lumMod val="65000"/>
                    <a:lumOff val="35000"/>
                  </a:schemeClr>
                </a:solidFill>
              </a:rPr>
              <a:t>st</a:t>
            </a:r>
            <a:r>
              <a:rPr lang="en-IE" sz="1200" dirty="0">
                <a:solidFill>
                  <a:schemeClr val="tx1">
                    <a:lumMod val="65000"/>
                    <a:lumOff val="35000"/>
                  </a:schemeClr>
                </a:solidFill>
              </a:rPr>
              <a:t> 2022</a:t>
            </a:r>
          </a:p>
          <a:p>
            <a:endParaRPr lang="en-IE" dirty="0">
              <a:solidFill>
                <a:schemeClr val="tx1">
                  <a:lumMod val="65000"/>
                  <a:lumOff val="35000"/>
                </a:schemeClr>
              </a:solidFill>
            </a:endParaRPr>
          </a:p>
          <a:p>
            <a:r>
              <a:rPr lang="en-IE" dirty="0">
                <a:solidFill>
                  <a:schemeClr val="tx1">
                    <a:lumMod val="65000"/>
                    <a:lumOff val="35000"/>
                  </a:schemeClr>
                </a:solidFill>
              </a:rPr>
              <a:t>The </a:t>
            </a:r>
            <a:r>
              <a:rPr lang="en-IE" dirty="0">
                <a:solidFill>
                  <a:schemeClr val="tx1">
                    <a:lumMod val="65000"/>
                    <a:lumOff val="35000"/>
                  </a:schemeClr>
                </a:solidFill>
                <a:hlinkClick r:id="rId3"/>
              </a:rPr>
              <a:t>Code of Practice </a:t>
            </a:r>
            <a:r>
              <a:rPr lang="en-IE" dirty="0">
                <a:solidFill>
                  <a:schemeClr val="tx1">
                    <a:lumMod val="65000"/>
                    <a:lumOff val="35000"/>
                  </a:schemeClr>
                </a:solidFill>
              </a:rPr>
              <a:t>document is available on Revenue’s website</a:t>
            </a:r>
          </a:p>
          <a:p>
            <a:r>
              <a:rPr lang="en-IE" dirty="0"/>
              <a:t> </a:t>
            </a:r>
            <a:endParaRPr lang="en-IE" dirty="0">
              <a:solidFill>
                <a:schemeClr val="tx1">
                  <a:lumMod val="65000"/>
                  <a:lumOff val="35000"/>
                </a:schemeClr>
              </a:solidFill>
            </a:endParaRPr>
          </a:p>
          <a:p>
            <a:r>
              <a:rPr lang="en-IE" dirty="0">
                <a:solidFill>
                  <a:schemeClr val="tx1">
                    <a:lumMod val="65000"/>
                    <a:lumOff val="35000"/>
                  </a:schemeClr>
                </a:solidFill>
              </a:rPr>
              <a:t>This informational video is designed to give you some of the key points that are contained in the Code and we recommend that you read the Code in full, should you believe you may have need to. (!)</a:t>
            </a:r>
          </a:p>
          <a:p>
            <a:endParaRPr lang="en-IE" dirty="0">
              <a:solidFill>
                <a:schemeClr val="tx1">
                  <a:lumMod val="65000"/>
                  <a:lumOff val="35000"/>
                </a:schemeClr>
              </a:solidFill>
            </a:endParaRPr>
          </a:p>
          <a:p>
            <a:endParaRPr lang="en-IE" dirty="0">
              <a:solidFill>
                <a:schemeClr val="tx1">
                  <a:lumMod val="65000"/>
                  <a:lumOff val="35000"/>
                </a:schemeClr>
              </a:solidFill>
            </a:endParaRPr>
          </a:p>
          <a:p>
            <a:r>
              <a:rPr lang="en-IE" dirty="0">
                <a:solidFill>
                  <a:schemeClr val="tx1">
                    <a:lumMod val="65000"/>
                    <a:lumOff val="35000"/>
                  </a:schemeClr>
                </a:solidFill>
              </a:rPr>
              <a:t> </a:t>
            </a:r>
          </a:p>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A4AB4-E996-4882-A436-2815A7DF4D6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974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IE" dirty="0"/>
              <a:t>Revenue’s Compliance Intervention Framework is a structured set of interventions that are consistently applied to ensure that Revenue responds to any detected risks in the tax system.</a:t>
            </a:r>
          </a:p>
          <a:p>
            <a:r>
              <a:rPr lang="en-IE" dirty="0"/>
              <a:t>Level 1 compliance interventions are in the supporting compliance space.  Level 1 compliance interventions may be used where there is a general risk and the aim of Revenue is assist a taxpayer to be tax compliant</a:t>
            </a:r>
            <a:r>
              <a:rPr lang="en-IE" dirty="0">
                <a:cs typeface="Calibri"/>
              </a:rPr>
              <a:t>.</a:t>
            </a:r>
          </a:p>
          <a:p>
            <a:endParaRPr lang="en-IE" dirty="0"/>
          </a:p>
          <a:p>
            <a:r>
              <a:rPr lang="en-IE" dirty="0"/>
              <a:t>There are many types of activities which fall into Level 1 of the compliance intervention framework.</a:t>
            </a:r>
            <a:r>
              <a:rPr lang="en-IE" dirty="0">
                <a:cs typeface="Calibri"/>
              </a:rPr>
              <a:t>  For example, Revenue might write to a group of taxpayers who are in receipt of a particular source of income such as rental income, and request them to self-review their affairs to ensure that they have met their tax obligations.  Likewise, Revenue may write to a group of taxpayers who have not yet filed their annual return of income and self-assessment to remind them to do so, under a Level 1 Compliance Intervention.  In other situations, we may require supporting documentation in connection with a refund claim, and we may write to the taxpayer to request this information using a Level 1 Compliance Intervention.</a:t>
            </a:r>
          </a:p>
          <a:p>
            <a:endParaRPr lang="en-IE" dirty="0">
              <a:cs typeface="Calibri"/>
            </a:endParaRPr>
          </a:p>
          <a:p>
            <a:r>
              <a:rPr lang="en-IE" dirty="0"/>
              <a:t>Revenue will progressively respond with appropriate vigour to taxpayers who do not comply voluntarily or change the behaviour that has given rise to their tax non-compliance. </a:t>
            </a:r>
          </a:p>
          <a:p>
            <a:r>
              <a:rPr lang="en-IE" dirty="0"/>
              <a:t>In these circumstances, where we detect a risk that is specific to a taxpayer, we may initiate a Level 2 Revenue Inquiry. </a:t>
            </a:r>
          </a:p>
          <a:p>
            <a:r>
              <a:rPr lang="en-IE" dirty="0"/>
              <a:t>In these cases our aim is to inquire into the potential non-compliance by an individual taxpayer. The Revenue Inquiry will be conducted as either a Risk Review or a Revenue Audit.</a:t>
            </a:r>
          </a:p>
          <a:p>
            <a:r>
              <a:rPr lang="en-IE" dirty="0"/>
              <a:t>Where serious tax or duty evasion or fraud is identified, Revenue will initiate a Level 3 Revenue Investigation .</a:t>
            </a:r>
          </a:p>
        </p:txBody>
      </p:sp>
      <p:sp>
        <p:nvSpPr>
          <p:cNvPr id="4" name="Slide Number Placeholder 3"/>
          <p:cNvSpPr>
            <a:spLocks noGrp="1"/>
          </p:cNvSpPr>
          <p:nvPr>
            <p:ph type="sldNum" sz="quarter" idx="5"/>
          </p:nvPr>
        </p:nvSpPr>
        <p:spPr/>
        <p:txBody>
          <a:bodyPr/>
          <a:lstStyle/>
          <a:p>
            <a:fld id="{D28A4AB4-E996-4882-A436-2815A7DF4D64}" type="slidenum">
              <a:rPr lang="en-IE" smtClean="0"/>
              <a:t>7</a:t>
            </a:fld>
            <a:endParaRPr lang="en-IE" dirty="0"/>
          </a:p>
        </p:txBody>
      </p:sp>
    </p:spTree>
    <p:extLst>
      <p:ext uri="{BB962C8B-B14F-4D97-AF65-F5344CB8AC3E}">
        <p14:creationId xmlns:p14="http://schemas.microsoft.com/office/powerpoint/2010/main" val="2326104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What can a taxpayer do to make sure they are tax compliant?</a:t>
            </a:r>
          </a:p>
          <a:p>
            <a:r>
              <a:rPr lang="en-IE" dirty="0"/>
              <a:t>Revenue encourages all taxpayers to conduct a regular self review of their tax affairs</a:t>
            </a:r>
          </a:p>
          <a:p>
            <a:r>
              <a:rPr lang="en-IE" dirty="0"/>
              <a:t>Self-assessed taxpayers are required by law to keep accurate books &amp; records  </a:t>
            </a:r>
          </a:p>
          <a:p>
            <a:r>
              <a:rPr lang="en-IE" dirty="0"/>
              <a:t>A taxpayer should ensure that accurate tax returns are filed and paid on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Where Revenue initiates a sector-specific self review programmes or a notification of late filing, a taxpayer should act promptly to ensure they are compliant </a:t>
            </a:r>
          </a:p>
          <a:p>
            <a:r>
              <a:rPr lang="en-IE" dirty="0"/>
              <a:t> </a:t>
            </a:r>
          </a:p>
          <a:p>
            <a:endParaRPr lang="en-IE" dirty="0"/>
          </a:p>
        </p:txBody>
      </p:sp>
      <p:sp>
        <p:nvSpPr>
          <p:cNvPr id="4" name="Slide Number Placeholder 3"/>
          <p:cNvSpPr>
            <a:spLocks noGrp="1"/>
          </p:cNvSpPr>
          <p:nvPr>
            <p:ph type="sldNum" sz="quarter" idx="5"/>
          </p:nvPr>
        </p:nvSpPr>
        <p:spPr/>
        <p:txBody>
          <a:bodyPr/>
          <a:lstStyle/>
          <a:p>
            <a:fld id="{2D2BB69F-4807-4013-8420-65606E63E41B}" type="slidenum">
              <a:rPr lang="en-IE" smtClean="0"/>
              <a:t>8</a:t>
            </a:fld>
            <a:endParaRPr lang="en-IE" dirty="0"/>
          </a:p>
        </p:txBody>
      </p:sp>
    </p:spTree>
    <p:extLst>
      <p:ext uri="{BB962C8B-B14F-4D97-AF65-F5344CB8AC3E}">
        <p14:creationId xmlns:p14="http://schemas.microsoft.com/office/powerpoint/2010/main" val="411360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t> If a t/p finds that they have a tax default</a:t>
            </a:r>
          </a:p>
          <a:p>
            <a:r>
              <a:rPr lang="en-IE" sz="1200" dirty="0"/>
              <a:t>They may self-correct a return they have made, subject to certain conditions. </a:t>
            </a:r>
          </a:p>
          <a:p>
            <a:r>
              <a:rPr lang="en-IE" sz="1200" dirty="0"/>
              <a:t>In other situations, it may be more appropriate or advantageous to a taxpayer to make a disclosure of their tax default to Revenue  </a:t>
            </a:r>
            <a:endParaRPr lang="en-IE" dirty="0"/>
          </a:p>
          <a:p>
            <a:endParaRPr lang="en-IE" dirty="0"/>
          </a:p>
        </p:txBody>
      </p:sp>
      <p:sp>
        <p:nvSpPr>
          <p:cNvPr id="4" name="Slide Number Placeholder 3"/>
          <p:cNvSpPr>
            <a:spLocks noGrp="1"/>
          </p:cNvSpPr>
          <p:nvPr>
            <p:ph type="sldNum" sz="quarter" idx="5"/>
          </p:nvPr>
        </p:nvSpPr>
        <p:spPr/>
        <p:txBody>
          <a:bodyPr/>
          <a:lstStyle/>
          <a:p>
            <a:fld id="{2D2BB69F-4807-4013-8420-65606E63E41B}" type="slidenum">
              <a:rPr lang="en-IE" smtClean="0"/>
              <a:t>9</a:t>
            </a:fld>
            <a:endParaRPr lang="en-IE" dirty="0"/>
          </a:p>
        </p:txBody>
      </p:sp>
    </p:spTree>
    <p:extLst>
      <p:ext uri="{BB962C8B-B14F-4D97-AF65-F5344CB8AC3E}">
        <p14:creationId xmlns:p14="http://schemas.microsoft.com/office/powerpoint/2010/main" val="2165894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4D72-E91D-4050-A46C-29436194CA67}"/>
              </a:ext>
            </a:extLst>
          </p:cNvPr>
          <p:cNvSpPr>
            <a:spLocks noGrp="1"/>
          </p:cNvSpPr>
          <p:nvPr>
            <p:ph type="ctrTitle"/>
          </p:nvPr>
        </p:nvSpPr>
        <p:spPr>
          <a:xfrm>
            <a:off x="1524000" y="1122363"/>
            <a:ext cx="9144000" cy="2387600"/>
          </a:xfrm>
        </p:spPr>
        <p:txBody>
          <a:bodyPr anchor="b"/>
          <a:lstStyle>
            <a:lvl1pPr algn="ctr">
              <a:defRPr sz="6000">
                <a:solidFill>
                  <a:schemeClr val="accent2">
                    <a:lumMod val="50000"/>
                  </a:schemeClr>
                </a:solidFill>
              </a:defRPr>
            </a:lvl1pPr>
          </a:lstStyle>
          <a:p>
            <a:r>
              <a:rPr lang="en-US" dirty="0"/>
              <a:t>Click to edit Master title style</a:t>
            </a:r>
            <a:endParaRPr lang="en-IE" dirty="0"/>
          </a:p>
        </p:txBody>
      </p:sp>
      <p:sp>
        <p:nvSpPr>
          <p:cNvPr id="3" name="Subtitle 2">
            <a:extLst>
              <a:ext uri="{FF2B5EF4-FFF2-40B4-BE49-F238E27FC236}">
                <a16:creationId xmlns:a16="http://schemas.microsoft.com/office/drawing/2014/main" id="{BA9CA689-D879-4FFB-AA00-1DB8902DC04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pic>
        <p:nvPicPr>
          <p:cNvPr id="9" name="Picture 2">
            <a:extLst>
              <a:ext uri="{FF2B5EF4-FFF2-40B4-BE49-F238E27FC236}">
                <a16:creationId xmlns:a16="http://schemas.microsoft.com/office/drawing/2014/main" id="{60FDE626-398D-4A62-9E3C-8CC44E4A136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45957" y="5594321"/>
            <a:ext cx="1824991" cy="95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27605A-05D6-44A1-8C56-A6685ABE92FD}"/>
              </a:ext>
            </a:extLst>
          </p:cNvPr>
          <p:cNvSpPr/>
          <p:nvPr userDrawn="1"/>
        </p:nvSpPr>
        <p:spPr>
          <a:xfrm rot="10800000" flipH="1">
            <a:off x="1" y="0"/>
            <a:ext cx="507075" cy="6834438"/>
          </a:xfrm>
          <a:prstGeom prst="rect">
            <a:avLst/>
          </a:prstGeom>
          <a:solidFill>
            <a:srgbClr val="01686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ight Triangle 13">
            <a:extLst>
              <a:ext uri="{FF2B5EF4-FFF2-40B4-BE49-F238E27FC236}">
                <a16:creationId xmlns:a16="http://schemas.microsoft.com/office/drawing/2014/main" id="{5EC3E594-D14E-4BA0-B4ED-0AA569C3C3CA}"/>
              </a:ext>
            </a:extLst>
          </p:cNvPr>
          <p:cNvSpPr/>
          <p:nvPr userDrawn="1"/>
        </p:nvSpPr>
        <p:spPr>
          <a:xfrm>
            <a:off x="-11950" y="2836764"/>
            <a:ext cx="507076" cy="4021236"/>
          </a:xfrm>
          <a:prstGeom prst="rtTriangle">
            <a:avLst/>
          </a:prstGeom>
          <a:solidFill>
            <a:srgbClr val="01686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32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54AC-75F8-4389-91A7-BE5047C3F437}"/>
              </a:ext>
            </a:extLst>
          </p:cNvPr>
          <p:cNvSpPr>
            <a:spLocks noGrp="1"/>
          </p:cNvSpPr>
          <p:nvPr>
            <p:ph type="title"/>
          </p:nvPr>
        </p:nvSpPr>
        <p:spPr>
          <a:xfrm>
            <a:off x="1851834" y="88237"/>
            <a:ext cx="9501967" cy="1235243"/>
          </a:xfrm>
        </p:spPr>
        <p:txBody>
          <a:bodyPr/>
          <a:lstStyle>
            <a:lvl1pPr>
              <a:defRPr>
                <a:solidFill>
                  <a:schemeClr val="accent2">
                    <a:lumMod val="50000"/>
                  </a:schemeClr>
                </a:solidFill>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13B8B8F6-5F8D-4EA8-ADE0-462C5CA16540}"/>
              </a:ext>
            </a:extLst>
          </p:cNvPr>
          <p:cNvSpPr>
            <a:spLocks noGrp="1"/>
          </p:cNvSpPr>
          <p:nvPr>
            <p:ph idx="1"/>
          </p:nvPr>
        </p:nvSpPr>
        <p:spPr>
          <a:xfrm>
            <a:off x="1851833" y="1845426"/>
            <a:ext cx="9987240" cy="3753270"/>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pic>
        <p:nvPicPr>
          <p:cNvPr id="8" name="Picture 2">
            <a:extLst>
              <a:ext uri="{FF2B5EF4-FFF2-40B4-BE49-F238E27FC236}">
                <a16:creationId xmlns:a16="http://schemas.microsoft.com/office/drawing/2014/main" id="{F9B75A77-6501-4180-A38C-592273B2499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46478" y="5817181"/>
            <a:ext cx="1824991" cy="95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91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54AC-75F8-4389-91A7-BE5047C3F437}"/>
              </a:ext>
            </a:extLst>
          </p:cNvPr>
          <p:cNvSpPr>
            <a:spLocks noGrp="1"/>
          </p:cNvSpPr>
          <p:nvPr>
            <p:ph type="title"/>
          </p:nvPr>
        </p:nvSpPr>
        <p:spPr>
          <a:xfrm>
            <a:off x="1851834" y="88237"/>
            <a:ext cx="9501967" cy="1235243"/>
          </a:xfrm>
        </p:spPr>
        <p:txBody>
          <a:bodyPr/>
          <a:lstStyle>
            <a:lvl1pPr>
              <a:defRPr>
                <a:solidFill>
                  <a:schemeClr val="accent2">
                    <a:lumMod val="50000"/>
                  </a:schemeClr>
                </a:solidFill>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13B8B8F6-5F8D-4EA8-ADE0-462C5CA16540}"/>
              </a:ext>
            </a:extLst>
          </p:cNvPr>
          <p:cNvSpPr>
            <a:spLocks noGrp="1"/>
          </p:cNvSpPr>
          <p:nvPr>
            <p:ph idx="1"/>
          </p:nvPr>
        </p:nvSpPr>
        <p:spPr>
          <a:xfrm>
            <a:off x="1851833" y="1845426"/>
            <a:ext cx="9987240" cy="3753270"/>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pic>
        <p:nvPicPr>
          <p:cNvPr id="8" name="Picture 2">
            <a:extLst>
              <a:ext uri="{FF2B5EF4-FFF2-40B4-BE49-F238E27FC236}">
                <a16:creationId xmlns:a16="http://schemas.microsoft.com/office/drawing/2014/main" id="{F9B75A77-6501-4180-A38C-592273B2499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46478" y="5817181"/>
            <a:ext cx="1824991" cy="95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985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54AC-75F8-4389-91A7-BE5047C3F437}"/>
              </a:ext>
            </a:extLst>
          </p:cNvPr>
          <p:cNvSpPr>
            <a:spLocks noGrp="1"/>
          </p:cNvSpPr>
          <p:nvPr>
            <p:ph type="title"/>
          </p:nvPr>
        </p:nvSpPr>
        <p:spPr>
          <a:xfrm>
            <a:off x="1851834" y="88237"/>
            <a:ext cx="9501967" cy="1235243"/>
          </a:xfrm>
        </p:spPr>
        <p:txBody>
          <a:bodyPr/>
          <a:lstStyle>
            <a:lvl1pPr>
              <a:defRPr>
                <a:solidFill>
                  <a:schemeClr val="accent2">
                    <a:lumMod val="50000"/>
                  </a:schemeClr>
                </a:solidFill>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13B8B8F6-5F8D-4EA8-ADE0-462C5CA16540}"/>
              </a:ext>
            </a:extLst>
          </p:cNvPr>
          <p:cNvSpPr>
            <a:spLocks noGrp="1"/>
          </p:cNvSpPr>
          <p:nvPr>
            <p:ph idx="1"/>
          </p:nvPr>
        </p:nvSpPr>
        <p:spPr>
          <a:xfrm>
            <a:off x="1851833" y="1845426"/>
            <a:ext cx="9987240" cy="3753270"/>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pic>
        <p:nvPicPr>
          <p:cNvPr id="8" name="Picture 2">
            <a:extLst>
              <a:ext uri="{FF2B5EF4-FFF2-40B4-BE49-F238E27FC236}">
                <a16:creationId xmlns:a16="http://schemas.microsoft.com/office/drawing/2014/main" id="{F9B75A77-6501-4180-A38C-592273B2499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46478" y="5817181"/>
            <a:ext cx="1824991" cy="95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3774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CEDBB-35F7-4027-A77E-E35887C18C69}"/>
              </a:ext>
            </a:extLst>
          </p:cNvPr>
          <p:cNvSpPr>
            <a:spLocks noGrp="1"/>
          </p:cNvSpPr>
          <p:nvPr>
            <p:ph type="title"/>
          </p:nvPr>
        </p:nvSpPr>
        <p:spPr/>
        <p:txBody>
          <a:bodyPr/>
          <a:lstStyle>
            <a:lvl1pPr>
              <a:defRPr>
                <a:solidFill>
                  <a:schemeClr val="accent2">
                    <a:lumMod val="50000"/>
                  </a:schemeClr>
                </a:solidFill>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C9B8D49E-5117-4753-8530-8B08F3BA67E2}"/>
              </a:ext>
            </a:extLst>
          </p:cNvPr>
          <p:cNvSpPr>
            <a:spLocks noGrp="1"/>
          </p:cNvSpPr>
          <p:nvPr>
            <p:ph sz="half" idx="1"/>
          </p:nvPr>
        </p:nvSpPr>
        <p:spPr>
          <a:xfrm>
            <a:off x="838200" y="1825625"/>
            <a:ext cx="5181600" cy="4351338"/>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Content Placeholder 3">
            <a:extLst>
              <a:ext uri="{FF2B5EF4-FFF2-40B4-BE49-F238E27FC236}">
                <a16:creationId xmlns:a16="http://schemas.microsoft.com/office/drawing/2014/main" id="{EDA25447-BB9A-4A09-995A-D2F572F41AC7}"/>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pic>
        <p:nvPicPr>
          <p:cNvPr id="8" name="Picture 2">
            <a:extLst>
              <a:ext uri="{FF2B5EF4-FFF2-40B4-BE49-F238E27FC236}">
                <a16:creationId xmlns:a16="http://schemas.microsoft.com/office/drawing/2014/main" id="{023B6CC9-0EBF-4445-868E-57EF55CD09A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67010" y="5823102"/>
            <a:ext cx="1824991" cy="97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Triangle 8">
            <a:extLst>
              <a:ext uri="{FF2B5EF4-FFF2-40B4-BE49-F238E27FC236}">
                <a16:creationId xmlns:a16="http://schemas.microsoft.com/office/drawing/2014/main" id="{594AA127-C2B0-49A3-B748-BE2E49F4A04C}"/>
              </a:ext>
            </a:extLst>
          </p:cNvPr>
          <p:cNvSpPr/>
          <p:nvPr userDrawn="1"/>
        </p:nvSpPr>
        <p:spPr>
          <a:xfrm rot="10800000" flipH="1" flipV="1">
            <a:off x="1" y="0"/>
            <a:ext cx="457200" cy="6858000"/>
          </a:xfrm>
          <a:prstGeom prst="rtTriangle">
            <a:avLst/>
          </a:prstGeom>
          <a:solidFill>
            <a:srgbClr val="01686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128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5F3D-E015-4584-BC72-8A0CF11DABB5}"/>
              </a:ext>
            </a:extLst>
          </p:cNvPr>
          <p:cNvSpPr>
            <a:spLocks noGrp="1"/>
          </p:cNvSpPr>
          <p:nvPr>
            <p:ph type="title"/>
          </p:nvPr>
        </p:nvSpPr>
        <p:spPr>
          <a:xfrm>
            <a:off x="3483033" y="332509"/>
            <a:ext cx="7905923" cy="1600200"/>
          </a:xfrm>
        </p:spPr>
        <p:txBody>
          <a:bodyPr anchor="b"/>
          <a:lstStyle>
            <a:lvl1pPr>
              <a:defRPr sz="3200">
                <a:solidFill>
                  <a:schemeClr val="accent2">
                    <a:lumMod val="50000"/>
                  </a:schemeClr>
                </a:solidFill>
              </a:defRPr>
            </a:lvl1pPr>
          </a:lstStyle>
          <a:p>
            <a:r>
              <a:rPr lang="en-US" dirty="0"/>
              <a:t>Click to edit Master title style</a:t>
            </a:r>
            <a:endParaRPr lang="en-IE" dirty="0"/>
          </a:p>
        </p:txBody>
      </p:sp>
      <p:sp>
        <p:nvSpPr>
          <p:cNvPr id="3" name="Picture Placeholder 2">
            <a:extLst>
              <a:ext uri="{FF2B5EF4-FFF2-40B4-BE49-F238E27FC236}">
                <a16:creationId xmlns:a16="http://schemas.microsoft.com/office/drawing/2014/main" id="{73125358-5CF2-47F2-A3C2-467CFD6174E3}"/>
              </a:ext>
            </a:extLst>
          </p:cNvPr>
          <p:cNvSpPr>
            <a:spLocks noGrp="1"/>
          </p:cNvSpPr>
          <p:nvPr>
            <p:ph type="pic" idx="1"/>
          </p:nvPr>
        </p:nvSpPr>
        <p:spPr>
          <a:xfrm>
            <a:off x="0" y="0"/>
            <a:ext cx="2555961" cy="61846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a:extLst>
              <a:ext uri="{FF2B5EF4-FFF2-40B4-BE49-F238E27FC236}">
                <a16:creationId xmlns:a16="http://schemas.microsoft.com/office/drawing/2014/main" id="{1F156DC8-D400-436C-9C50-180E52616EBA}"/>
              </a:ext>
            </a:extLst>
          </p:cNvPr>
          <p:cNvSpPr>
            <a:spLocks noGrp="1"/>
          </p:cNvSpPr>
          <p:nvPr>
            <p:ph type="body" sz="half" idx="2"/>
          </p:nvPr>
        </p:nvSpPr>
        <p:spPr>
          <a:xfrm>
            <a:off x="3483033" y="2300199"/>
            <a:ext cx="7905923" cy="3811588"/>
          </a:xfrm>
        </p:spPr>
        <p:txBody>
          <a:bodyPr/>
          <a:lstStyle>
            <a:lvl1pPr marL="0" indent="0">
              <a:buNone/>
              <a:defRPr sz="1600">
                <a:solidFill>
                  <a:schemeClr val="accent4">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Right Triangle 7">
            <a:extLst>
              <a:ext uri="{FF2B5EF4-FFF2-40B4-BE49-F238E27FC236}">
                <a16:creationId xmlns:a16="http://schemas.microsoft.com/office/drawing/2014/main" id="{8B3FF604-7733-4F65-B7C4-18577119E59B}"/>
              </a:ext>
            </a:extLst>
          </p:cNvPr>
          <p:cNvSpPr/>
          <p:nvPr userDrawn="1"/>
        </p:nvSpPr>
        <p:spPr>
          <a:xfrm rot="10800000" flipH="1" flipV="1">
            <a:off x="1" y="6184671"/>
            <a:ext cx="10740044" cy="673331"/>
          </a:xfrm>
          <a:prstGeom prst="rtTriangle">
            <a:avLst/>
          </a:prstGeom>
          <a:solidFill>
            <a:srgbClr val="01686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9B614DF0-BEF3-48B2-BC81-54D117FB2B1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46478" y="5817181"/>
            <a:ext cx="1824991" cy="95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12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348B8-220D-4729-95C0-1D6D310889CE}"/>
              </a:ext>
            </a:extLst>
          </p:cNvPr>
          <p:cNvSpPr>
            <a:spLocks noGrp="1"/>
          </p:cNvSpPr>
          <p:nvPr>
            <p:ph type="title"/>
          </p:nvPr>
        </p:nvSpPr>
        <p:spPr>
          <a:xfrm>
            <a:off x="839788" y="365127"/>
            <a:ext cx="10515600" cy="1325563"/>
          </a:xfrm>
        </p:spPr>
        <p:txBody>
          <a:bodyPr/>
          <a:lstStyle/>
          <a:p>
            <a:r>
              <a:rPr lang="en-US" dirty="0"/>
              <a:t>Click to edit Master title style</a:t>
            </a:r>
            <a:endParaRPr lang="en-IE" dirty="0"/>
          </a:p>
        </p:txBody>
      </p:sp>
      <p:sp>
        <p:nvSpPr>
          <p:cNvPr id="3" name="Text Placeholder 2">
            <a:extLst>
              <a:ext uri="{FF2B5EF4-FFF2-40B4-BE49-F238E27FC236}">
                <a16:creationId xmlns:a16="http://schemas.microsoft.com/office/drawing/2014/main" id="{2E2C8F9D-7A03-4F52-9D8F-267437A6CEDB}"/>
              </a:ext>
            </a:extLst>
          </p:cNvPr>
          <p:cNvSpPr>
            <a:spLocks noGrp="1"/>
          </p:cNvSpPr>
          <p:nvPr>
            <p:ph type="body" idx="1"/>
          </p:nvPr>
        </p:nvSpPr>
        <p:spPr>
          <a:xfrm>
            <a:off x="839789" y="1681163"/>
            <a:ext cx="5157787" cy="823912"/>
          </a:xfrm>
        </p:spPr>
        <p:txBody>
          <a:bodyPr anchor="b"/>
          <a:lstStyle>
            <a:lvl1pPr marL="0" indent="0">
              <a:buNone/>
              <a:defRPr sz="2400" b="1">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EC15907-BD0A-4E9B-BD6D-845B55FFA023}"/>
              </a:ext>
            </a:extLst>
          </p:cNvPr>
          <p:cNvSpPr>
            <a:spLocks noGrp="1"/>
          </p:cNvSpPr>
          <p:nvPr>
            <p:ph sz="half" idx="2"/>
          </p:nvPr>
        </p:nvSpPr>
        <p:spPr>
          <a:xfrm>
            <a:off x="839789" y="2505075"/>
            <a:ext cx="5157787" cy="3684588"/>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5" name="Text Placeholder 4">
            <a:extLst>
              <a:ext uri="{FF2B5EF4-FFF2-40B4-BE49-F238E27FC236}">
                <a16:creationId xmlns:a16="http://schemas.microsoft.com/office/drawing/2014/main" id="{F4D4B5C0-CC00-4404-A563-8B2A4E4E34F9}"/>
              </a:ext>
            </a:extLst>
          </p:cNvPr>
          <p:cNvSpPr>
            <a:spLocks noGrp="1"/>
          </p:cNvSpPr>
          <p:nvPr>
            <p:ph type="body" sz="quarter" idx="3"/>
          </p:nvPr>
        </p:nvSpPr>
        <p:spPr>
          <a:xfrm>
            <a:off x="6172201" y="1681163"/>
            <a:ext cx="5183188" cy="823912"/>
          </a:xfrm>
        </p:spPr>
        <p:txBody>
          <a:bodyPr anchor="b"/>
          <a:lstStyle>
            <a:lvl1pPr marL="0" indent="0">
              <a:buNone/>
              <a:defRPr sz="2400" b="1">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F0D0B0-50C9-43E0-AAA7-B41C0DF9CCB4}"/>
              </a:ext>
            </a:extLst>
          </p:cNvPr>
          <p:cNvSpPr>
            <a:spLocks noGrp="1"/>
          </p:cNvSpPr>
          <p:nvPr>
            <p:ph sz="quarter" idx="4"/>
          </p:nvPr>
        </p:nvSpPr>
        <p:spPr>
          <a:xfrm>
            <a:off x="6172201" y="2505075"/>
            <a:ext cx="5183188" cy="3684588"/>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pic>
        <p:nvPicPr>
          <p:cNvPr id="10" name="Picture 2">
            <a:extLst>
              <a:ext uri="{FF2B5EF4-FFF2-40B4-BE49-F238E27FC236}">
                <a16:creationId xmlns:a16="http://schemas.microsoft.com/office/drawing/2014/main" id="{AE54732D-A9A6-435A-B210-CBC5561C94E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46478" y="5817181"/>
            <a:ext cx="1824991" cy="95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Triangle 10">
            <a:extLst>
              <a:ext uri="{FF2B5EF4-FFF2-40B4-BE49-F238E27FC236}">
                <a16:creationId xmlns:a16="http://schemas.microsoft.com/office/drawing/2014/main" id="{5045907C-9F92-425E-A01D-1E28DC59E8CD}"/>
              </a:ext>
            </a:extLst>
          </p:cNvPr>
          <p:cNvSpPr/>
          <p:nvPr userDrawn="1"/>
        </p:nvSpPr>
        <p:spPr>
          <a:xfrm rot="10800000" flipH="1" flipV="1">
            <a:off x="0" y="6267796"/>
            <a:ext cx="10515600" cy="590204"/>
          </a:xfrm>
          <a:prstGeom prst="rtTriangle">
            <a:avLst/>
          </a:prstGeom>
          <a:solidFill>
            <a:srgbClr val="01686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124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348B8-220D-4729-95C0-1D6D310889CE}"/>
              </a:ext>
            </a:extLst>
          </p:cNvPr>
          <p:cNvSpPr>
            <a:spLocks noGrp="1"/>
          </p:cNvSpPr>
          <p:nvPr>
            <p:ph type="title"/>
          </p:nvPr>
        </p:nvSpPr>
        <p:spPr>
          <a:xfrm>
            <a:off x="839788" y="365127"/>
            <a:ext cx="10515600" cy="1325563"/>
          </a:xfrm>
        </p:spPr>
        <p:txBody>
          <a:bodyPr/>
          <a:lstStyle/>
          <a:p>
            <a:r>
              <a:rPr lang="en-US" dirty="0"/>
              <a:t>Click to edit Master title style</a:t>
            </a:r>
            <a:endParaRPr lang="en-IE" dirty="0"/>
          </a:p>
        </p:txBody>
      </p:sp>
      <p:sp>
        <p:nvSpPr>
          <p:cNvPr id="3" name="Text Placeholder 2">
            <a:extLst>
              <a:ext uri="{FF2B5EF4-FFF2-40B4-BE49-F238E27FC236}">
                <a16:creationId xmlns:a16="http://schemas.microsoft.com/office/drawing/2014/main" id="{2E2C8F9D-7A03-4F52-9D8F-267437A6CEDB}"/>
              </a:ext>
            </a:extLst>
          </p:cNvPr>
          <p:cNvSpPr>
            <a:spLocks noGrp="1"/>
          </p:cNvSpPr>
          <p:nvPr>
            <p:ph type="body" idx="1"/>
          </p:nvPr>
        </p:nvSpPr>
        <p:spPr>
          <a:xfrm>
            <a:off x="839789" y="1681163"/>
            <a:ext cx="5157787" cy="823912"/>
          </a:xfrm>
        </p:spPr>
        <p:txBody>
          <a:bodyPr anchor="b"/>
          <a:lstStyle>
            <a:lvl1pPr marL="0" indent="0">
              <a:buNone/>
              <a:defRPr sz="2400" b="1">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EC15907-BD0A-4E9B-BD6D-845B55FFA023}"/>
              </a:ext>
            </a:extLst>
          </p:cNvPr>
          <p:cNvSpPr>
            <a:spLocks noGrp="1"/>
          </p:cNvSpPr>
          <p:nvPr>
            <p:ph sz="half" idx="2"/>
          </p:nvPr>
        </p:nvSpPr>
        <p:spPr>
          <a:xfrm>
            <a:off x="839789" y="2505075"/>
            <a:ext cx="5157787" cy="3684588"/>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5" name="Text Placeholder 4">
            <a:extLst>
              <a:ext uri="{FF2B5EF4-FFF2-40B4-BE49-F238E27FC236}">
                <a16:creationId xmlns:a16="http://schemas.microsoft.com/office/drawing/2014/main" id="{F4D4B5C0-CC00-4404-A563-8B2A4E4E34F9}"/>
              </a:ext>
            </a:extLst>
          </p:cNvPr>
          <p:cNvSpPr>
            <a:spLocks noGrp="1"/>
          </p:cNvSpPr>
          <p:nvPr>
            <p:ph type="body" sz="quarter" idx="3"/>
          </p:nvPr>
        </p:nvSpPr>
        <p:spPr>
          <a:xfrm>
            <a:off x="6172201" y="1681163"/>
            <a:ext cx="5183188" cy="823912"/>
          </a:xfrm>
        </p:spPr>
        <p:txBody>
          <a:bodyPr anchor="b"/>
          <a:lstStyle>
            <a:lvl1pPr marL="0" indent="0">
              <a:buNone/>
              <a:defRPr sz="2400" b="1">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F0D0B0-50C9-43E0-AAA7-B41C0DF9CCB4}"/>
              </a:ext>
            </a:extLst>
          </p:cNvPr>
          <p:cNvSpPr>
            <a:spLocks noGrp="1"/>
          </p:cNvSpPr>
          <p:nvPr>
            <p:ph sz="quarter" idx="4"/>
          </p:nvPr>
        </p:nvSpPr>
        <p:spPr>
          <a:xfrm>
            <a:off x="6172201" y="2505075"/>
            <a:ext cx="5183188" cy="3684588"/>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11" name="Right Triangle 10">
            <a:extLst>
              <a:ext uri="{FF2B5EF4-FFF2-40B4-BE49-F238E27FC236}">
                <a16:creationId xmlns:a16="http://schemas.microsoft.com/office/drawing/2014/main" id="{5045907C-9F92-425E-A01D-1E28DC59E8CD}"/>
              </a:ext>
            </a:extLst>
          </p:cNvPr>
          <p:cNvSpPr/>
          <p:nvPr userDrawn="1"/>
        </p:nvSpPr>
        <p:spPr>
          <a:xfrm rot="10800000" flipH="1" flipV="1">
            <a:off x="0" y="6267796"/>
            <a:ext cx="10515600" cy="590204"/>
          </a:xfrm>
          <a:prstGeom prst="rtTriangle">
            <a:avLst/>
          </a:prstGeom>
          <a:solidFill>
            <a:srgbClr val="01686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153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5607F-5DBF-4C09-90DA-6C445550A248}"/>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555733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348B8-220D-4729-95C0-1D6D310889CE}"/>
              </a:ext>
            </a:extLst>
          </p:cNvPr>
          <p:cNvSpPr>
            <a:spLocks noGrp="1"/>
          </p:cNvSpPr>
          <p:nvPr>
            <p:ph type="title"/>
          </p:nvPr>
        </p:nvSpPr>
        <p:spPr>
          <a:xfrm>
            <a:off x="2056814" y="406140"/>
            <a:ext cx="9541629" cy="823912"/>
          </a:xfrm>
        </p:spPr>
        <p:txBody>
          <a:bodyPr/>
          <a:lstStyle/>
          <a:p>
            <a:r>
              <a:rPr lang="en-US" dirty="0"/>
              <a:t>Click to edit Master title style</a:t>
            </a:r>
            <a:endParaRPr lang="en-IE" dirty="0"/>
          </a:p>
        </p:txBody>
      </p:sp>
      <p:sp>
        <p:nvSpPr>
          <p:cNvPr id="3" name="Text Placeholder 2">
            <a:extLst>
              <a:ext uri="{FF2B5EF4-FFF2-40B4-BE49-F238E27FC236}">
                <a16:creationId xmlns:a16="http://schemas.microsoft.com/office/drawing/2014/main" id="{2E2C8F9D-7A03-4F52-9D8F-267437A6CEDB}"/>
              </a:ext>
            </a:extLst>
          </p:cNvPr>
          <p:cNvSpPr>
            <a:spLocks noGrp="1"/>
          </p:cNvSpPr>
          <p:nvPr>
            <p:ph type="body" idx="1"/>
          </p:nvPr>
        </p:nvSpPr>
        <p:spPr>
          <a:xfrm>
            <a:off x="2056813" y="1667828"/>
            <a:ext cx="5157787" cy="823912"/>
          </a:xfrm>
        </p:spPr>
        <p:txBody>
          <a:bodyPr anchor="b"/>
          <a:lstStyle>
            <a:lvl1pPr marL="0" indent="0">
              <a:buNone/>
              <a:defRPr sz="2400" b="1">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EC15907-BD0A-4E9B-BD6D-845B55FFA023}"/>
              </a:ext>
            </a:extLst>
          </p:cNvPr>
          <p:cNvSpPr>
            <a:spLocks noGrp="1"/>
          </p:cNvSpPr>
          <p:nvPr>
            <p:ph sz="half" idx="2"/>
          </p:nvPr>
        </p:nvSpPr>
        <p:spPr>
          <a:xfrm>
            <a:off x="2058989" y="2543645"/>
            <a:ext cx="5157787" cy="3684588"/>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5" name="Text Placeholder 4">
            <a:extLst>
              <a:ext uri="{FF2B5EF4-FFF2-40B4-BE49-F238E27FC236}">
                <a16:creationId xmlns:a16="http://schemas.microsoft.com/office/drawing/2014/main" id="{F4D4B5C0-CC00-4404-A563-8B2A4E4E34F9}"/>
              </a:ext>
            </a:extLst>
          </p:cNvPr>
          <p:cNvSpPr>
            <a:spLocks noGrp="1"/>
          </p:cNvSpPr>
          <p:nvPr>
            <p:ph type="body" sz="quarter" idx="3"/>
          </p:nvPr>
        </p:nvSpPr>
        <p:spPr>
          <a:xfrm>
            <a:off x="7214601" y="1681163"/>
            <a:ext cx="4395873" cy="823912"/>
          </a:xfrm>
        </p:spPr>
        <p:txBody>
          <a:bodyPr anchor="b"/>
          <a:lstStyle>
            <a:lvl1pPr marL="0" indent="0">
              <a:buNone/>
              <a:defRPr sz="2400" b="1">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F0D0B0-50C9-43E0-AAA7-B41C0DF9CCB4}"/>
              </a:ext>
            </a:extLst>
          </p:cNvPr>
          <p:cNvSpPr>
            <a:spLocks noGrp="1"/>
          </p:cNvSpPr>
          <p:nvPr>
            <p:ph sz="quarter" idx="4"/>
          </p:nvPr>
        </p:nvSpPr>
        <p:spPr>
          <a:xfrm>
            <a:off x="7216776" y="2518412"/>
            <a:ext cx="4395873" cy="3775063"/>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pic>
        <p:nvPicPr>
          <p:cNvPr id="10" name="Picture 2">
            <a:extLst>
              <a:ext uri="{FF2B5EF4-FFF2-40B4-BE49-F238E27FC236}">
                <a16:creationId xmlns:a16="http://schemas.microsoft.com/office/drawing/2014/main" id="{AE54732D-A9A6-435A-B210-CBC5561C94E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46478" y="5817181"/>
            <a:ext cx="1824991" cy="95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Triangle 10">
            <a:extLst>
              <a:ext uri="{FF2B5EF4-FFF2-40B4-BE49-F238E27FC236}">
                <a16:creationId xmlns:a16="http://schemas.microsoft.com/office/drawing/2014/main" id="{5045907C-9F92-425E-A01D-1E28DC59E8CD}"/>
              </a:ext>
            </a:extLst>
          </p:cNvPr>
          <p:cNvSpPr/>
          <p:nvPr userDrawn="1"/>
        </p:nvSpPr>
        <p:spPr>
          <a:xfrm rot="10800000" flipH="1" flipV="1">
            <a:off x="0" y="6267796"/>
            <a:ext cx="10515600" cy="590204"/>
          </a:xfrm>
          <a:prstGeom prst="rtTriangle">
            <a:avLst/>
          </a:prstGeom>
          <a:solidFill>
            <a:srgbClr val="01686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023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EF278-4E03-4553-A5FF-1F31CC8F3F1A}"/>
              </a:ext>
            </a:extLst>
          </p:cNvPr>
          <p:cNvSpPr>
            <a:spLocks noGrp="1"/>
          </p:cNvSpPr>
          <p:nvPr>
            <p:ph type="title"/>
          </p:nvPr>
        </p:nvSpPr>
        <p:spPr>
          <a:xfrm>
            <a:off x="839788" y="457200"/>
            <a:ext cx="3932237" cy="1600200"/>
          </a:xfrm>
        </p:spPr>
        <p:txBody>
          <a:bodyPr anchor="b"/>
          <a:lstStyle>
            <a:lvl1pPr>
              <a:defRPr sz="3200">
                <a:solidFill>
                  <a:schemeClr val="accent2">
                    <a:lumMod val="50000"/>
                  </a:schemeClr>
                </a:solidFill>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28E8E324-B86A-4C5A-8EB7-060DB32743FD}"/>
              </a:ext>
            </a:extLst>
          </p:cNvPr>
          <p:cNvSpPr>
            <a:spLocks noGrp="1"/>
          </p:cNvSpPr>
          <p:nvPr>
            <p:ph idx="1"/>
          </p:nvPr>
        </p:nvSpPr>
        <p:spPr>
          <a:xfrm>
            <a:off x="5183188" y="987427"/>
            <a:ext cx="6172200" cy="4873625"/>
          </a:xfrm>
        </p:spPr>
        <p:txBody>
          <a:bodyPr/>
          <a:lstStyle>
            <a:lvl1pPr>
              <a:defRPr sz="3200">
                <a:solidFill>
                  <a:schemeClr val="accent2">
                    <a:lumMod val="50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Text Placeholder 3">
            <a:extLst>
              <a:ext uri="{FF2B5EF4-FFF2-40B4-BE49-F238E27FC236}">
                <a16:creationId xmlns:a16="http://schemas.microsoft.com/office/drawing/2014/main" id="{E0ACF9C7-DEA9-4A82-B513-4A790195B18C}"/>
              </a:ext>
            </a:extLst>
          </p:cNvPr>
          <p:cNvSpPr>
            <a:spLocks noGrp="1"/>
          </p:cNvSpPr>
          <p:nvPr>
            <p:ph type="body" sz="half" idx="2"/>
          </p:nvPr>
        </p:nvSpPr>
        <p:spPr>
          <a:xfrm>
            <a:off x="839788" y="2057400"/>
            <a:ext cx="3932237" cy="3811588"/>
          </a:xfrm>
        </p:spPr>
        <p:txBody>
          <a:bodyPr/>
          <a:lstStyle>
            <a:lvl1pPr marL="0" indent="0">
              <a:buNone/>
              <a:defRPr sz="1600">
                <a:solidFill>
                  <a:schemeClr val="accent4">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2">
            <a:extLst>
              <a:ext uri="{FF2B5EF4-FFF2-40B4-BE49-F238E27FC236}">
                <a16:creationId xmlns:a16="http://schemas.microsoft.com/office/drawing/2014/main" id="{1EE5BFE9-C3BE-4509-809C-30275AFCEA9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05162" y="5861050"/>
            <a:ext cx="1824991" cy="95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Triangle 8">
            <a:extLst>
              <a:ext uri="{FF2B5EF4-FFF2-40B4-BE49-F238E27FC236}">
                <a16:creationId xmlns:a16="http://schemas.microsoft.com/office/drawing/2014/main" id="{DDEC6C96-C7AB-4AC8-8928-F0A1DA999EB9}"/>
              </a:ext>
            </a:extLst>
          </p:cNvPr>
          <p:cNvSpPr/>
          <p:nvPr userDrawn="1"/>
        </p:nvSpPr>
        <p:spPr>
          <a:xfrm rot="10800000" flipH="1" flipV="1">
            <a:off x="1" y="0"/>
            <a:ext cx="457200" cy="6858000"/>
          </a:xfrm>
          <a:prstGeom prst="rtTriangle">
            <a:avLst/>
          </a:prstGeom>
          <a:solidFill>
            <a:srgbClr val="01686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11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54AC-75F8-4389-91A7-BE5047C3F437}"/>
              </a:ext>
            </a:extLst>
          </p:cNvPr>
          <p:cNvSpPr>
            <a:spLocks noGrp="1"/>
          </p:cNvSpPr>
          <p:nvPr>
            <p:ph type="title"/>
          </p:nvPr>
        </p:nvSpPr>
        <p:spPr>
          <a:xfrm>
            <a:off x="939339" y="564527"/>
            <a:ext cx="10414461" cy="1142048"/>
          </a:xfrm>
        </p:spPr>
        <p:txBody>
          <a:bodyPr/>
          <a:lstStyle>
            <a:lvl1pPr>
              <a:defRPr>
                <a:solidFill>
                  <a:schemeClr val="accent2">
                    <a:lumMod val="50000"/>
                  </a:schemeClr>
                </a:solidFill>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13B8B8F6-5F8D-4EA8-ADE0-462C5CA16540}"/>
              </a:ext>
            </a:extLst>
          </p:cNvPr>
          <p:cNvSpPr>
            <a:spLocks noGrp="1"/>
          </p:cNvSpPr>
          <p:nvPr>
            <p:ph idx="1"/>
          </p:nvPr>
        </p:nvSpPr>
        <p:spPr>
          <a:xfrm>
            <a:off x="939339" y="1845425"/>
            <a:ext cx="10414461" cy="3848793"/>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7" name="Rectangle 6">
            <a:extLst>
              <a:ext uri="{FF2B5EF4-FFF2-40B4-BE49-F238E27FC236}">
                <a16:creationId xmlns:a16="http://schemas.microsoft.com/office/drawing/2014/main" id="{957E40E9-09F0-4D5F-85CB-9EE372FFC6D2}"/>
              </a:ext>
            </a:extLst>
          </p:cNvPr>
          <p:cNvSpPr/>
          <p:nvPr userDrawn="1"/>
        </p:nvSpPr>
        <p:spPr>
          <a:xfrm rot="10800000" flipH="1">
            <a:off x="1" y="0"/>
            <a:ext cx="444211" cy="6858000"/>
          </a:xfrm>
          <a:prstGeom prst="rect">
            <a:avLst/>
          </a:prstGeom>
          <a:solidFill>
            <a:srgbClr val="01686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F9B75A77-6501-4180-A38C-592273B2499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46478" y="5817181"/>
            <a:ext cx="1824991" cy="95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Triangle 8">
            <a:extLst>
              <a:ext uri="{FF2B5EF4-FFF2-40B4-BE49-F238E27FC236}">
                <a16:creationId xmlns:a16="http://schemas.microsoft.com/office/drawing/2014/main" id="{FD668C02-26A6-49B1-8FBF-5D51379B0FE6}"/>
              </a:ext>
            </a:extLst>
          </p:cNvPr>
          <p:cNvSpPr/>
          <p:nvPr userDrawn="1"/>
        </p:nvSpPr>
        <p:spPr>
          <a:xfrm>
            <a:off x="-1" y="2836764"/>
            <a:ext cx="444213" cy="4021236"/>
          </a:xfrm>
          <a:prstGeom prst="rtTriangle">
            <a:avLst/>
          </a:prstGeom>
          <a:solidFill>
            <a:srgbClr val="01686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750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54AC-75F8-4389-91A7-BE5047C3F437}"/>
              </a:ext>
            </a:extLst>
          </p:cNvPr>
          <p:cNvSpPr>
            <a:spLocks noGrp="1"/>
          </p:cNvSpPr>
          <p:nvPr>
            <p:ph type="title"/>
          </p:nvPr>
        </p:nvSpPr>
        <p:spPr>
          <a:xfrm>
            <a:off x="1662545" y="604219"/>
            <a:ext cx="10414461" cy="1142048"/>
          </a:xfrm>
        </p:spPr>
        <p:txBody>
          <a:bodyPr/>
          <a:lstStyle>
            <a:lvl1pPr>
              <a:defRPr>
                <a:solidFill>
                  <a:schemeClr val="accent2">
                    <a:lumMod val="50000"/>
                  </a:schemeClr>
                </a:solidFill>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13B8B8F6-5F8D-4EA8-ADE0-462C5CA16540}"/>
              </a:ext>
            </a:extLst>
          </p:cNvPr>
          <p:cNvSpPr>
            <a:spLocks noGrp="1"/>
          </p:cNvSpPr>
          <p:nvPr>
            <p:ph idx="1"/>
          </p:nvPr>
        </p:nvSpPr>
        <p:spPr>
          <a:xfrm>
            <a:off x="1662546" y="1910198"/>
            <a:ext cx="10414461" cy="3848793"/>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7" name="Rectangle 6">
            <a:extLst>
              <a:ext uri="{FF2B5EF4-FFF2-40B4-BE49-F238E27FC236}">
                <a16:creationId xmlns:a16="http://schemas.microsoft.com/office/drawing/2014/main" id="{957E40E9-09F0-4D5F-85CB-9EE372FFC6D2}"/>
              </a:ext>
            </a:extLst>
          </p:cNvPr>
          <p:cNvSpPr/>
          <p:nvPr userDrawn="1"/>
        </p:nvSpPr>
        <p:spPr>
          <a:xfrm rot="10800000" flipH="1">
            <a:off x="-1" y="0"/>
            <a:ext cx="1662422" cy="5758992"/>
          </a:xfrm>
          <a:prstGeom prst="rect">
            <a:avLst/>
          </a:prstGeom>
          <a:solidFill>
            <a:srgbClr val="01686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ight Triangle 8">
            <a:extLst>
              <a:ext uri="{FF2B5EF4-FFF2-40B4-BE49-F238E27FC236}">
                <a16:creationId xmlns:a16="http://schemas.microsoft.com/office/drawing/2014/main" id="{FD668C02-26A6-49B1-8FBF-5D51379B0FE6}"/>
              </a:ext>
            </a:extLst>
          </p:cNvPr>
          <p:cNvSpPr/>
          <p:nvPr userDrawn="1"/>
        </p:nvSpPr>
        <p:spPr>
          <a:xfrm>
            <a:off x="0" y="1746267"/>
            <a:ext cx="1662422" cy="4012726"/>
          </a:xfrm>
          <a:prstGeom prst="rtTriangle">
            <a:avLst/>
          </a:prstGeom>
          <a:solidFill>
            <a:srgbClr val="01686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4E2A2565-70A2-472E-9E38-3EFEC56492E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4" y="5819916"/>
            <a:ext cx="1662423" cy="86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12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54AC-75F8-4389-91A7-BE5047C3F437}"/>
              </a:ext>
            </a:extLst>
          </p:cNvPr>
          <p:cNvSpPr>
            <a:spLocks noGrp="1"/>
          </p:cNvSpPr>
          <p:nvPr>
            <p:ph type="title" hasCustomPrompt="1"/>
          </p:nvPr>
        </p:nvSpPr>
        <p:spPr>
          <a:xfrm>
            <a:off x="199506" y="1420739"/>
            <a:ext cx="1903615" cy="3433895"/>
          </a:xfrm>
        </p:spPr>
        <p:txBody>
          <a:bodyPr/>
          <a:lstStyle>
            <a:lvl1pPr>
              <a:defRPr>
                <a:solidFill>
                  <a:schemeClr val="accent2">
                    <a:lumMod val="50000"/>
                  </a:schemeClr>
                </a:solidFill>
              </a:defRPr>
            </a:lvl1pPr>
          </a:lstStyle>
          <a:p>
            <a:br>
              <a:rPr lang="en-US" dirty="0"/>
            </a:br>
            <a:br>
              <a:rPr lang="en-US" dirty="0"/>
            </a:br>
            <a:br>
              <a:rPr lang="en-US" dirty="0"/>
            </a:br>
            <a:r>
              <a:rPr lang="en-US" dirty="0"/>
              <a:t>Click to edit Master title style</a:t>
            </a:r>
            <a:br>
              <a:rPr lang="en-US" dirty="0"/>
            </a:br>
            <a:br>
              <a:rPr lang="en-US" dirty="0"/>
            </a:br>
            <a:br>
              <a:rPr lang="en-US" dirty="0"/>
            </a:br>
            <a:endParaRPr lang="en-IE" dirty="0"/>
          </a:p>
        </p:txBody>
      </p:sp>
      <p:sp>
        <p:nvSpPr>
          <p:cNvPr id="3" name="Content Placeholder 2">
            <a:extLst>
              <a:ext uri="{FF2B5EF4-FFF2-40B4-BE49-F238E27FC236}">
                <a16:creationId xmlns:a16="http://schemas.microsoft.com/office/drawing/2014/main" id="{13B8B8F6-5F8D-4EA8-ADE0-462C5CA16540}"/>
              </a:ext>
            </a:extLst>
          </p:cNvPr>
          <p:cNvSpPr>
            <a:spLocks noGrp="1"/>
          </p:cNvSpPr>
          <p:nvPr>
            <p:ph idx="1"/>
          </p:nvPr>
        </p:nvSpPr>
        <p:spPr>
          <a:xfrm>
            <a:off x="2768140" y="2"/>
            <a:ext cx="9423861" cy="6858001"/>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pic>
        <p:nvPicPr>
          <p:cNvPr id="6" name="Picture 2">
            <a:extLst>
              <a:ext uri="{FF2B5EF4-FFF2-40B4-BE49-F238E27FC236}">
                <a16:creationId xmlns:a16="http://schemas.microsoft.com/office/drawing/2014/main" id="{3C62E223-8B68-48B5-A9CA-5895794C6B2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2039" y="5692490"/>
            <a:ext cx="1824991" cy="95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9780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2329-AE98-4AF5-B87C-BCE52C476868}"/>
              </a:ext>
            </a:extLst>
          </p:cNvPr>
          <p:cNvSpPr>
            <a:spLocks noGrp="1"/>
          </p:cNvSpPr>
          <p:nvPr>
            <p:ph type="title"/>
          </p:nvPr>
        </p:nvSpPr>
        <p:spPr>
          <a:xfrm>
            <a:off x="572192" y="72577"/>
            <a:ext cx="8717873" cy="590206"/>
          </a:xfrm>
        </p:spPr>
        <p:txBody>
          <a:bodyPr/>
          <a:lstStyle/>
          <a:p>
            <a:r>
              <a:rPr lang="en-US" dirty="0"/>
              <a:t>Click to edit Master title style</a:t>
            </a:r>
            <a:endParaRPr lang="en-IE" dirty="0"/>
          </a:p>
        </p:txBody>
      </p:sp>
      <p:pic>
        <p:nvPicPr>
          <p:cNvPr id="3" name="Picture 2">
            <a:extLst>
              <a:ext uri="{FF2B5EF4-FFF2-40B4-BE49-F238E27FC236}">
                <a16:creationId xmlns:a16="http://schemas.microsoft.com/office/drawing/2014/main" id="{E3C3F013-E5B3-4A63-B6CD-509911FD818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16589" y="72577"/>
            <a:ext cx="1979039" cy="96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Triangle 3">
            <a:extLst>
              <a:ext uri="{FF2B5EF4-FFF2-40B4-BE49-F238E27FC236}">
                <a16:creationId xmlns:a16="http://schemas.microsoft.com/office/drawing/2014/main" id="{CCE69301-4E87-4182-9E67-E184F512DB20}"/>
              </a:ext>
            </a:extLst>
          </p:cNvPr>
          <p:cNvSpPr/>
          <p:nvPr userDrawn="1"/>
        </p:nvSpPr>
        <p:spPr>
          <a:xfrm rot="10800000" flipV="1">
            <a:off x="0" y="6267796"/>
            <a:ext cx="12192000" cy="590204"/>
          </a:xfrm>
          <a:prstGeom prst="rtTriangle">
            <a:avLst/>
          </a:prstGeom>
          <a:solidFill>
            <a:srgbClr val="01686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955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0A9A2-E59B-42FD-9AB7-AC2125EA70ED}"/>
              </a:ext>
            </a:extLst>
          </p:cNvPr>
          <p:cNvSpPr>
            <a:spLocks noGrp="1"/>
          </p:cNvSpPr>
          <p:nvPr>
            <p:ph type="title"/>
          </p:nvPr>
        </p:nvSpPr>
        <p:spPr>
          <a:xfrm>
            <a:off x="96372" y="72577"/>
            <a:ext cx="10020217" cy="883387"/>
          </a:xfrm>
        </p:spPr>
        <p:txBody>
          <a:bodyPr/>
          <a:lstStyle/>
          <a:p>
            <a:r>
              <a:rPr lang="en-US"/>
              <a:t>Click to edit Master title style</a:t>
            </a:r>
            <a:endParaRPr lang="en-IE"/>
          </a:p>
        </p:txBody>
      </p:sp>
      <p:pic>
        <p:nvPicPr>
          <p:cNvPr id="3" name="Picture 2">
            <a:extLst>
              <a:ext uri="{FF2B5EF4-FFF2-40B4-BE49-F238E27FC236}">
                <a16:creationId xmlns:a16="http://schemas.microsoft.com/office/drawing/2014/main" id="{E0E0DF9D-635E-4C2E-BAA9-9123F2A0A74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16589" y="72577"/>
            <a:ext cx="1979039" cy="96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176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52948-6036-4081-B17D-4FCFD89A41E2}"/>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1392357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05E2-E4F3-4439-BDF0-40778339B132}"/>
              </a:ext>
            </a:extLst>
          </p:cNvPr>
          <p:cNvSpPr>
            <a:spLocks noGrp="1"/>
          </p:cNvSpPr>
          <p:nvPr>
            <p:ph type="title" hasCustomPrompt="1"/>
          </p:nvPr>
        </p:nvSpPr>
        <p:spPr>
          <a:xfrm>
            <a:off x="1" y="0"/>
            <a:ext cx="1936865" cy="6858000"/>
          </a:xfrm>
        </p:spPr>
        <p:txBody>
          <a:bodyPr/>
          <a:lstStyle>
            <a:lvl1pPr>
              <a:defRPr/>
            </a:lvl1pPr>
          </a:lstStyle>
          <a:p>
            <a:r>
              <a:rPr lang="en-US" dirty="0"/>
              <a:t>Click to edit Master title style</a:t>
            </a:r>
            <a:br>
              <a:rPr lang="en-US" dirty="0"/>
            </a:br>
            <a:endParaRPr lang="en-IE" dirty="0"/>
          </a:p>
        </p:txBody>
      </p:sp>
      <p:pic>
        <p:nvPicPr>
          <p:cNvPr id="3" name="Picture 2">
            <a:extLst>
              <a:ext uri="{FF2B5EF4-FFF2-40B4-BE49-F238E27FC236}">
                <a16:creationId xmlns:a16="http://schemas.microsoft.com/office/drawing/2014/main" id="{C31D1B4C-5059-4516-94FD-E9FAAD3CDFB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938" y="5775617"/>
            <a:ext cx="1824991" cy="95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654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54AC-75F8-4389-91A7-BE5047C3F437}"/>
              </a:ext>
            </a:extLst>
          </p:cNvPr>
          <p:cNvSpPr>
            <a:spLocks noGrp="1"/>
          </p:cNvSpPr>
          <p:nvPr>
            <p:ph type="title"/>
          </p:nvPr>
        </p:nvSpPr>
        <p:spPr>
          <a:xfrm>
            <a:off x="22763" y="706580"/>
            <a:ext cx="1914103" cy="4231180"/>
          </a:xfrm>
          <a:noFill/>
        </p:spPr>
        <p:txBody>
          <a:bodyPr/>
          <a:lstStyle>
            <a:lvl1pPr>
              <a:defRPr>
                <a:solidFill>
                  <a:schemeClr val="bg1"/>
                </a:solidFill>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13B8B8F6-5F8D-4EA8-ADE0-462C5CA16540}"/>
              </a:ext>
            </a:extLst>
          </p:cNvPr>
          <p:cNvSpPr>
            <a:spLocks noGrp="1"/>
          </p:cNvSpPr>
          <p:nvPr>
            <p:ph idx="1"/>
          </p:nvPr>
        </p:nvSpPr>
        <p:spPr>
          <a:xfrm>
            <a:off x="3025301" y="2"/>
            <a:ext cx="9166699" cy="6857999"/>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9" name="Rectangle 8">
            <a:extLst>
              <a:ext uri="{FF2B5EF4-FFF2-40B4-BE49-F238E27FC236}">
                <a16:creationId xmlns:a16="http://schemas.microsoft.com/office/drawing/2014/main" id="{FD668C02-26A6-49B1-8FBF-5D51379B0FE6}"/>
              </a:ext>
            </a:extLst>
          </p:cNvPr>
          <p:cNvSpPr/>
          <p:nvPr userDrawn="1"/>
        </p:nvSpPr>
        <p:spPr>
          <a:xfrm>
            <a:off x="1" y="3"/>
            <a:ext cx="3025303" cy="5675127"/>
          </a:xfrm>
          <a:prstGeom prst="rect">
            <a:avLst/>
          </a:prstGeom>
          <a:solidFill>
            <a:srgbClr val="01686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5" name="Picture 2">
            <a:extLst>
              <a:ext uri="{FF2B5EF4-FFF2-40B4-BE49-F238E27FC236}">
                <a16:creationId xmlns:a16="http://schemas.microsoft.com/office/drawing/2014/main" id="{CA8F7243-3426-4753-864B-CE00A4294CC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0157" y="5675128"/>
            <a:ext cx="1824991" cy="95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751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7289AE-CE18-4927-95DC-B91D7F121B7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a:extLst>
              <a:ext uri="{FF2B5EF4-FFF2-40B4-BE49-F238E27FC236}">
                <a16:creationId xmlns:a16="http://schemas.microsoft.com/office/drawing/2014/main" id="{BE054DF3-E1D3-4E08-92D8-84F0B979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Tree>
    <p:extLst>
      <p:ext uri="{BB962C8B-B14F-4D97-AF65-F5344CB8AC3E}">
        <p14:creationId xmlns:p14="http://schemas.microsoft.com/office/powerpoint/2010/main" val="37144312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88" r:id="rId4"/>
    <p:sldLayoutId id="2147483686" r:id="rId5"/>
    <p:sldLayoutId id="2147483691" r:id="rId6"/>
    <p:sldLayoutId id="2147483689" r:id="rId7"/>
    <p:sldLayoutId id="2147483687" r:id="rId8"/>
    <p:sldLayoutId id="2147483685" r:id="rId9"/>
    <p:sldLayoutId id="2147483675" r:id="rId10"/>
    <p:sldLayoutId id="2147483676" r:id="rId11"/>
    <p:sldLayoutId id="2147483677" r:id="rId12"/>
    <p:sldLayoutId id="2147483678" r:id="rId13"/>
    <p:sldLayoutId id="2147483679" r:id="rId14"/>
    <p:sldLayoutId id="2147483680" r:id="rId15"/>
    <p:sldLayoutId id="2147483683" r:id="rId16"/>
    <p:sldLayoutId id="2147483690" r:id="rId17"/>
    <p:sldLayoutId id="2147483681" r:id="rId18"/>
    <p:sldLayoutId id="2147483682" r:id="rId19"/>
  </p:sldLayoutIdLst>
  <p:hf hdr="0" ftr="0" dt="0"/>
  <p:txStyles>
    <p:titleStyle>
      <a:lvl1pPr algn="l" defTabSz="914400" rtl="0" eaLnBrk="1" latinLnBrk="0" hangingPunct="1">
        <a:lnSpc>
          <a:spcPct val="90000"/>
        </a:lnSpc>
        <a:spcBef>
          <a:spcPct val="0"/>
        </a:spcBef>
        <a:buNone/>
        <a:defRPr sz="4400" kern="1200">
          <a:solidFill>
            <a:schemeClr val="accent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8.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9.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15.xml"/><Relationship Id="rId7" Type="http://schemas.openxmlformats.org/officeDocument/2006/relationships/diagramQuickStyle" Target="../diagrams/quickStyle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20.xml"/><Relationship Id="rId9" Type="http://schemas.microsoft.com/office/2007/relationships/diagramDrawing" Target="../diagrams/drawing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hyperlink" Target="https://www.revenue.ie/en/starting-a-business/paying-your-tax/phased-payment-arrangements/index.aspx"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4.png"/><Relationship Id="rId4" Type="http://schemas.openxmlformats.org/officeDocument/2006/relationships/notesSlide" Target="../notesSlides/notesSlide24.xml"/><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14.xml"/><Relationship Id="rId7" Type="http://schemas.openxmlformats.org/officeDocument/2006/relationships/diagramData" Target="../diagrams/data4.xml"/><Relationship Id="rId12"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g"/><Relationship Id="rId11" Type="http://schemas.microsoft.com/office/2007/relationships/diagramDrawing" Target="../diagrams/drawing4.xml"/><Relationship Id="rId5" Type="http://schemas.openxmlformats.org/officeDocument/2006/relationships/hyperlink" Target="https://www.revenue.ie/en/tax-professionals/documents/code-of-practice-revenue-compliance-interventions.pdf" TargetMode="External"/><Relationship Id="rId10" Type="http://schemas.openxmlformats.org/officeDocument/2006/relationships/diagramColors" Target="../diagrams/colors4.xml"/><Relationship Id="rId4" Type="http://schemas.openxmlformats.org/officeDocument/2006/relationships/notesSlide" Target="../notesSlides/notesSlide5.xml"/><Relationship Id="rId9"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revenue.ie/en/tax-professionals/documents/code-of-practice-revenue-compliance-interventions.pdf" TargetMode="External"/><Relationship Id="rId5" Type="http://schemas.openxmlformats.org/officeDocument/2006/relationships/image" Target="../media/image10.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9.xml"/><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BD3E-C72E-4239-A193-7EED1FF7D817}"/>
              </a:ext>
            </a:extLst>
          </p:cNvPr>
          <p:cNvSpPr>
            <a:spLocks noGrp="1"/>
          </p:cNvSpPr>
          <p:nvPr>
            <p:ph type="ctrTitle"/>
          </p:nvPr>
        </p:nvSpPr>
        <p:spPr>
          <a:xfrm>
            <a:off x="706582" y="152401"/>
            <a:ext cx="11121656" cy="5202238"/>
          </a:xfrm>
          <a:solidFill>
            <a:schemeClr val="accent5">
              <a:lumMod val="75000"/>
            </a:schemeClr>
          </a:solidFill>
        </p:spPr>
        <p:txBody>
          <a:bodyPr>
            <a:normAutofit fontScale="90000"/>
          </a:bodyPr>
          <a:lstStyle/>
          <a:p>
            <a:br>
              <a:rPr lang="en-IE" sz="4000" dirty="0">
                <a:solidFill>
                  <a:schemeClr val="bg1"/>
                </a:solidFill>
              </a:rPr>
            </a:br>
            <a:br>
              <a:rPr lang="en-IE" sz="4000" dirty="0">
                <a:solidFill>
                  <a:schemeClr val="bg1"/>
                </a:solidFill>
              </a:rPr>
            </a:br>
            <a:br>
              <a:rPr lang="en-IE" sz="4000" dirty="0">
                <a:solidFill>
                  <a:schemeClr val="bg1"/>
                </a:solidFill>
              </a:rPr>
            </a:br>
            <a:br>
              <a:rPr lang="en-IE" sz="4000" dirty="0">
                <a:solidFill>
                  <a:schemeClr val="bg1"/>
                </a:solidFill>
              </a:rPr>
            </a:br>
            <a:r>
              <a:rPr lang="en-IE" sz="4000" b="1" dirty="0">
                <a:solidFill>
                  <a:schemeClr val="bg1"/>
                </a:solidFill>
              </a:rPr>
              <a:t>Compliance Intervention Framework and the Code of Practice for Revenue Compliance Interventions </a:t>
            </a:r>
            <a:br>
              <a:rPr lang="en-IE" sz="4000" dirty="0">
                <a:solidFill>
                  <a:schemeClr val="bg1"/>
                </a:solidFill>
              </a:rPr>
            </a:br>
            <a:r>
              <a:rPr lang="en-IE" sz="4000" dirty="0">
                <a:solidFill>
                  <a:schemeClr val="bg1"/>
                </a:solidFill>
              </a:rPr>
              <a:t> </a:t>
            </a:r>
            <a:br>
              <a:rPr lang="en-IE" sz="4000" dirty="0">
                <a:solidFill>
                  <a:schemeClr val="bg1"/>
                </a:solidFill>
              </a:rPr>
            </a:br>
            <a:br>
              <a:rPr lang="en-IE" sz="4000" dirty="0">
                <a:solidFill>
                  <a:schemeClr val="bg1"/>
                </a:solidFill>
              </a:rPr>
            </a:br>
            <a:br>
              <a:rPr lang="en-IE" sz="4000" dirty="0">
                <a:solidFill>
                  <a:schemeClr val="bg1"/>
                </a:solidFill>
              </a:rPr>
            </a:br>
            <a:r>
              <a:rPr lang="en-IE" sz="4000" b="1" dirty="0">
                <a:solidFill>
                  <a:schemeClr val="bg1"/>
                </a:solidFill>
              </a:rPr>
              <a:t>Guidance for taxpayers and their agents</a:t>
            </a:r>
            <a:br>
              <a:rPr lang="en-IE" sz="4400" dirty="0">
                <a:solidFill>
                  <a:schemeClr val="bg1"/>
                </a:solidFill>
              </a:rPr>
            </a:br>
            <a:br>
              <a:rPr lang="en-IE" sz="4400" dirty="0">
                <a:solidFill>
                  <a:schemeClr val="bg1"/>
                </a:solidFill>
              </a:rPr>
            </a:br>
            <a:r>
              <a:rPr lang="en-IE" sz="4900" dirty="0">
                <a:solidFill>
                  <a:schemeClr val="bg1"/>
                </a:solidFill>
              </a:rPr>
              <a:t> </a:t>
            </a:r>
            <a:endParaRPr lang="en-IE" dirty="0">
              <a:solidFill>
                <a:schemeClr val="bg1"/>
              </a:solidFill>
            </a:endParaRPr>
          </a:p>
        </p:txBody>
      </p:sp>
      <p:sp>
        <p:nvSpPr>
          <p:cNvPr id="3" name="Subtitle 2">
            <a:extLst>
              <a:ext uri="{FF2B5EF4-FFF2-40B4-BE49-F238E27FC236}">
                <a16:creationId xmlns:a16="http://schemas.microsoft.com/office/drawing/2014/main" id="{97D13A2A-7097-413A-B275-709C09C21F54}"/>
              </a:ext>
            </a:extLst>
          </p:cNvPr>
          <p:cNvSpPr>
            <a:spLocks noGrp="1"/>
          </p:cNvSpPr>
          <p:nvPr>
            <p:ph type="subTitle" idx="1"/>
          </p:nvPr>
        </p:nvSpPr>
        <p:spPr>
          <a:xfrm>
            <a:off x="706582" y="5772727"/>
            <a:ext cx="9426246" cy="729673"/>
          </a:xfrm>
        </p:spPr>
        <p:txBody>
          <a:bodyPr>
            <a:noAutofit/>
          </a:bodyPr>
          <a:lstStyle/>
          <a:p>
            <a:r>
              <a:rPr lang="en-IE" sz="1600" dirty="0">
                <a:solidFill>
                  <a:schemeClr val="accent5">
                    <a:lumMod val="50000"/>
                  </a:schemeClr>
                </a:solidFill>
              </a:rPr>
              <a:t>The information provided in this video is general guidance and may not be relevant to the facts of every individual case. Further information is available on Revenue's website.   </a:t>
            </a:r>
          </a:p>
          <a:p>
            <a:pPr algn="l"/>
            <a:endParaRPr lang="en-IE" sz="2800" b="1" dirty="0">
              <a:solidFill>
                <a:schemeClr val="tx1">
                  <a:lumMod val="75000"/>
                  <a:lumOff val="25000"/>
                </a:schemeClr>
              </a:solidFill>
            </a:endParaRPr>
          </a:p>
        </p:txBody>
      </p:sp>
      <p:pic>
        <p:nvPicPr>
          <p:cNvPr id="6" name="Audio 5" descr="Audio Narration of Slide">
            <a:hlinkClick r:id="" action="ppaction://media"/>
            <a:extLst>
              <a:ext uri="{FF2B5EF4-FFF2-40B4-BE49-F238E27FC236}">
                <a16:creationId xmlns:a16="http://schemas.microsoft.com/office/drawing/2014/main" id="{6D05118F-C6A4-4971-9434-D48936B9E9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4825255"/>
      </p:ext>
    </p:extLst>
  </p:cSld>
  <p:clrMapOvr>
    <a:masterClrMapping/>
  </p:clrMapOvr>
  <mc:AlternateContent xmlns:mc="http://schemas.openxmlformats.org/markup-compatibility/2006" xmlns:p14="http://schemas.microsoft.com/office/powerpoint/2010/main">
    <mc:Choice Requires="p14">
      <p:transition spd="slow" p14:dur="2000" advTm="27466"/>
    </mc:Choice>
    <mc:Fallback xmlns="">
      <p:transition spd="slow" advTm="27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ADEFB-C506-4F0C-A482-560EECD4DC51}"/>
              </a:ext>
            </a:extLst>
          </p:cNvPr>
          <p:cNvSpPr>
            <a:spLocks noGrp="1"/>
          </p:cNvSpPr>
          <p:nvPr>
            <p:ph type="title"/>
          </p:nvPr>
        </p:nvSpPr>
        <p:spPr>
          <a:xfrm>
            <a:off x="888769" y="303917"/>
            <a:ext cx="10414461" cy="1142048"/>
          </a:xfrm>
        </p:spPr>
        <p:txBody>
          <a:bodyPr>
            <a:normAutofit/>
          </a:bodyPr>
          <a:lstStyle/>
          <a:p>
            <a:pPr algn="ctr"/>
            <a:r>
              <a:rPr lang="en-IE" sz="3600" dirty="0"/>
              <a:t>Self Correction by the taxpayer</a:t>
            </a:r>
          </a:p>
        </p:txBody>
      </p:sp>
      <p:sp>
        <p:nvSpPr>
          <p:cNvPr id="3" name="Content Placeholder 2">
            <a:extLst>
              <a:ext uri="{FF2B5EF4-FFF2-40B4-BE49-F238E27FC236}">
                <a16:creationId xmlns:a16="http://schemas.microsoft.com/office/drawing/2014/main" id="{D11E3BEB-3AB2-4EAF-853D-0E2BDBE7901E}"/>
              </a:ext>
            </a:extLst>
          </p:cNvPr>
          <p:cNvSpPr>
            <a:spLocks noGrp="1"/>
          </p:cNvSpPr>
          <p:nvPr>
            <p:ph idx="1"/>
          </p:nvPr>
        </p:nvSpPr>
        <p:spPr>
          <a:xfrm>
            <a:off x="939340" y="1845426"/>
            <a:ext cx="5392188" cy="3918540"/>
          </a:xfrm>
        </p:spPr>
        <p:txBody>
          <a:bodyPr>
            <a:noAutofit/>
          </a:bodyPr>
          <a:lstStyle/>
          <a:p>
            <a:r>
              <a:rPr lang="en-IE" sz="1800" dirty="0"/>
              <a:t>A taxpayer may self-correct a return they have already filed</a:t>
            </a:r>
          </a:p>
          <a:p>
            <a:r>
              <a:rPr lang="en-IE" sz="1800" dirty="0"/>
              <a:t>If the correction of the return is done within a certain timeframe after the due date for the return, no penalty is incurred</a:t>
            </a:r>
          </a:p>
          <a:p>
            <a:r>
              <a:rPr lang="en-IE" sz="1800" dirty="0"/>
              <a:t>In all situations, the taxpayer must notify Revenue of the details that have been corrected. Notification can be done in writing to the relevant tax office or through ROS/MyAccount</a:t>
            </a:r>
          </a:p>
          <a:p>
            <a:r>
              <a:rPr lang="en-IE" sz="1800" dirty="0"/>
              <a:t>The additional liability (if any) should be paid in full at the time of the self-correction</a:t>
            </a:r>
          </a:p>
        </p:txBody>
      </p:sp>
      <p:pic>
        <p:nvPicPr>
          <p:cNvPr id="5" name="Picture 4" descr="Magnifying glass showing decling performance">
            <a:extLst>
              <a:ext uri="{FF2B5EF4-FFF2-40B4-BE49-F238E27FC236}">
                <a16:creationId xmlns:a16="http://schemas.microsoft.com/office/drawing/2014/main" id="{BF89FD30-B206-908E-594E-F4E155F88D55}"/>
              </a:ext>
            </a:extLst>
          </p:cNvPr>
          <p:cNvPicPr>
            <a:picLocks noChangeAspect="1"/>
          </p:cNvPicPr>
          <p:nvPr/>
        </p:nvPicPr>
        <p:blipFill rotWithShape="1">
          <a:blip r:embed="rId5"/>
          <a:srcRect r="2511" b="-2"/>
          <a:stretch/>
        </p:blipFill>
        <p:spPr>
          <a:xfrm>
            <a:off x="6462450" y="1981200"/>
            <a:ext cx="5524699" cy="3782765"/>
          </a:xfrm>
          <a:prstGeom prst="rect">
            <a:avLst/>
          </a:prstGeom>
        </p:spPr>
      </p:pic>
      <p:pic>
        <p:nvPicPr>
          <p:cNvPr id="6" name="Audio 5" descr="Audio Narration of Slide">
            <a:hlinkClick r:id="" action="ppaction://media"/>
            <a:extLst>
              <a:ext uri="{FF2B5EF4-FFF2-40B4-BE49-F238E27FC236}">
                <a16:creationId xmlns:a16="http://schemas.microsoft.com/office/drawing/2014/main" id="{8A174ADC-7B23-4965-B4C7-E6E0925F92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
        <p:nvSpPr>
          <p:cNvPr id="4" name="TextBox 3">
            <a:extLst>
              <a:ext uri="{FF2B5EF4-FFF2-40B4-BE49-F238E27FC236}">
                <a16:creationId xmlns:a16="http://schemas.microsoft.com/office/drawing/2014/main" id="{397BBACD-DE7D-4600-8220-50B2AB85A816}"/>
              </a:ext>
            </a:extLst>
          </p:cNvPr>
          <p:cNvSpPr txBox="1"/>
          <p:nvPr/>
        </p:nvSpPr>
        <p:spPr>
          <a:xfrm>
            <a:off x="1316182" y="6299200"/>
            <a:ext cx="8645236" cy="307777"/>
          </a:xfrm>
          <a:prstGeom prst="rect">
            <a:avLst/>
          </a:prstGeom>
          <a:noFill/>
        </p:spPr>
        <p:txBody>
          <a:bodyPr wrap="square" rtlCol="0">
            <a:spAutoFit/>
          </a:bodyPr>
          <a:lstStyle/>
          <a:p>
            <a:pPr algn="ctr"/>
            <a:r>
              <a:rPr lang="en-IE" sz="1400" dirty="0">
                <a:solidFill>
                  <a:schemeClr val="accent5">
                    <a:lumMod val="50000"/>
                  </a:schemeClr>
                </a:solidFill>
              </a:rPr>
              <a:t>More information is available at 2.2.1 of the Code of Practice for Revenue Compliance Interventions</a:t>
            </a:r>
            <a:endParaRPr lang="en-IE" dirty="0"/>
          </a:p>
        </p:txBody>
      </p:sp>
    </p:spTree>
    <p:extLst>
      <p:ext uri="{BB962C8B-B14F-4D97-AF65-F5344CB8AC3E}">
        <p14:creationId xmlns:p14="http://schemas.microsoft.com/office/powerpoint/2010/main" val="3284268522"/>
      </p:ext>
    </p:extLst>
  </p:cSld>
  <p:clrMapOvr>
    <a:masterClrMapping/>
  </p:clrMapOvr>
  <mc:AlternateContent xmlns:mc="http://schemas.openxmlformats.org/markup-compatibility/2006" xmlns:p14="http://schemas.microsoft.com/office/powerpoint/2010/main">
    <mc:Choice Requires="p14">
      <p:transition spd="slow" p14:dur="2000" advTm="55895"/>
    </mc:Choice>
    <mc:Fallback xmlns="">
      <p:transition spd="slow" advTm="55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3FD6A-7788-4346-AF8E-216F9E33A8BF}"/>
              </a:ext>
            </a:extLst>
          </p:cNvPr>
          <p:cNvSpPr>
            <a:spLocks noGrp="1"/>
          </p:cNvSpPr>
          <p:nvPr>
            <p:ph type="title"/>
          </p:nvPr>
        </p:nvSpPr>
        <p:spPr>
          <a:xfrm>
            <a:off x="4749299" y="0"/>
            <a:ext cx="7046461" cy="1050633"/>
          </a:xfrm>
        </p:spPr>
        <p:txBody>
          <a:bodyPr anchor="b">
            <a:normAutofit/>
          </a:bodyPr>
          <a:lstStyle/>
          <a:p>
            <a:r>
              <a:rPr lang="en-GB" sz="3600" dirty="0"/>
              <a:t>What is qualifying disclosure?</a:t>
            </a:r>
            <a:endParaRPr lang="en-IE" sz="3600" dirty="0"/>
          </a:p>
        </p:txBody>
      </p:sp>
      <p:sp>
        <p:nvSpPr>
          <p:cNvPr id="12" name="Content Placeholder 2">
            <a:extLst>
              <a:ext uri="{FF2B5EF4-FFF2-40B4-BE49-F238E27FC236}">
                <a16:creationId xmlns:a16="http://schemas.microsoft.com/office/drawing/2014/main" id="{2D3B0CC9-A8C9-4FA0-8360-88C0EBD156C1}"/>
              </a:ext>
            </a:extLst>
          </p:cNvPr>
          <p:cNvSpPr>
            <a:spLocks noGrp="1"/>
          </p:cNvSpPr>
          <p:nvPr>
            <p:ph idx="1"/>
          </p:nvPr>
        </p:nvSpPr>
        <p:spPr>
          <a:xfrm>
            <a:off x="4505460" y="1205345"/>
            <a:ext cx="7534140" cy="4946073"/>
          </a:xfrm>
        </p:spPr>
        <p:txBody>
          <a:bodyPr>
            <a:normAutofit lnSpcReduction="10000"/>
          </a:bodyPr>
          <a:lstStyle/>
          <a:p>
            <a:r>
              <a:rPr lang="en-IE" sz="1800" dirty="0"/>
              <a:t>Tax law gives a taxpayer the right to make a qualifying disclosure to Revenue if they find that they have a tax default</a:t>
            </a:r>
          </a:p>
          <a:p>
            <a:endParaRPr lang="en-IE" sz="1800" dirty="0"/>
          </a:p>
          <a:p>
            <a:r>
              <a:rPr lang="en-IE" sz="1800" dirty="0"/>
              <a:t>A qualifying disclosure is a disclosure that a taxpayer makes, in writing to Revenue, giving complete information in relation to all matters, previously undisclosed, that give rise to a liability to tax</a:t>
            </a:r>
          </a:p>
          <a:p>
            <a:endParaRPr lang="en-IE" sz="1800" dirty="0"/>
          </a:p>
          <a:p>
            <a:r>
              <a:rPr lang="en-IE" sz="1800" dirty="0"/>
              <a:t>It is a signed declaration that to the best of that person’s knowledge, information and belief that all matters contained in the disclosure are correct and complete</a:t>
            </a:r>
          </a:p>
          <a:p>
            <a:endParaRPr lang="en-IE" sz="1800" dirty="0"/>
          </a:p>
          <a:p>
            <a:r>
              <a:rPr lang="en-IE" sz="1800" dirty="0"/>
              <a:t>It </a:t>
            </a:r>
            <a:r>
              <a:rPr lang="en-IE" sz="1800" dirty="0">
                <a:solidFill>
                  <a:schemeClr val="tx1">
                    <a:lumMod val="75000"/>
                    <a:lumOff val="25000"/>
                  </a:schemeClr>
                </a:solidFill>
              </a:rPr>
              <a:t>must</a:t>
            </a:r>
            <a:r>
              <a:rPr lang="en-IE" sz="1800" dirty="0"/>
              <a:t> be accompanied by;</a:t>
            </a:r>
          </a:p>
          <a:p>
            <a:pPr lvl="1"/>
            <a:r>
              <a:rPr lang="en-IE" sz="1800" dirty="0"/>
              <a:t>A full payment of the tax and duty payable in respect of any matter contained in the disclosure and the interest on late payment of that tax and duty </a:t>
            </a:r>
            <a:r>
              <a:rPr lang="en-IE" sz="1800" b="1" dirty="0"/>
              <a:t>or,</a:t>
            </a:r>
          </a:p>
          <a:p>
            <a:pPr lvl="1"/>
            <a:r>
              <a:rPr lang="en-IE" sz="1800" dirty="0"/>
              <a:t>A Revenue-approved Phased Payment Arrangement in relation to the tax, duty and interest payable</a:t>
            </a:r>
          </a:p>
          <a:p>
            <a:endParaRPr lang="en-IE" sz="1600" dirty="0"/>
          </a:p>
        </p:txBody>
      </p:sp>
      <p:pic>
        <p:nvPicPr>
          <p:cNvPr id="13" name="Picture 4">
            <a:extLst>
              <a:ext uri="{FF2B5EF4-FFF2-40B4-BE49-F238E27FC236}">
                <a16:creationId xmlns:a16="http://schemas.microsoft.com/office/drawing/2014/main" id="{E3D75BCF-A872-4173-8901-5E7A992C5011}"/>
              </a:ext>
              <a:ext uri="{C183D7F6-B498-43B3-948B-1728B52AA6E4}">
                <adec:decorative xmlns:adec="http://schemas.microsoft.com/office/drawing/2017/decorative" val="1"/>
              </a:ext>
            </a:extLst>
          </p:cNvPr>
          <p:cNvPicPr>
            <a:picLocks noChangeAspect="1"/>
          </p:cNvPicPr>
          <p:nvPr/>
        </p:nvPicPr>
        <p:blipFill rotWithShape="1">
          <a:blip r:embed="rId5"/>
          <a:srcRect l="58767" r="2" b="2"/>
          <a:stretch/>
        </p:blipFill>
        <p:spPr>
          <a:xfrm>
            <a:off x="20" y="10"/>
            <a:ext cx="4250247" cy="6857990"/>
          </a:xfrm>
          <a:prstGeom prst="rect">
            <a:avLst/>
          </a:prstGeom>
          <a:effectLst/>
        </p:spPr>
      </p:pic>
      <p:sp>
        <p:nvSpPr>
          <p:cNvPr id="3" name="TextBox 2">
            <a:extLst>
              <a:ext uri="{FF2B5EF4-FFF2-40B4-BE49-F238E27FC236}">
                <a16:creationId xmlns:a16="http://schemas.microsoft.com/office/drawing/2014/main" id="{48AAB52C-081F-429F-9E9B-EE8252E1F44B}"/>
              </a:ext>
            </a:extLst>
          </p:cNvPr>
          <p:cNvSpPr txBox="1"/>
          <p:nvPr/>
        </p:nvSpPr>
        <p:spPr>
          <a:xfrm>
            <a:off x="4452775" y="6144708"/>
            <a:ext cx="5830031" cy="523220"/>
          </a:xfrm>
          <a:prstGeom prst="rect">
            <a:avLst/>
          </a:prstGeom>
          <a:noFill/>
        </p:spPr>
        <p:txBody>
          <a:bodyPr wrap="square" rtlCol="0">
            <a:spAutoFit/>
          </a:bodyPr>
          <a:lstStyle/>
          <a:p>
            <a:pPr algn="ctr"/>
            <a:r>
              <a:rPr lang="en-IE" sz="1400" dirty="0">
                <a:solidFill>
                  <a:schemeClr val="accent5">
                    <a:lumMod val="50000"/>
                  </a:schemeClr>
                </a:solidFill>
              </a:rPr>
              <a:t>More information is available at 2.8 of the Code of Practice for Revenue Compliance Interventions</a:t>
            </a:r>
            <a:endParaRPr lang="en-IE" sz="1400" dirty="0"/>
          </a:p>
        </p:txBody>
      </p:sp>
      <p:pic>
        <p:nvPicPr>
          <p:cNvPr id="6" name="Audio 5" descr="Audio Narration of Slide">
            <a:hlinkClick r:id="" action="ppaction://media"/>
            <a:extLst>
              <a:ext uri="{FF2B5EF4-FFF2-40B4-BE49-F238E27FC236}">
                <a16:creationId xmlns:a16="http://schemas.microsoft.com/office/drawing/2014/main" id="{323313F9-01D4-4959-AECF-8E9E11972D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22599620"/>
      </p:ext>
    </p:extLst>
  </p:cSld>
  <p:clrMapOvr>
    <a:masterClrMapping/>
  </p:clrMapOvr>
  <mc:AlternateContent xmlns:mc="http://schemas.openxmlformats.org/markup-compatibility/2006" xmlns:p14="http://schemas.microsoft.com/office/powerpoint/2010/main">
    <mc:Choice Requires="p14">
      <p:transition spd="slow" p14:dur="2000" advTm="70180"/>
    </mc:Choice>
    <mc:Fallback xmlns="">
      <p:transition spd="slow" advTm="7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2795-827B-467F-9404-C6DD67987F8A}"/>
              </a:ext>
            </a:extLst>
          </p:cNvPr>
          <p:cNvSpPr>
            <a:spLocks noGrp="1"/>
          </p:cNvSpPr>
          <p:nvPr>
            <p:ph type="title"/>
          </p:nvPr>
        </p:nvSpPr>
        <p:spPr>
          <a:xfrm>
            <a:off x="4965430" y="263236"/>
            <a:ext cx="7115734" cy="1652192"/>
          </a:xfrm>
        </p:spPr>
        <p:txBody>
          <a:bodyPr anchor="b">
            <a:noAutofit/>
          </a:bodyPr>
          <a:lstStyle/>
          <a:p>
            <a:r>
              <a:rPr lang="en-IE" sz="3600" dirty="0"/>
              <a:t>What are the benefits to a taxpayer if they make a qualifying disclosure to Revenue?</a:t>
            </a:r>
          </a:p>
        </p:txBody>
      </p:sp>
      <p:sp>
        <p:nvSpPr>
          <p:cNvPr id="3" name="Content Placeholder 2">
            <a:extLst>
              <a:ext uri="{FF2B5EF4-FFF2-40B4-BE49-F238E27FC236}">
                <a16:creationId xmlns:a16="http://schemas.microsoft.com/office/drawing/2014/main" id="{50C19BE3-2A01-4490-BF43-69D27ABA39CA}"/>
              </a:ext>
            </a:extLst>
          </p:cNvPr>
          <p:cNvSpPr>
            <a:spLocks noGrp="1"/>
          </p:cNvSpPr>
          <p:nvPr>
            <p:ph idx="1"/>
          </p:nvPr>
        </p:nvSpPr>
        <p:spPr>
          <a:xfrm>
            <a:off x="4965431" y="2438400"/>
            <a:ext cx="6586489" cy="3785419"/>
          </a:xfrm>
        </p:spPr>
        <p:txBody>
          <a:bodyPr vert="horz" lIns="91440" tIns="45720" rIns="91440" bIns="45720" rtlCol="0" anchor="t">
            <a:normAutofit/>
          </a:bodyPr>
          <a:lstStyle/>
          <a:p>
            <a:r>
              <a:rPr lang="en-IE" sz="1800" dirty="0"/>
              <a:t>A taxpayer who makes a qualifying disclosure may benefit from having penalties mitigated, allowing them to regularise their tax affairs in the most advantageous way possible </a:t>
            </a:r>
          </a:p>
          <a:p>
            <a:endParaRPr lang="en-IE" sz="1800" dirty="0"/>
          </a:p>
          <a:p>
            <a:r>
              <a:rPr lang="en-IE" sz="1800" dirty="0"/>
              <a:t>A taxpayer who makes a qualifying disclosure will not be published on the Quarterly List of Tax Defaulters, irrespective of the amount of the settlement</a:t>
            </a:r>
          </a:p>
          <a:p>
            <a:endParaRPr lang="en-IE" sz="1800" dirty="0"/>
          </a:p>
          <a:p>
            <a:r>
              <a:rPr lang="en-IE" sz="1800" dirty="0"/>
              <a:t>Revenue will not initiate an investigation with a view to prosecution in respect of a default where a qualifying disclosure has been made by a taxpayer</a:t>
            </a:r>
            <a:endParaRPr lang="en-IE" sz="2000" dirty="0"/>
          </a:p>
        </p:txBody>
      </p:sp>
      <p:pic>
        <p:nvPicPr>
          <p:cNvPr id="5" name="Picture 4">
            <a:extLst>
              <a:ext uri="{FF2B5EF4-FFF2-40B4-BE49-F238E27FC236}">
                <a16:creationId xmlns:a16="http://schemas.microsoft.com/office/drawing/2014/main" id="{29115C82-2997-DECA-0909-1D1723875481}"/>
              </a:ext>
              <a:ext uri="{C183D7F6-B498-43B3-948B-1728B52AA6E4}">
                <adec:decorative xmlns:adec="http://schemas.microsoft.com/office/drawing/2017/decorative" val="1"/>
              </a:ext>
            </a:extLst>
          </p:cNvPr>
          <p:cNvPicPr>
            <a:picLocks noChangeAspect="1"/>
          </p:cNvPicPr>
          <p:nvPr/>
        </p:nvPicPr>
        <p:blipFill rotWithShape="1">
          <a:blip r:embed="rId5"/>
          <a:srcRect l="8724" r="46156" b="-1"/>
          <a:stretch/>
        </p:blipFill>
        <p:spPr>
          <a:xfrm>
            <a:off x="20" y="10"/>
            <a:ext cx="4635571" cy="6857990"/>
          </a:xfrm>
          <a:prstGeom prst="rect">
            <a:avLst/>
          </a:prstGeom>
          <a:effectLst/>
        </p:spPr>
      </p:pic>
      <p:pic>
        <p:nvPicPr>
          <p:cNvPr id="4" name="Audio 3" descr="Audio Narration of Slide">
            <a:hlinkClick r:id="" action="ppaction://media"/>
            <a:extLst>
              <a:ext uri="{FF2B5EF4-FFF2-40B4-BE49-F238E27FC236}">
                <a16:creationId xmlns:a16="http://schemas.microsoft.com/office/drawing/2014/main" id="{4CBA2B4F-0116-4BE8-B346-2958639927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55719244"/>
      </p:ext>
    </p:extLst>
  </p:cSld>
  <p:clrMapOvr>
    <a:masterClrMapping/>
  </p:clrMapOvr>
  <mc:AlternateContent xmlns:mc="http://schemas.openxmlformats.org/markup-compatibility/2006" xmlns:p14="http://schemas.microsoft.com/office/powerpoint/2010/main">
    <mc:Choice Requires="p14">
      <p:transition spd="slow" p14:dur="2000" advTm="34677"/>
    </mc:Choice>
    <mc:Fallback xmlns="">
      <p:transition spd="slow" advTm="34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420B-78F8-45E6-84E7-D64F9E177027}"/>
              </a:ext>
            </a:extLst>
          </p:cNvPr>
          <p:cNvSpPr>
            <a:spLocks noGrp="1"/>
          </p:cNvSpPr>
          <p:nvPr>
            <p:ph type="title"/>
          </p:nvPr>
        </p:nvSpPr>
        <p:spPr>
          <a:xfrm>
            <a:off x="4965430" y="629268"/>
            <a:ext cx="6586491" cy="1286160"/>
          </a:xfrm>
        </p:spPr>
        <p:txBody>
          <a:bodyPr anchor="b">
            <a:noAutofit/>
          </a:bodyPr>
          <a:lstStyle/>
          <a:p>
            <a:r>
              <a:rPr lang="en-IE" sz="3600" dirty="0"/>
              <a:t>When can a taxpayer make a qualifying disclosure to Revenue?</a:t>
            </a:r>
          </a:p>
        </p:txBody>
      </p:sp>
      <p:sp>
        <p:nvSpPr>
          <p:cNvPr id="7" name="Content Placeholder 6">
            <a:extLst>
              <a:ext uri="{FF2B5EF4-FFF2-40B4-BE49-F238E27FC236}">
                <a16:creationId xmlns:a16="http://schemas.microsoft.com/office/drawing/2014/main" id="{D5295215-CAAA-4536-A6B4-59C6EDE0399D}"/>
              </a:ext>
            </a:extLst>
          </p:cNvPr>
          <p:cNvSpPr>
            <a:spLocks noGrp="1"/>
          </p:cNvSpPr>
          <p:nvPr>
            <p:ph idx="1"/>
          </p:nvPr>
        </p:nvSpPr>
        <p:spPr>
          <a:xfrm>
            <a:off x="4965431" y="2438400"/>
            <a:ext cx="7226549" cy="3785419"/>
          </a:xfrm>
        </p:spPr>
        <p:txBody>
          <a:bodyPr>
            <a:normAutofit/>
          </a:bodyPr>
          <a:lstStyle/>
          <a:p>
            <a:pPr lvl="0">
              <a:lnSpc>
                <a:spcPct val="100000"/>
              </a:lnSpc>
              <a:spcBef>
                <a:spcPts val="0"/>
              </a:spcBef>
              <a:defRPr/>
            </a:pPr>
            <a:r>
              <a:rPr lang="en-IE" sz="1800" dirty="0"/>
              <a:t>When a taxpayer comes forward and makes a disclosure to Revenue without having received notification of a Level 2 or 3 compliance intervention, their disclosure is an </a:t>
            </a:r>
            <a:r>
              <a:rPr lang="en-IE" sz="1800" b="1" dirty="0"/>
              <a:t>unprompted disclosure</a:t>
            </a:r>
          </a:p>
          <a:p>
            <a:pPr lvl="0">
              <a:lnSpc>
                <a:spcPct val="100000"/>
              </a:lnSpc>
              <a:spcBef>
                <a:spcPts val="0"/>
              </a:spcBef>
              <a:defRPr/>
            </a:pPr>
            <a:endParaRPr lang="en-US" sz="1800" b="1" dirty="0"/>
          </a:p>
          <a:p>
            <a:pPr lvl="0">
              <a:lnSpc>
                <a:spcPct val="100000"/>
              </a:lnSpc>
              <a:spcBef>
                <a:spcPts val="0"/>
              </a:spcBef>
              <a:defRPr/>
            </a:pPr>
            <a:r>
              <a:rPr lang="en-IE" sz="1800" dirty="0"/>
              <a:t>A taxpayer may also make a disclosure in circumstances where they have received notification of a Level 2 Revenue Inquiry. In these circumstances, their disclosure is a </a:t>
            </a:r>
            <a:r>
              <a:rPr lang="en-IE" sz="1800" b="1" dirty="0"/>
              <a:t>prompted disclosure </a:t>
            </a:r>
            <a:r>
              <a:rPr lang="en-IE" sz="1800" dirty="0"/>
              <a:t>and must be made to Revenue before the Revenue Inquiry commences </a:t>
            </a:r>
            <a:endParaRPr lang="en-US" sz="1800" dirty="0"/>
          </a:p>
          <a:p>
            <a:endParaRPr lang="en-IE" sz="2000" dirty="0"/>
          </a:p>
        </p:txBody>
      </p:sp>
      <p:pic>
        <p:nvPicPr>
          <p:cNvPr id="9" name="Picture 8">
            <a:extLst>
              <a:ext uri="{FF2B5EF4-FFF2-40B4-BE49-F238E27FC236}">
                <a16:creationId xmlns:a16="http://schemas.microsoft.com/office/drawing/2014/main" id="{EEC5719E-2948-5B0E-92B0-0E64778958EF}"/>
              </a:ext>
              <a:ext uri="{C183D7F6-B498-43B3-948B-1728B52AA6E4}">
                <adec:decorative xmlns:adec="http://schemas.microsoft.com/office/drawing/2017/decorative" val="1"/>
              </a:ext>
            </a:extLst>
          </p:cNvPr>
          <p:cNvPicPr>
            <a:picLocks noChangeAspect="1"/>
          </p:cNvPicPr>
          <p:nvPr/>
        </p:nvPicPr>
        <p:blipFill rotWithShape="1">
          <a:blip r:embed="rId5"/>
          <a:srcRect l="31749" r="27526" b="-1"/>
          <a:stretch/>
        </p:blipFill>
        <p:spPr>
          <a:xfrm>
            <a:off x="20" y="10"/>
            <a:ext cx="4635571" cy="6857990"/>
          </a:xfrm>
          <a:prstGeom prst="rect">
            <a:avLst/>
          </a:prstGeom>
          <a:effectLst/>
        </p:spPr>
      </p:pic>
      <p:pic>
        <p:nvPicPr>
          <p:cNvPr id="4" name="Audio 3" descr="Audio Narration of Slide">
            <a:hlinkClick r:id="" action="ppaction://media"/>
            <a:extLst>
              <a:ext uri="{FF2B5EF4-FFF2-40B4-BE49-F238E27FC236}">
                <a16:creationId xmlns:a16="http://schemas.microsoft.com/office/drawing/2014/main" id="{D1C29999-AFE7-4F60-B94E-A4A39705DD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5849606"/>
      </p:ext>
    </p:extLst>
  </p:cSld>
  <p:clrMapOvr>
    <a:masterClrMapping/>
  </p:clrMapOvr>
  <mc:AlternateContent xmlns:mc="http://schemas.openxmlformats.org/markup-compatibility/2006" xmlns:p14="http://schemas.microsoft.com/office/powerpoint/2010/main">
    <mc:Choice Requires="p14">
      <p:transition spd="slow" p14:dur="2000" advTm="30103"/>
    </mc:Choice>
    <mc:Fallback xmlns="">
      <p:transition spd="slow" advTm="3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420B-78F8-45E6-84E7-D64F9E177027}"/>
              </a:ext>
            </a:extLst>
          </p:cNvPr>
          <p:cNvSpPr>
            <a:spLocks noGrp="1"/>
          </p:cNvSpPr>
          <p:nvPr>
            <p:ph type="title"/>
          </p:nvPr>
        </p:nvSpPr>
        <p:spPr>
          <a:xfrm>
            <a:off x="888769" y="181755"/>
            <a:ext cx="10414461" cy="1142048"/>
          </a:xfrm>
        </p:spPr>
        <p:txBody>
          <a:bodyPr>
            <a:normAutofit/>
          </a:bodyPr>
          <a:lstStyle/>
          <a:p>
            <a:r>
              <a:rPr lang="en-IE" sz="3600" dirty="0"/>
              <a:t>How can a taxpayer make a qualifying disclosure to Revenue?</a:t>
            </a:r>
          </a:p>
        </p:txBody>
      </p:sp>
      <p:sp>
        <p:nvSpPr>
          <p:cNvPr id="4" name="Content Placeholder 3">
            <a:extLst>
              <a:ext uri="{FF2B5EF4-FFF2-40B4-BE49-F238E27FC236}">
                <a16:creationId xmlns:a16="http://schemas.microsoft.com/office/drawing/2014/main" id="{3170AE1F-8B26-4CA2-A792-AF70D90FC276}"/>
              </a:ext>
            </a:extLst>
          </p:cNvPr>
          <p:cNvSpPr>
            <a:spLocks noGrp="1"/>
          </p:cNvSpPr>
          <p:nvPr>
            <p:ph idx="1"/>
          </p:nvPr>
        </p:nvSpPr>
        <p:spPr>
          <a:xfrm>
            <a:off x="731973" y="1857991"/>
            <a:ext cx="10414461" cy="3559137"/>
          </a:xfrm>
        </p:spPr>
        <p:txBody>
          <a:bodyPr>
            <a:normAutofit/>
          </a:bodyPr>
          <a:lstStyle/>
          <a:p>
            <a:pPr lvl="0">
              <a:lnSpc>
                <a:spcPct val="100000"/>
              </a:lnSpc>
              <a:spcBef>
                <a:spcPts val="0"/>
              </a:spcBef>
              <a:buFont typeface="Wingdings" panose="05000000000000000000" pitchFamily="2" charset="2"/>
              <a:buChar char="ü"/>
              <a:defRPr/>
            </a:pPr>
            <a:r>
              <a:rPr lang="en-IE" sz="1800" dirty="0"/>
              <a:t>The taxpayer must disclose complete information in relation to all matters occasioning a liability to tax and pay the tax and interest at the same time as the signed written disclosure is submitted to Revenue</a:t>
            </a:r>
          </a:p>
          <a:p>
            <a:pPr lvl="0">
              <a:lnSpc>
                <a:spcPct val="100000"/>
              </a:lnSpc>
              <a:spcBef>
                <a:spcPts val="0"/>
              </a:spcBef>
              <a:buFont typeface="Wingdings" panose="05000000000000000000" pitchFamily="2" charset="2"/>
              <a:buChar char="ü"/>
              <a:defRPr/>
            </a:pPr>
            <a:endParaRPr lang="en-US" sz="1800" dirty="0"/>
          </a:p>
          <a:p>
            <a:pPr lvl="0">
              <a:lnSpc>
                <a:spcPct val="100000"/>
              </a:lnSpc>
              <a:spcBef>
                <a:spcPts val="0"/>
              </a:spcBef>
              <a:buFont typeface="Wingdings" panose="05000000000000000000" pitchFamily="2" charset="2"/>
              <a:buChar char="ü"/>
              <a:defRPr/>
            </a:pPr>
            <a:r>
              <a:rPr lang="en-IE" sz="1800" dirty="0"/>
              <a:t>Revenue will examine the disclosure and where it is found to meet the qualifying criteria, the disclosure will be accepted as qualifying</a:t>
            </a:r>
          </a:p>
          <a:p>
            <a:pPr lvl="0">
              <a:lnSpc>
                <a:spcPct val="100000"/>
              </a:lnSpc>
              <a:spcBef>
                <a:spcPts val="0"/>
              </a:spcBef>
              <a:buFont typeface="Wingdings" panose="05000000000000000000" pitchFamily="2" charset="2"/>
              <a:buChar char="ü"/>
              <a:defRPr/>
            </a:pPr>
            <a:endParaRPr lang="en-IE" sz="1800" dirty="0"/>
          </a:p>
          <a:p>
            <a:pPr lvl="0">
              <a:lnSpc>
                <a:spcPct val="100000"/>
              </a:lnSpc>
              <a:spcBef>
                <a:spcPts val="0"/>
              </a:spcBef>
              <a:buFont typeface="Wingdings" panose="05000000000000000000" pitchFamily="2" charset="2"/>
              <a:buChar char="ü"/>
              <a:defRPr/>
            </a:pPr>
            <a:r>
              <a:rPr lang="en-IE" sz="1800" dirty="0"/>
              <a:t>The taxpayer will be notified in writing whether their disclosure has been accepted as Qualifying or not</a:t>
            </a:r>
          </a:p>
          <a:p>
            <a:pPr lvl="0">
              <a:lnSpc>
                <a:spcPct val="100000"/>
              </a:lnSpc>
              <a:spcBef>
                <a:spcPts val="0"/>
              </a:spcBef>
              <a:buFont typeface="Wingdings" panose="05000000000000000000" pitchFamily="2" charset="2"/>
              <a:buChar char="ü"/>
              <a:defRPr/>
            </a:pPr>
            <a:endParaRPr lang="en-US" sz="1800" dirty="0"/>
          </a:p>
          <a:p>
            <a:pPr lvl="0">
              <a:lnSpc>
                <a:spcPct val="100000"/>
              </a:lnSpc>
              <a:spcBef>
                <a:spcPts val="0"/>
              </a:spcBef>
              <a:buFont typeface="Wingdings" panose="05000000000000000000" pitchFamily="2" charset="2"/>
              <a:buChar char="ü"/>
              <a:defRPr/>
            </a:pPr>
            <a:r>
              <a:rPr lang="en-IE" sz="1800" dirty="0"/>
              <a:t>In cases where a penalty applies, the penalty will be reduced where a qualifying disclosure has been made and the taxpayer has given full co-operation with any Revenue intervention </a:t>
            </a:r>
          </a:p>
          <a:p>
            <a:pPr lvl="0">
              <a:lnSpc>
                <a:spcPct val="100000"/>
              </a:lnSpc>
              <a:spcBef>
                <a:spcPts val="0"/>
              </a:spcBef>
              <a:buFont typeface="Wingdings" panose="05000000000000000000" pitchFamily="2" charset="2"/>
              <a:buChar char="ü"/>
              <a:defRPr/>
            </a:pPr>
            <a:endParaRPr lang="en-US" sz="2400" dirty="0"/>
          </a:p>
          <a:p>
            <a:endParaRPr lang="en-IE" dirty="0"/>
          </a:p>
        </p:txBody>
      </p:sp>
      <p:sp>
        <p:nvSpPr>
          <p:cNvPr id="6" name="TextBox 5">
            <a:extLst>
              <a:ext uri="{FF2B5EF4-FFF2-40B4-BE49-F238E27FC236}">
                <a16:creationId xmlns:a16="http://schemas.microsoft.com/office/drawing/2014/main" id="{A99810EC-801D-4C0D-A8E4-736744A178F7}"/>
              </a:ext>
            </a:extLst>
          </p:cNvPr>
          <p:cNvSpPr txBox="1"/>
          <p:nvPr/>
        </p:nvSpPr>
        <p:spPr>
          <a:xfrm>
            <a:off x="2748666" y="6177762"/>
            <a:ext cx="5830031" cy="523220"/>
          </a:xfrm>
          <a:prstGeom prst="rect">
            <a:avLst/>
          </a:prstGeom>
          <a:noFill/>
        </p:spPr>
        <p:txBody>
          <a:bodyPr wrap="square" rtlCol="0">
            <a:spAutoFit/>
          </a:bodyPr>
          <a:lstStyle/>
          <a:p>
            <a:pPr algn="ctr"/>
            <a:r>
              <a:rPr lang="en-IE" sz="1400" dirty="0">
                <a:solidFill>
                  <a:schemeClr val="accent5">
                    <a:lumMod val="50000"/>
                  </a:schemeClr>
                </a:solidFill>
              </a:rPr>
              <a:t>More information on how to make a qualifying disclosure is available at 2.8 of the Code of Practice for Revenue Compliance Interventions</a:t>
            </a:r>
            <a:endParaRPr lang="en-IE" sz="1400" dirty="0"/>
          </a:p>
        </p:txBody>
      </p:sp>
      <p:pic>
        <p:nvPicPr>
          <p:cNvPr id="10" name="Audio 9" descr="Audio Narration of Slide">
            <a:hlinkClick r:id="" action="ppaction://media"/>
            <a:extLst>
              <a:ext uri="{FF2B5EF4-FFF2-40B4-BE49-F238E27FC236}">
                <a16:creationId xmlns:a16="http://schemas.microsoft.com/office/drawing/2014/main" id="{31F02796-882F-4138-84F2-424D66FDA5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40680310"/>
      </p:ext>
    </p:extLst>
  </p:cSld>
  <p:clrMapOvr>
    <a:masterClrMapping/>
  </p:clrMapOvr>
  <mc:AlternateContent xmlns:mc="http://schemas.openxmlformats.org/markup-compatibility/2006" xmlns:p14="http://schemas.microsoft.com/office/powerpoint/2010/main">
    <mc:Choice Requires="p14">
      <p:transition spd="slow" p14:dur="2000" advTm="46625"/>
    </mc:Choice>
    <mc:Fallback xmlns="">
      <p:transition spd="slow" advTm="46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121F-00FD-4637-A73C-581047FF9063}"/>
              </a:ext>
            </a:extLst>
          </p:cNvPr>
          <p:cNvSpPr>
            <a:spLocks noGrp="1"/>
          </p:cNvSpPr>
          <p:nvPr>
            <p:ph type="title"/>
          </p:nvPr>
        </p:nvSpPr>
        <p:spPr>
          <a:xfrm>
            <a:off x="642853" y="166255"/>
            <a:ext cx="5079074" cy="1506355"/>
          </a:xfrm>
        </p:spPr>
        <p:txBody>
          <a:bodyPr anchor="b">
            <a:noAutofit/>
          </a:bodyPr>
          <a:lstStyle/>
          <a:p>
            <a:r>
              <a:rPr lang="en-IE" sz="3200" dirty="0"/>
              <a:t>How can a taxpayer respond to a Revenue compliance intervention?</a:t>
            </a:r>
          </a:p>
        </p:txBody>
      </p:sp>
      <p:sp>
        <p:nvSpPr>
          <p:cNvPr id="9" name="Content Placeholder 8">
            <a:extLst>
              <a:ext uri="{FF2B5EF4-FFF2-40B4-BE49-F238E27FC236}">
                <a16:creationId xmlns:a16="http://schemas.microsoft.com/office/drawing/2014/main" id="{C625A699-2900-C7DE-D159-53FDF91A50BC}"/>
              </a:ext>
            </a:extLst>
          </p:cNvPr>
          <p:cNvSpPr>
            <a:spLocks noGrp="1"/>
          </p:cNvSpPr>
          <p:nvPr>
            <p:ph idx="1"/>
          </p:nvPr>
        </p:nvSpPr>
        <p:spPr>
          <a:xfrm>
            <a:off x="642853" y="1755732"/>
            <a:ext cx="4873961" cy="5019145"/>
          </a:xfrm>
        </p:spPr>
        <p:txBody>
          <a:bodyPr>
            <a:normAutofit/>
          </a:bodyPr>
          <a:lstStyle/>
          <a:p>
            <a:pPr>
              <a:buFont typeface="Wingdings" panose="05000000000000000000" pitchFamily="2" charset="2"/>
              <a:buChar char="ü"/>
            </a:pPr>
            <a:r>
              <a:rPr lang="en-US" sz="1800" dirty="0"/>
              <a:t>What level of compliance intervention is involved?</a:t>
            </a:r>
          </a:p>
          <a:p>
            <a:pPr>
              <a:buFont typeface="Wingdings" panose="05000000000000000000" pitchFamily="2" charset="2"/>
              <a:buChar char="ü"/>
            </a:pPr>
            <a:endParaRPr lang="en-US" sz="1800" dirty="0"/>
          </a:p>
          <a:p>
            <a:pPr>
              <a:buFont typeface="Wingdings" panose="05000000000000000000" pitchFamily="2" charset="2"/>
              <a:buChar char="ü"/>
            </a:pPr>
            <a:r>
              <a:rPr lang="en-US" sz="1800" dirty="0"/>
              <a:t>What is the time frame within which I need to reply to Revenue?</a:t>
            </a:r>
          </a:p>
          <a:p>
            <a:pPr>
              <a:buFont typeface="Wingdings" panose="05000000000000000000" pitchFamily="2" charset="2"/>
              <a:buChar char="ü"/>
            </a:pPr>
            <a:endParaRPr lang="en-US" sz="1800" dirty="0"/>
          </a:p>
          <a:p>
            <a:pPr>
              <a:buFont typeface="Wingdings" panose="05000000000000000000" pitchFamily="2" charset="2"/>
              <a:buChar char="ü"/>
            </a:pPr>
            <a:r>
              <a:rPr lang="en-US" sz="1800" dirty="0"/>
              <a:t>Do I need expert advice?</a:t>
            </a:r>
          </a:p>
          <a:p>
            <a:pPr>
              <a:buFont typeface="Wingdings" panose="05000000000000000000" pitchFamily="2" charset="2"/>
              <a:buChar char="ü"/>
            </a:pPr>
            <a:endParaRPr lang="en-US" sz="1800" dirty="0"/>
          </a:p>
          <a:p>
            <a:pPr>
              <a:buFont typeface="Wingdings" panose="05000000000000000000" pitchFamily="2" charset="2"/>
              <a:buChar char="ü"/>
            </a:pPr>
            <a:r>
              <a:rPr lang="en-US" sz="1800" dirty="0"/>
              <a:t>What is the benefit of giving full                                        co-operation with a Revenue compliance intervention?</a:t>
            </a:r>
          </a:p>
          <a:p>
            <a:pPr>
              <a:buFont typeface="Wingdings" panose="05000000000000000000" pitchFamily="2" charset="2"/>
              <a:buChar char="ü"/>
            </a:pPr>
            <a:endParaRPr lang="en-US" sz="1800" dirty="0"/>
          </a:p>
          <a:p>
            <a:pPr>
              <a:buFont typeface="Wingdings" panose="05000000000000000000" pitchFamily="2" charset="2"/>
              <a:buChar char="ü"/>
            </a:pPr>
            <a:r>
              <a:rPr lang="en-US" sz="1800" dirty="0"/>
              <a:t>How can I contact Revenue to find out more</a:t>
            </a:r>
            <a:r>
              <a:rPr lang="en-US" sz="2200" dirty="0"/>
              <a:t>?</a:t>
            </a:r>
          </a:p>
        </p:txBody>
      </p:sp>
      <p:pic>
        <p:nvPicPr>
          <p:cNvPr id="5" name="Content Placeholder 4">
            <a:extLst>
              <a:ext uri="{FF2B5EF4-FFF2-40B4-BE49-F238E27FC236}">
                <a16:creationId xmlns:a16="http://schemas.microsoft.com/office/drawing/2014/main" id="{4C2DC16A-B265-4FC2-88DF-17A45B79341A}"/>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913" r="613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2" name="Audio 11" descr="Audio Narration of Slide">
            <a:hlinkClick r:id="" action="ppaction://media"/>
            <a:extLst>
              <a:ext uri="{FF2B5EF4-FFF2-40B4-BE49-F238E27FC236}">
                <a16:creationId xmlns:a16="http://schemas.microsoft.com/office/drawing/2014/main" id="{7018E7FB-3148-4349-B2BE-74569E5DB2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21547438"/>
      </p:ext>
    </p:extLst>
  </p:cSld>
  <p:clrMapOvr>
    <a:masterClrMapping/>
  </p:clrMapOvr>
  <mc:AlternateContent xmlns:mc="http://schemas.openxmlformats.org/markup-compatibility/2006" xmlns:p14="http://schemas.microsoft.com/office/powerpoint/2010/main">
    <mc:Choice Requires="p14">
      <p:transition spd="slow" p14:dur="2000" advTm="65165"/>
    </mc:Choice>
    <mc:Fallback xmlns="">
      <p:transition spd="slow" advTm="65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D4E1B9F-586F-48B7-8A86-F648C3D1D76B}"/>
              </a:ext>
            </a:extLst>
          </p:cNvPr>
          <p:cNvSpPr>
            <a:spLocks noGrp="1"/>
          </p:cNvSpPr>
          <p:nvPr>
            <p:ph type="title"/>
          </p:nvPr>
        </p:nvSpPr>
        <p:spPr>
          <a:xfrm>
            <a:off x="0" y="0"/>
            <a:ext cx="10501745" cy="1191491"/>
          </a:xfrm>
        </p:spPr>
        <p:txBody>
          <a:bodyPr>
            <a:normAutofit fontScale="90000"/>
          </a:bodyPr>
          <a:lstStyle/>
          <a:p>
            <a:r>
              <a:rPr lang="en-IE" sz="3200" dirty="0"/>
              <a:t> </a:t>
            </a:r>
            <a:br>
              <a:rPr lang="en-IE" sz="3200" dirty="0"/>
            </a:br>
            <a:r>
              <a:rPr lang="en-IE" sz="4000" dirty="0"/>
              <a:t>How can a taxpayer engage with Revenue under </a:t>
            </a:r>
            <a:br>
              <a:rPr lang="en-IE" sz="4000" dirty="0"/>
            </a:br>
            <a:r>
              <a:rPr lang="en-IE" sz="4000" dirty="0"/>
              <a:t>a Level 1 compliance intervention if they find </a:t>
            </a:r>
            <a:br>
              <a:rPr lang="en-IE" sz="4000" dirty="0"/>
            </a:br>
            <a:r>
              <a:rPr lang="en-IE" sz="4000" dirty="0"/>
              <a:t>they have a tax default?</a:t>
            </a:r>
          </a:p>
        </p:txBody>
      </p:sp>
      <p:graphicFrame>
        <p:nvGraphicFramePr>
          <p:cNvPr id="7" name="Table 7">
            <a:extLst>
              <a:ext uri="{FF2B5EF4-FFF2-40B4-BE49-F238E27FC236}">
                <a16:creationId xmlns:a16="http://schemas.microsoft.com/office/drawing/2014/main" id="{D8A99829-1E8B-4E04-AED5-5C8551E2BBEE}"/>
              </a:ext>
              <a:ext uri="{C183D7F6-B498-43B3-948B-1728B52AA6E4}">
                <adec:decorative xmlns:adec="http://schemas.microsoft.com/office/drawing/2017/decorative" val="1"/>
              </a:ext>
            </a:extLst>
          </p:cNvPr>
          <p:cNvGraphicFramePr>
            <a:graphicFrameLocks noGrp="1"/>
          </p:cNvGraphicFramePr>
          <p:nvPr>
            <p:ph idx="4294967295"/>
          </p:nvPr>
        </p:nvGraphicFramePr>
        <p:xfrm>
          <a:off x="438297" y="1953203"/>
          <a:ext cx="11398101" cy="2746300"/>
        </p:xfrm>
        <a:graphic>
          <a:graphicData uri="http://schemas.openxmlformats.org/drawingml/2006/table">
            <a:tbl>
              <a:tblPr firstRow="1" bandRow="1">
                <a:tableStyleId>{5C22544A-7EE6-4342-B048-85BDC9FD1C3A}</a:tableStyleId>
              </a:tblPr>
              <a:tblGrid>
                <a:gridCol w="2643568">
                  <a:extLst>
                    <a:ext uri="{9D8B030D-6E8A-4147-A177-3AD203B41FA5}">
                      <a16:colId xmlns:a16="http://schemas.microsoft.com/office/drawing/2014/main" val="2870037537"/>
                    </a:ext>
                  </a:extLst>
                </a:gridCol>
                <a:gridCol w="3207883">
                  <a:extLst>
                    <a:ext uri="{9D8B030D-6E8A-4147-A177-3AD203B41FA5}">
                      <a16:colId xmlns:a16="http://schemas.microsoft.com/office/drawing/2014/main" val="506091788"/>
                    </a:ext>
                  </a:extLst>
                </a:gridCol>
                <a:gridCol w="2951232">
                  <a:extLst>
                    <a:ext uri="{9D8B030D-6E8A-4147-A177-3AD203B41FA5}">
                      <a16:colId xmlns:a16="http://schemas.microsoft.com/office/drawing/2014/main" val="521085141"/>
                    </a:ext>
                  </a:extLst>
                </a:gridCol>
                <a:gridCol w="2595418">
                  <a:extLst>
                    <a:ext uri="{9D8B030D-6E8A-4147-A177-3AD203B41FA5}">
                      <a16:colId xmlns:a16="http://schemas.microsoft.com/office/drawing/2014/main" val="3359485414"/>
                    </a:ext>
                  </a:extLst>
                </a:gridCol>
              </a:tblGrid>
              <a:tr h="569746">
                <a:tc>
                  <a:txBody>
                    <a:bodyPr/>
                    <a:lstStyle/>
                    <a:p>
                      <a:pPr algn="ctr"/>
                      <a:endParaRPr lang="en-IE" sz="2400" dirty="0">
                        <a:solidFill>
                          <a:schemeClr val="bg1"/>
                        </a:solidFill>
                        <a:latin typeface="Arial" panose="020B0604020202020204" pitchFamily="34" charset="0"/>
                        <a:cs typeface="Arial" panose="020B0604020202020204" pitchFamily="34" charset="0"/>
                      </a:endParaRPr>
                    </a:p>
                  </a:txBody>
                  <a:tcPr marL="49443" marR="49443" marT="38875" marB="38875">
                    <a:solidFill>
                      <a:schemeClr val="bg1"/>
                    </a:solidFill>
                  </a:tcPr>
                </a:tc>
                <a:tc>
                  <a:txBody>
                    <a:bodyPr/>
                    <a:lstStyle/>
                    <a:p>
                      <a:pPr algn="ctr"/>
                      <a:r>
                        <a:rPr lang="en-IE" sz="2000" b="0" dirty="0">
                          <a:solidFill>
                            <a:schemeClr val="tx1">
                              <a:lumMod val="85000"/>
                              <a:lumOff val="15000"/>
                            </a:schemeClr>
                          </a:solidFill>
                          <a:latin typeface="Arial" panose="020B0604020202020204" pitchFamily="34" charset="0"/>
                          <a:cs typeface="Arial" panose="020B0604020202020204" pitchFamily="34" charset="0"/>
                        </a:rPr>
                        <a:t>Level </a:t>
                      </a:r>
                    </a:p>
                    <a:p>
                      <a:pPr algn="ctr"/>
                      <a:r>
                        <a:rPr lang="en-IE" sz="2000" b="0" dirty="0">
                          <a:solidFill>
                            <a:schemeClr val="tx1">
                              <a:lumMod val="85000"/>
                              <a:lumOff val="15000"/>
                            </a:schemeClr>
                          </a:solidFill>
                          <a:latin typeface="Arial" panose="020B0604020202020204" pitchFamily="34" charset="0"/>
                          <a:cs typeface="Arial" panose="020B0604020202020204" pitchFamily="34" charset="0"/>
                        </a:rPr>
                        <a:t>1</a:t>
                      </a:r>
                    </a:p>
                    <a:p>
                      <a:pPr algn="ctr"/>
                      <a:endParaRPr lang="en-IE" sz="2000" b="0" dirty="0">
                        <a:solidFill>
                          <a:schemeClr val="tx1">
                            <a:lumMod val="85000"/>
                            <a:lumOff val="15000"/>
                          </a:schemeClr>
                        </a:solidFill>
                        <a:latin typeface="Arial" panose="020B0604020202020204" pitchFamily="34" charset="0"/>
                        <a:cs typeface="Arial" panose="020B0604020202020204" pitchFamily="34" charset="0"/>
                      </a:endParaRPr>
                    </a:p>
                  </a:txBody>
                  <a:tcPr marL="49443" marR="49443" marT="38875" marB="38875">
                    <a:solidFill>
                      <a:schemeClr val="accent3">
                        <a:lumMod val="60000"/>
                        <a:lumOff val="40000"/>
                      </a:schemeClr>
                    </a:solidFill>
                  </a:tcPr>
                </a:tc>
                <a:tc>
                  <a:txBody>
                    <a:bodyPr/>
                    <a:lstStyle/>
                    <a:p>
                      <a:pPr algn="ctr"/>
                      <a:r>
                        <a:rPr lang="en-IE" sz="2000" b="0" dirty="0">
                          <a:solidFill>
                            <a:schemeClr val="tx1">
                              <a:lumMod val="85000"/>
                              <a:lumOff val="15000"/>
                            </a:schemeClr>
                          </a:solidFill>
                          <a:latin typeface="Arial" panose="020B0604020202020204" pitchFamily="34" charset="0"/>
                          <a:cs typeface="Arial" panose="020B0604020202020204" pitchFamily="34" charset="0"/>
                        </a:rPr>
                        <a:t>Level </a:t>
                      </a:r>
                    </a:p>
                    <a:p>
                      <a:pPr algn="ctr"/>
                      <a:r>
                        <a:rPr lang="en-IE" sz="2000" b="0" dirty="0">
                          <a:solidFill>
                            <a:schemeClr val="tx1">
                              <a:lumMod val="85000"/>
                              <a:lumOff val="15000"/>
                            </a:schemeClr>
                          </a:solidFill>
                          <a:latin typeface="Arial" panose="020B0604020202020204" pitchFamily="34" charset="0"/>
                          <a:cs typeface="Arial" panose="020B0604020202020204" pitchFamily="34" charset="0"/>
                        </a:rPr>
                        <a:t>2</a:t>
                      </a:r>
                    </a:p>
                    <a:p>
                      <a:pPr algn="ctr"/>
                      <a:endParaRPr lang="en-IE" sz="2000" b="0" dirty="0">
                        <a:solidFill>
                          <a:schemeClr val="tx1">
                            <a:lumMod val="85000"/>
                            <a:lumOff val="15000"/>
                          </a:schemeClr>
                        </a:solidFill>
                        <a:latin typeface="Arial" panose="020B0604020202020204" pitchFamily="34" charset="0"/>
                        <a:cs typeface="Arial" panose="020B0604020202020204" pitchFamily="34" charset="0"/>
                      </a:endParaRPr>
                    </a:p>
                  </a:txBody>
                  <a:tcPr marL="49443" marR="49443" marT="38875" marB="38875">
                    <a:solidFill>
                      <a:srgbClr val="FB9705">
                        <a:alpha val="53000"/>
                      </a:srgbClr>
                    </a:solidFill>
                  </a:tcPr>
                </a:tc>
                <a:tc>
                  <a:txBody>
                    <a:bodyPr/>
                    <a:lstStyle/>
                    <a:p>
                      <a:pPr algn="ctr"/>
                      <a:r>
                        <a:rPr lang="en-IE" sz="2000" b="0" dirty="0">
                          <a:solidFill>
                            <a:schemeClr val="tx1">
                              <a:lumMod val="85000"/>
                              <a:lumOff val="15000"/>
                            </a:schemeClr>
                          </a:solidFill>
                          <a:latin typeface="Arial" panose="020B0604020202020204" pitchFamily="34" charset="0"/>
                          <a:cs typeface="Arial" panose="020B0604020202020204" pitchFamily="34" charset="0"/>
                        </a:rPr>
                        <a:t>Level </a:t>
                      </a:r>
                    </a:p>
                    <a:p>
                      <a:pPr algn="ctr"/>
                      <a:r>
                        <a:rPr lang="en-IE" sz="2000" b="0" dirty="0">
                          <a:solidFill>
                            <a:schemeClr val="tx1">
                              <a:lumMod val="85000"/>
                              <a:lumOff val="15000"/>
                            </a:schemeClr>
                          </a:solidFill>
                          <a:latin typeface="Arial" panose="020B0604020202020204" pitchFamily="34" charset="0"/>
                          <a:cs typeface="Arial" panose="020B0604020202020204" pitchFamily="34" charset="0"/>
                        </a:rPr>
                        <a:t>3 </a:t>
                      </a:r>
                    </a:p>
                  </a:txBody>
                  <a:tcPr marL="49443" marR="49443" marT="38875" marB="38875">
                    <a:solidFill>
                      <a:srgbClr val="FF0000">
                        <a:alpha val="50000"/>
                      </a:srgbClr>
                    </a:solidFill>
                  </a:tcPr>
                </a:tc>
                <a:extLst>
                  <a:ext uri="{0D108BD9-81ED-4DB2-BD59-A6C34878D82A}">
                    <a16:rowId xmlns:a16="http://schemas.microsoft.com/office/drawing/2014/main" val="1357168949"/>
                  </a:ext>
                </a:extLst>
              </a:tr>
              <a:tr h="1671153">
                <a:tc>
                  <a:txBody>
                    <a:bodyPr/>
                    <a:lstStyle/>
                    <a:p>
                      <a:pPr algn="ctr"/>
                      <a:endParaRPr lang="en-IE" sz="2200" dirty="0">
                        <a:solidFill>
                          <a:schemeClr val="bg1"/>
                        </a:solidFill>
                        <a:latin typeface="Arial" panose="020B0604020202020204" pitchFamily="34" charset="0"/>
                        <a:cs typeface="Arial" panose="020B0604020202020204" pitchFamily="34" charset="0"/>
                      </a:endParaRPr>
                    </a:p>
                    <a:p>
                      <a:pPr algn="ctr"/>
                      <a:r>
                        <a:rPr lang="en-IE" sz="2200" b="1" dirty="0">
                          <a:solidFill>
                            <a:schemeClr val="bg1"/>
                          </a:solidFill>
                          <a:latin typeface="Arial" panose="020B0604020202020204" pitchFamily="34" charset="0"/>
                          <a:cs typeface="Arial" panose="020B0604020202020204" pitchFamily="34" charset="0"/>
                        </a:rPr>
                        <a:t>Why is Revenue conducting this compliance intervention</a:t>
                      </a:r>
                    </a:p>
                  </a:txBody>
                  <a:tcPr marL="49443" marR="49443" marT="38875" marB="38875">
                    <a:solidFill>
                      <a:schemeClr val="accent5">
                        <a:lumMod val="75000"/>
                      </a:schemeClr>
                    </a:solidFill>
                  </a:tcPr>
                </a:tc>
                <a:tc>
                  <a:txBody>
                    <a:bodyPr/>
                    <a:lstStyle/>
                    <a:p>
                      <a:pPr algn="ctr"/>
                      <a:endParaRPr lang="en-IE" sz="1600" b="0" dirty="0">
                        <a:solidFill>
                          <a:schemeClr val="tx1">
                            <a:lumMod val="85000"/>
                            <a:lumOff val="15000"/>
                          </a:schemeClr>
                        </a:solidFill>
                        <a:latin typeface="Arial" panose="020B0604020202020204" pitchFamily="34" charset="0"/>
                        <a:cs typeface="Arial" panose="020B0604020202020204" pitchFamily="34" charset="0"/>
                      </a:endParaRPr>
                    </a:p>
                    <a:p>
                      <a:pPr algn="ctr"/>
                      <a:r>
                        <a:rPr lang="en-IE" sz="1600" b="0" dirty="0">
                          <a:solidFill>
                            <a:schemeClr val="tx1">
                              <a:lumMod val="85000"/>
                              <a:lumOff val="15000"/>
                            </a:schemeClr>
                          </a:solidFill>
                          <a:latin typeface="Arial" panose="020B0604020202020204" pitchFamily="34" charset="0"/>
                          <a:cs typeface="Arial" panose="020B0604020202020204" pitchFamily="34" charset="0"/>
                        </a:rPr>
                        <a:t>   </a:t>
                      </a:r>
                    </a:p>
                    <a:p>
                      <a:pPr algn="ctr"/>
                      <a:r>
                        <a:rPr lang="en-IE" sz="1600" b="0" dirty="0">
                          <a:solidFill>
                            <a:schemeClr val="tx1">
                              <a:lumMod val="85000"/>
                              <a:lumOff val="15000"/>
                            </a:schemeClr>
                          </a:solidFill>
                          <a:latin typeface="Arial" panose="020B0604020202020204" pitchFamily="34" charset="0"/>
                          <a:cs typeface="Arial" panose="020B0604020202020204" pitchFamily="34" charset="0"/>
                        </a:rPr>
                        <a:t>To assist the taxpayer to</a:t>
                      </a:r>
                    </a:p>
                    <a:p>
                      <a:pPr algn="ctr"/>
                      <a:r>
                        <a:rPr lang="en-IE" sz="1600" b="0" dirty="0">
                          <a:solidFill>
                            <a:schemeClr val="tx1">
                              <a:lumMod val="85000"/>
                              <a:lumOff val="15000"/>
                            </a:schemeClr>
                          </a:solidFill>
                          <a:latin typeface="Arial" panose="020B0604020202020204" pitchFamily="34" charset="0"/>
                          <a:cs typeface="Arial" panose="020B0604020202020204" pitchFamily="34" charset="0"/>
                        </a:rPr>
                        <a:t>   be tax compliant</a:t>
                      </a:r>
                    </a:p>
                  </a:txBody>
                  <a:tcPr marL="24650" marR="24650" marT="38875" marB="38875">
                    <a:solidFill>
                      <a:schemeClr val="accent3">
                        <a:lumMod val="60000"/>
                        <a:lumOff val="40000"/>
                      </a:schemeClr>
                    </a:solidFill>
                  </a:tcPr>
                </a:tc>
                <a:tc>
                  <a:txBody>
                    <a:bodyPr/>
                    <a:lstStyle/>
                    <a:p>
                      <a:pPr algn="ctr"/>
                      <a:endParaRPr lang="en-IE" sz="1600" b="0" dirty="0">
                        <a:solidFill>
                          <a:schemeClr val="tx1">
                            <a:lumMod val="85000"/>
                            <a:lumOff val="15000"/>
                          </a:schemeClr>
                        </a:solidFill>
                        <a:latin typeface="Arial" panose="020B0604020202020204" pitchFamily="34" charset="0"/>
                        <a:cs typeface="Arial" panose="020B0604020202020204" pitchFamily="34" charset="0"/>
                      </a:endParaRPr>
                    </a:p>
                    <a:p>
                      <a:pPr algn="ctr"/>
                      <a:r>
                        <a:rPr lang="en-IE" sz="1600" b="0" dirty="0">
                          <a:solidFill>
                            <a:schemeClr val="tx1">
                              <a:lumMod val="85000"/>
                              <a:lumOff val="15000"/>
                            </a:schemeClr>
                          </a:solidFill>
                          <a:latin typeface="Arial" panose="020B0604020202020204" pitchFamily="34" charset="0"/>
                          <a:cs typeface="Arial" panose="020B0604020202020204" pitchFamily="34" charset="0"/>
                        </a:rPr>
                        <a:t>   </a:t>
                      </a:r>
                    </a:p>
                    <a:p>
                      <a:pPr algn="ctr"/>
                      <a:r>
                        <a:rPr lang="en-IE" sz="1600" b="0" dirty="0">
                          <a:solidFill>
                            <a:schemeClr val="tx1">
                              <a:lumMod val="85000"/>
                              <a:lumOff val="15000"/>
                            </a:schemeClr>
                          </a:solidFill>
                          <a:latin typeface="Arial" panose="020B0604020202020204" pitchFamily="34" charset="0"/>
                          <a:cs typeface="Arial" panose="020B0604020202020204" pitchFamily="34" charset="0"/>
                        </a:rPr>
                        <a:t>To inquire into potential </a:t>
                      </a:r>
                    </a:p>
                    <a:p>
                      <a:pPr algn="ctr"/>
                      <a:r>
                        <a:rPr lang="en-IE" sz="1600" b="0" dirty="0">
                          <a:solidFill>
                            <a:schemeClr val="tx1">
                              <a:lumMod val="85000"/>
                              <a:lumOff val="15000"/>
                            </a:schemeClr>
                          </a:solidFill>
                          <a:latin typeface="Arial" panose="020B0604020202020204" pitchFamily="34" charset="0"/>
                          <a:cs typeface="Arial" panose="020B0604020202020204" pitchFamily="34" charset="0"/>
                        </a:rPr>
                        <a:t>   non-compliance by a taxpayer  </a:t>
                      </a:r>
                    </a:p>
                  </a:txBody>
                  <a:tcPr marL="24650" marR="24650" marT="38875" marB="38875">
                    <a:solidFill>
                      <a:srgbClr val="FB9705">
                        <a:alpha val="53000"/>
                      </a:srgbClr>
                    </a:solidFill>
                  </a:tcPr>
                </a:tc>
                <a:tc>
                  <a:txBody>
                    <a:bodyPr/>
                    <a:lstStyle/>
                    <a:p>
                      <a:pPr algn="ctr"/>
                      <a:endParaRPr lang="en-IE" sz="1600" b="0" dirty="0">
                        <a:solidFill>
                          <a:schemeClr val="tx1">
                            <a:lumMod val="85000"/>
                            <a:lumOff val="15000"/>
                          </a:schemeClr>
                        </a:solidFill>
                        <a:latin typeface="Arial" panose="020B0604020202020204" pitchFamily="34" charset="0"/>
                        <a:cs typeface="Arial" panose="020B0604020202020204" pitchFamily="34" charset="0"/>
                      </a:endParaRPr>
                    </a:p>
                    <a:p>
                      <a:pPr algn="ctr"/>
                      <a:r>
                        <a:rPr lang="en-IE" sz="1600" b="0" dirty="0">
                          <a:solidFill>
                            <a:schemeClr val="tx1">
                              <a:lumMod val="85000"/>
                              <a:lumOff val="15000"/>
                            </a:schemeClr>
                          </a:solidFill>
                          <a:latin typeface="Arial" panose="020B0604020202020204" pitchFamily="34" charset="0"/>
                          <a:cs typeface="Arial" panose="020B0604020202020204" pitchFamily="34" charset="0"/>
                        </a:rPr>
                        <a:t>  </a:t>
                      </a:r>
                    </a:p>
                    <a:p>
                      <a:pPr algn="ctr"/>
                      <a:r>
                        <a:rPr lang="en-IE" sz="1600" b="0" dirty="0">
                          <a:solidFill>
                            <a:schemeClr val="tx1">
                              <a:lumMod val="85000"/>
                              <a:lumOff val="15000"/>
                            </a:schemeClr>
                          </a:solidFill>
                          <a:latin typeface="Arial" panose="020B0604020202020204" pitchFamily="34" charset="0"/>
                          <a:cs typeface="Arial" panose="020B0604020202020204" pitchFamily="34" charset="0"/>
                        </a:rPr>
                        <a:t>To investigate high risk or suspected fraud</a:t>
                      </a:r>
                    </a:p>
                  </a:txBody>
                  <a:tcPr marL="24650" marR="24650" marT="38875" marB="38875">
                    <a:solidFill>
                      <a:srgbClr val="FF0000">
                        <a:alpha val="50000"/>
                      </a:srgbClr>
                    </a:solidFill>
                  </a:tcPr>
                </a:tc>
                <a:extLst>
                  <a:ext uri="{0D108BD9-81ED-4DB2-BD59-A6C34878D82A}">
                    <a16:rowId xmlns:a16="http://schemas.microsoft.com/office/drawing/2014/main" val="370072154"/>
                  </a:ext>
                </a:extLst>
              </a:tr>
            </a:tbl>
          </a:graphicData>
        </a:graphic>
      </p:graphicFrame>
      <p:graphicFrame>
        <p:nvGraphicFramePr>
          <p:cNvPr id="4" name="Table 3">
            <a:extLst>
              <a:ext uri="{FF2B5EF4-FFF2-40B4-BE49-F238E27FC236}">
                <a16:creationId xmlns:a16="http://schemas.microsoft.com/office/drawing/2014/main" id="{F3D52820-4B22-4AB8-9D88-F589893F3512}"/>
              </a:ext>
              <a:ext uri="{C183D7F6-B498-43B3-948B-1728B52AA6E4}">
                <adec:decorative xmlns:adec="http://schemas.microsoft.com/office/drawing/2017/decorative" val="1"/>
              </a:ext>
            </a:extLst>
          </p:cNvPr>
          <p:cNvGraphicFramePr>
            <a:graphicFrameLocks noGrp="1"/>
          </p:cNvGraphicFramePr>
          <p:nvPr/>
        </p:nvGraphicFramePr>
        <p:xfrm>
          <a:off x="438298" y="4699503"/>
          <a:ext cx="11398101" cy="1732537"/>
        </p:xfrm>
        <a:graphic>
          <a:graphicData uri="http://schemas.openxmlformats.org/drawingml/2006/table">
            <a:tbl>
              <a:tblPr firstRow="1" bandRow="1">
                <a:tableStyleId>{5C22544A-7EE6-4342-B048-85BDC9FD1C3A}</a:tableStyleId>
              </a:tblPr>
              <a:tblGrid>
                <a:gridCol w="2643569">
                  <a:extLst>
                    <a:ext uri="{9D8B030D-6E8A-4147-A177-3AD203B41FA5}">
                      <a16:colId xmlns:a16="http://schemas.microsoft.com/office/drawing/2014/main" val="3228335291"/>
                    </a:ext>
                  </a:extLst>
                </a:gridCol>
                <a:gridCol w="3194242">
                  <a:extLst>
                    <a:ext uri="{9D8B030D-6E8A-4147-A177-3AD203B41FA5}">
                      <a16:colId xmlns:a16="http://schemas.microsoft.com/office/drawing/2014/main" val="1147480950"/>
                    </a:ext>
                  </a:extLst>
                </a:gridCol>
                <a:gridCol w="2964873">
                  <a:extLst>
                    <a:ext uri="{9D8B030D-6E8A-4147-A177-3AD203B41FA5}">
                      <a16:colId xmlns:a16="http://schemas.microsoft.com/office/drawing/2014/main" val="2325348045"/>
                    </a:ext>
                  </a:extLst>
                </a:gridCol>
                <a:gridCol w="2595417">
                  <a:extLst>
                    <a:ext uri="{9D8B030D-6E8A-4147-A177-3AD203B41FA5}">
                      <a16:colId xmlns:a16="http://schemas.microsoft.com/office/drawing/2014/main" val="2527197455"/>
                    </a:ext>
                  </a:extLst>
                </a:gridCol>
              </a:tblGrid>
              <a:tr h="1732537">
                <a:tc>
                  <a:txBody>
                    <a:bodyPr/>
                    <a:lstStyle/>
                    <a:p>
                      <a:pPr algn="ctr"/>
                      <a:endParaRPr lang="en-IE" sz="2000" b="1" dirty="0">
                        <a:solidFill>
                          <a:schemeClr val="bg1"/>
                        </a:solidFill>
                        <a:latin typeface="Arial" panose="020B0604020202020204" pitchFamily="34" charset="0"/>
                        <a:cs typeface="Arial" panose="020B0604020202020204" pitchFamily="34" charset="0"/>
                      </a:endParaRPr>
                    </a:p>
                    <a:p>
                      <a:pPr algn="ctr"/>
                      <a:r>
                        <a:rPr lang="en-IE" sz="2200" b="1" dirty="0">
                          <a:solidFill>
                            <a:schemeClr val="bg1"/>
                          </a:solidFill>
                          <a:latin typeface="Arial" panose="020B0604020202020204" pitchFamily="34" charset="0"/>
                          <a:cs typeface="Arial" panose="020B0604020202020204" pitchFamily="34" charset="0"/>
                        </a:rPr>
                        <a:t>Options available to the taxpayer if they find a tax default  </a:t>
                      </a:r>
                    </a:p>
                  </a:txBody>
                  <a:tcPr marL="43790" marR="43790" marT="38875" marB="38875">
                    <a:solidFill>
                      <a:schemeClr val="accent5">
                        <a:lumMod val="75000"/>
                      </a:schemeClr>
                    </a:solidFill>
                  </a:tcPr>
                </a:tc>
                <a:tc>
                  <a:txBody>
                    <a:bodyPr/>
                    <a:lstStyle/>
                    <a:p>
                      <a:pPr marL="285750" indent="-285750" algn="l">
                        <a:buFont typeface="Wingdings" panose="05000000000000000000" pitchFamily="2" charset="2"/>
                        <a:buChar char="Ø"/>
                      </a:pPr>
                      <a:endParaRPr lang="en-IE" sz="1600" b="0" dirty="0">
                        <a:solidFill>
                          <a:schemeClr val="tx1">
                            <a:lumMod val="85000"/>
                            <a:lumOff val="15000"/>
                          </a:schemeClr>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Ø"/>
                      </a:pPr>
                      <a:r>
                        <a:rPr lang="en-IE" sz="1600" b="0" dirty="0">
                          <a:solidFill>
                            <a:schemeClr val="tx1">
                              <a:lumMod val="85000"/>
                              <a:lumOff val="15000"/>
                            </a:schemeClr>
                          </a:solidFill>
                          <a:latin typeface="Arial" panose="020B0604020202020204" pitchFamily="34" charset="0"/>
                          <a:cs typeface="Arial" panose="020B0604020202020204" pitchFamily="34" charset="0"/>
                        </a:rPr>
                        <a:t>   Self Correction</a:t>
                      </a:r>
                    </a:p>
                    <a:p>
                      <a:pPr marL="285750" indent="-285750" algn="l">
                        <a:buFont typeface="Wingdings" panose="05000000000000000000" pitchFamily="2" charset="2"/>
                        <a:buChar char="Ø"/>
                      </a:pPr>
                      <a:endParaRPr lang="en-IE" sz="1600" b="0" dirty="0">
                        <a:solidFill>
                          <a:schemeClr val="tx1">
                            <a:lumMod val="85000"/>
                            <a:lumOff val="15000"/>
                          </a:schemeClr>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Ø"/>
                      </a:pPr>
                      <a:r>
                        <a:rPr lang="en-IE" sz="1600" b="0" dirty="0">
                          <a:solidFill>
                            <a:schemeClr val="tx1">
                              <a:lumMod val="85000"/>
                              <a:lumOff val="15000"/>
                            </a:schemeClr>
                          </a:solidFill>
                          <a:latin typeface="Arial" panose="020B0604020202020204" pitchFamily="34" charset="0"/>
                          <a:cs typeface="Arial" panose="020B0604020202020204" pitchFamily="34" charset="0"/>
                        </a:rPr>
                        <a:t>   Unprompted Disclosure</a:t>
                      </a:r>
                    </a:p>
                    <a:p>
                      <a:pPr marL="285750" indent="-285750" algn="l">
                        <a:buFont typeface="Wingdings" panose="05000000000000000000" pitchFamily="2" charset="2"/>
                        <a:buChar char="Ø"/>
                      </a:pPr>
                      <a:endParaRPr lang="en-IE" sz="1600" b="0" dirty="0">
                        <a:solidFill>
                          <a:schemeClr val="tx1">
                            <a:lumMod val="85000"/>
                            <a:lumOff val="15000"/>
                          </a:schemeClr>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Ø"/>
                      </a:pPr>
                      <a:r>
                        <a:rPr lang="en-IE" sz="1600" b="0" dirty="0">
                          <a:solidFill>
                            <a:schemeClr val="tx1">
                              <a:lumMod val="85000"/>
                              <a:lumOff val="15000"/>
                            </a:schemeClr>
                          </a:solidFill>
                          <a:latin typeface="Arial" panose="020B0604020202020204" pitchFamily="34" charset="0"/>
                          <a:cs typeface="Arial" panose="020B0604020202020204" pitchFamily="34" charset="0"/>
                        </a:rPr>
                        <a:t>   Full Co-operation</a:t>
                      </a:r>
                    </a:p>
                  </a:txBody>
                  <a:tcPr marL="43790" marR="43790" marT="38875" marB="38875">
                    <a:solidFill>
                      <a:schemeClr val="accent3">
                        <a:lumMod val="60000"/>
                        <a:lumOff val="4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IE" sz="1600" b="0" dirty="0">
                        <a:solidFill>
                          <a:schemeClr val="tx1">
                            <a:lumMod val="85000"/>
                            <a:lumOff val="15000"/>
                          </a:scheme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IE" sz="1600" b="0" dirty="0">
                        <a:solidFill>
                          <a:schemeClr val="tx1">
                            <a:lumMod val="85000"/>
                            <a:lumOff val="15000"/>
                          </a:scheme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IE" sz="1600" b="0" dirty="0">
                        <a:solidFill>
                          <a:schemeClr val="tx1">
                            <a:lumMod val="85000"/>
                            <a:lumOff val="15000"/>
                          </a:scheme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IE" sz="1600" b="0" dirty="0">
                          <a:solidFill>
                            <a:schemeClr val="tx1">
                              <a:lumMod val="85000"/>
                              <a:lumOff val="15000"/>
                            </a:schemeClr>
                          </a:solidFill>
                          <a:latin typeface="Arial" panose="020B0604020202020204" pitchFamily="34" charset="0"/>
                          <a:cs typeface="Arial" panose="020B0604020202020204" pitchFamily="34" charset="0"/>
                        </a:rPr>
                        <a:t>  Prompted Disclosure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IE" sz="1600" b="0" dirty="0">
                        <a:solidFill>
                          <a:schemeClr val="tx1">
                            <a:lumMod val="85000"/>
                            <a:lumOff val="15000"/>
                          </a:scheme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IE" sz="1600" b="0" dirty="0">
                          <a:solidFill>
                            <a:schemeClr val="tx1">
                              <a:lumMod val="85000"/>
                              <a:lumOff val="15000"/>
                            </a:schemeClr>
                          </a:solidFill>
                          <a:latin typeface="Arial" panose="020B0604020202020204" pitchFamily="34" charset="0"/>
                          <a:cs typeface="Arial" panose="020B0604020202020204" pitchFamily="34" charset="0"/>
                        </a:rPr>
                        <a:t>  Full co-operation</a:t>
                      </a:r>
                    </a:p>
                  </a:txBody>
                  <a:tcPr marL="43790" marR="43790" marT="38875" marB="38875">
                    <a:solidFill>
                      <a:srgbClr val="FB9705">
                        <a:alpha val="50000"/>
                      </a:srgb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IE" sz="1600" b="0" dirty="0">
                        <a:solidFill>
                          <a:schemeClr val="tx1">
                            <a:lumMod val="85000"/>
                            <a:lumOff val="15000"/>
                          </a:scheme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IE" sz="1600" b="0" dirty="0">
                        <a:solidFill>
                          <a:schemeClr val="tx1">
                            <a:lumMod val="85000"/>
                            <a:lumOff val="15000"/>
                          </a:scheme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IE" sz="1600" b="0" dirty="0">
                        <a:solidFill>
                          <a:schemeClr val="tx1">
                            <a:lumMod val="85000"/>
                            <a:lumOff val="15000"/>
                          </a:scheme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IE" sz="1600" b="0" dirty="0">
                        <a:solidFill>
                          <a:schemeClr val="tx1">
                            <a:lumMod val="85000"/>
                            <a:lumOff val="15000"/>
                          </a:scheme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IE" sz="1600" b="0" dirty="0">
                        <a:solidFill>
                          <a:schemeClr val="tx1">
                            <a:lumMod val="85000"/>
                            <a:lumOff val="15000"/>
                          </a:scheme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IE" sz="1600" b="0" dirty="0">
                          <a:solidFill>
                            <a:schemeClr val="tx1">
                              <a:lumMod val="85000"/>
                              <a:lumOff val="15000"/>
                            </a:schemeClr>
                          </a:solidFill>
                          <a:latin typeface="Arial" panose="020B0604020202020204" pitchFamily="34" charset="0"/>
                          <a:cs typeface="Arial" panose="020B0604020202020204" pitchFamily="34" charset="0"/>
                        </a:rPr>
                        <a:t>  Full co-operation</a:t>
                      </a:r>
                    </a:p>
                  </a:txBody>
                  <a:tcPr marL="43790" marR="43790" marT="38875" marB="38875">
                    <a:solidFill>
                      <a:srgbClr val="FF0000">
                        <a:alpha val="50000"/>
                      </a:srgbClr>
                    </a:solidFill>
                  </a:tcPr>
                </a:tc>
                <a:extLst>
                  <a:ext uri="{0D108BD9-81ED-4DB2-BD59-A6C34878D82A}">
                    <a16:rowId xmlns:a16="http://schemas.microsoft.com/office/drawing/2014/main" val="1657696911"/>
                  </a:ext>
                </a:extLst>
              </a:tr>
            </a:tbl>
          </a:graphicData>
        </a:graphic>
      </p:graphicFrame>
      <p:pic>
        <p:nvPicPr>
          <p:cNvPr id="3" name="Graphic 2" descr="Magnifying glass on Level 1">
            <a:extLst>
              <a:ext uri="{FF2B5EF4-FFF2-40B4-BE49-F238E27FC236}">
                <a16:creationId xmlns:a16="http://schemas.microsoft.com/office/drawing/2014/main" id="{2D42CF69-B00C-49CC-9781-F3E6F750CA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885885">
            <a:off x="3787446" y="1251452"/>
            <a:ext cx="2449033" cy="2449033"/>
          </a:xfrm>
          <a:prstGeom prst="rect">
            <a:avLst/>
          </a:prstGeom>
        </p:spPr>
      </p:pic>
      <p:pic>
        <p:nvPicPr>
          <p:cNvPr id="2" name="Audio 1" descr="Audio Narration of Slide">
            <a:hlinkClick r:id="" action="ppaction://media"/>
            <a:extLst>
              <a:ext uri="{FF2B5EF4-FFF2-40B4-BE49-F238E27FC236}">
                <a16:creationId xmlns:a16="http://schemas.microsoft.com/office/drawing/2014/main" id="{AB5D56CF-2F05-4E9F-B40F-09F0C4C122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42982701"/>
      </p:ext>
    </p:extLst>
  </p:cSld>
  <p:clrMapOvr>
    <a:masterClrMapping/>
  </p:clrMapOvr>
  <mc:AlternateContent xmlns:mc="http://schemas.openxmlformats.org/markup-compatibility/2006" xmlns:p14="http://schemas.microsoft.com/office/powerpoint/2010/main">
    <mc:Choice Requires="p14">
      <p:transition spd="slow" p14:dur="2000" advTm="54646"/>
    </mc:Choice>
    <mc:Fallback xmlns="">
      <p:transition spd="slow" advTm="54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4AC5-FA0A-48C3-B454-0128DBC47B1A}"/>
              </a:ext>
            </a:extLst>
          </p:cNvPr>
          <p:cNvSpPr>
            <a:spLocks noGrp="1"/>
          </p:cNvSpPr>
          <p:nvPr>
            <p:ph type="title"/>
          </p:nvPr>
        </p:nvSpPr>
        <p:spPr>
          <a:xfrm>
            <a:off x="5058671" y="614946"/>
            <a:ext cx="7376299" cy="1444371"/>
          </a:xfrm>
        </p:spPr>
        <p:txBody>
          <a:bodyPr anchor="b">
            <a:normAutofit/>
          </a:bodyPr>
          <a:lstStyle/>
          <a:p>
            <a:r>
              <a:rPr lang="en-IE" sz="3600" dirty="0"/>
              <a:t>Level 2 Revenue Compliance Intervention</a:t>
            </a:r>
          </a:p>
        </p:txBody>
      </p:sp>
      <p:sp>
        <p:nvSpPr>
          <p:cNvPr id="3" name="Content Placeholder 2">
            <a:extLst>
              <a:ext uri="{FF2B5EF4-FFF2-40B4-BE49-F238E27FC236}">
                <a16:creationId xmlns:a16="http://schemas.microsoft.com/office/drawing/2014/main" id="{744917D3-7174-48C5-9A7C-6A7AB49F891D}"/>
              </a:ext>
            </a:extLst>
          </p:cNvPr>
          <p:cNvSpPr>
            <a:spLocks noGrp="1"/>
          </p:cNvSpPr>
          <p:nvPr>
            <p:ph idx="1"/>
          </p:nvPr>
        </p:nvSpPr>
        <p:spPr>
          <a:xfrm>
            <a:off x="4807528" y="2258291"/>
            <a:ext cx="7232072" cy="3841935"/>
          </a:xfrm>
        </p:spPr>
        <p:txBody>
          <a:bodyPr>
            <a:normAutofit/>
          </a:bodyPr>
          <a:lstStyle/>
          <a:p>
            <a:endParaRPr lang="en-US" sz="1900" dirty="0"/>
          </a:p>
          <a:p>
            <a:pPr marL="0" indent="0">
              <a:buNone/>
            </a:pPr>
            <a:r>
              <a:rPr lang="en-US" sz="1800" dirty="0"/>
              <a:t>There are two types of Level 2 compliance interventions  </a:t>
            </a:r>
            <a:endParaRPr lang="en-IE" sz="1800" dirty="0"/>
          </a:p>
          <a:p>
            <a:pPr lvl="1"/>
            <a:r>
              <a:rPr lang="en-US" sz="1800" dirty="0"/>
              <a:t>Risk Review and</a:t>
            </a:r>
          </a:p>
          <a:p>
            <a:pPr lvl="1"/>
            <a:r>
              <a:rPr lang="en-US" sz="1800" dirty="0"/>
              <a:t>Revenue Audit </a:t>
            </a:r>
          </a:p>
          <a:p>
            <a:pPr marL="0" indent="0">
              <a:buNone/>
            </a:pPr>
            <a:r>
              <a:rPr lang="en-US" sz="1800" dirty="0"/>
              <a:t>Revenue may open a Level 2 compliance intervention where a risk that is specific to an individual taxpayer has been identified by Revenue</a:t>
            </a:r>
          </a:p>
          <a:p>
            <a:pPr marL="0" indent="0">
              <a:buNone/>
            </a:pPr>
            <a:r>
              <a:rPr lang="en-US" sz="1800" dirty="0"/>
              <a:t>A taxpayer will be given written notification if they are selected for a Level 2 Revenue Inquiry</a:t>
            </a:r>
          </a:p>
          <a:p>
            <a:pPr marL="0" indent="0">
              <a:buNone/>
            </a:pPr>
            <a:r>
              <a:rPr lang="en-US" sz="1800" dirty="0"/>
              <a:t>The Revenue Inquiry will commence 28 days after the date of taxpayer notification</a:t>
            </a:r>
          </a:p>
          <a:p>
            <a:pPr marL="0" indent="0">
              <a:buNone/>
            </a:pPr>
            <a:endParaRPr lang="en-US" sz="2000" dirty="0"/>
          </a:p>
          <a:p>
            <a:pPr marL="0" indent="0">
              <a:buNone/>
            </a:pPr>
            <a:endParaRPr lang="en-US" sz="2000" dirty="0"/>
          </a:p>
          <a:p>
            <a:pPr marL="0" indent="0">
              <a:buNone/>
            </a:pPr>
            <a:endParaRPr lang="en-US" sz="2000" dirty="0"/>
          </a:p>
          <a:p>
            <a:endParaRPr lang="en-US" sz="2000" dirty="0"/>
          </a:p>
          <a:p>
            <a:endParaRPr lang="en-IE" sz="1900" dirty="0"/>
          </a:p>
        </p:txBody>
      </p:sp>
      <p:pic>
        <p:nvPicPr>
          <p:cNvPr id="5" name="Picture 4">
            <a:extLst>
              <a:ext uri="{FF2B5EF4-FFF2-40B4-BE49-F238E27FC236}">
                <a16:creationId xmlns:a16="http://schemas.microsoft.com/office/drawing/2014/main" id="{4541945C-95C6-4986-8DC1-4D5E9F0792E3}"/>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42137" r="12744" b="-1"/>
          <a:stretch/>
        </p:blipFill>
        <p:spPr>
          <a:xfrm>
            <a:off x="20" y="10"/>
            <a:ext cx="4635571" cy="6857990"/>
          </a:xfrm>
          <a:prstGeom prst="rect">
            <a:avLst/>
          </a:prstGeom>
          <a:effectLst/>
        </p:spPr>
      </p:pic>
      <p:pic>
        <p:nvPicPr>
          <p:cNvPr id="4" name="Audio 3" descr="Audio Narration of Slide">
            <a:hlinkClick r:id="" action="ppaction://media"/>
            <a:extLst>
              <a:ext uri="{FF2B5EF4-FFF2-40B4-BE49-F238E27FC236}">
                <a16:creationId xmlns:a16="http://schemas.microsoft.com/office/drawing/2014/main" id="{96FF8954-C54D-4E7C-A4F5-874784E1BE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50206810"/>
      </p:ext>
    </p:extLst>
  </p:cSld>
  <p:clrMapOvr>
    <a:masterClrMapping/>
  </p:clrMapOvr>
  <mc:AlternateContent xmlns:mc="http://schemas.openxmlformats.org/markup-compatibility/2006" xmlns:p14="http://schemas.microsoft.com/office/powerpoint/2010/main">
    <mc:Choice Requires="p14">
      <p:transition spd="slow" p14:dur="2000" advTm="31809"/>
    </mc:Choice>
    <mc:Fallback xmlns="">
      <p:transition spd="slow" advTm="31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4AC5-FA0A-48C3-B454-0128DBC47B1A}"/>
              </a:ext>
            </a:extLst>
          </p:cNvPr>
          <p:cNvSpPr>
            <a:spLocks noGrp="1"/>
          </p:cNvSpPr>
          <p:nvPr>
            <p:ph type="title"/>
          </p:nvPr>
        </p:nvSpPr>
        <p:spPr>
          <a:xfrm>
            <a:off x="4965430" y="374073"/>
            <a:ext cx="6586491" cy="1546267"/>
          </a:xfrm>
        </p:spPr>
        <p:txBody>
          <a:bodyPr anchor="b">
            <a:noAutofit/>
          </a:bodyPr>
          <a:lstStyle/>
          <a:p>
            <a:r>
              <a:rPr lang="en-IE" sz="3600" dirty="0"/>
              <a:t>How can a taxpayer engage with Revenue during a Level 2 compliance intervention?</a:t>
            </a:r>
          </a:p>
        </p:txBody>
      </p:sp>
      <p:sp>
        <p:nvSpPr>
          <p:cNvPr id="3" name="Content Placeholder 2">
            <a:extLst>
              <a:ext uri="{FF2B5EF4-FFF2-40B4-BE49-F238E27FC236}">
                <a16:creationId xmlns:a16="http://schemas.microsoft.com/office/drawing/2014/main" id="{744917D3-7174-48C5-9A7C-6A7AB49F891D}"/>
              </a:ext>
            </a:extLst>
          </p:cNvPr>
          <p:cNvSpPr>
            <a:spLocks noGrp="1"/>
          </p:cNvSpPr>
          <p:nvPr>
            <p:ph idx="1"/>
          </p:nvPr>
        </p:nvSpPr>
        <p:spPr>
          <a:xfrm>
            <a:off x="4748344" y="2050481"/>
            <a:ext cx="6772102" cy="3896248"/>
          </a:xfrm>
        </p:spPr>
        <p:txBody>
          <a:bodyPr>
            <a:normAutofit/>
          </a:bodyPr>
          <a:lstStyle/>
          <a:p>
            <a:endParaRPr lang="en-US" sz="2000" dirty="0"/>
          </a:p>
          <a:p>
            <a:r>
              <a:rPr lang="en-IE" sz="1900" dirty="0"/>
              <a:t>You can make a prompted disclosure within the 28 days between the date of the notification of the Level 2 Revenue Inquiry and the commencement date </a:t>
            </a:r>
            <a:endParaRPr lang="en-US" sz="1900" dirty="0"/>
          </a:p>
          <a:p>
            <a:r>
              <a:rPr lang="en-US" sz="1900" dirty="0"/>
              <a:t>If you need longer than 28 days to prepare your disclosure, you may request additional time in which to do so</a:t>
            </a:r>
          </a:p>
          <a:p>
            <a:r>
              <a:rPr lang="en-US" sz="1900" dirty="0"/>
              <a:t>Your request for additional time must be made, in writing, to Revenue within 21 days of the date on which you received the notification  </a:t>
            </a:r>
          </a:p>
          <a:p>
            <a:r>
              <a:rPr lang="en-US" sz="1900" dirty="0"/>
              <a:t>A maximum extension of 60 days to prepare a prompted disclosure may be granted by the Revenue official handling your compliance intervention </a:t>
            </a:r>
          </a:p>
          <a:p>
            <a:endParaRPr lang="en-US" sz="2000" dirty="0"/>
          </a:p>
          <a:p>
            <a:endParaRPr lang="en-US" sz="2000" dirty="0"/>
          </a:p>
          <a:p>
            <a:endParaRPr lang="en-IE" sz="2000" dirty="0"/>
          </a:p>
        </p:txBody>
      </p:sp>
      <p:pic>
        <p:nvPicPr>
          <p:cNvPr id="5" name="Picture 4">
            <a:extLst>
              <a:ext uri="{FF2B5EF4-FFF2-40B4-BE49-F238E27FC236}">
                <a16:creationId xmlns:a16="http://schemas.microsoft.com/office/drawing/2014/main" id="{4541945C-95C6-4986-8DC1-4D5E9F0792E3}"/>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9081" r="25800" b="-1"/>
          <a:stretch/>
        </p:blipFill>
        <p:spPr>
          <a:xfrm>
            <a:off x="20" y="10"/>
            <a:ext cx="4635571" cy="6857990"/>
          </a:xfrm>
          <a:prstGeom prst="rect">
            <a:avLst/>
          </a:prstGeom>
          <a:effectLst/>
        </p:spPr>
      </p:pic>
      <p:pic>
        <p:nvPicPr>
          <p:cNvPr id="6" name="Audio 5" descr="Audio Narration of Slide">
            <a:hlinkClick r:id="" action="ppaction://media"/>
            <a:extLst>
              <a:ext uri="{FF2B5EF4-FFF2-40B4-BE49-F238E27FC236}">
                <a16:creationId xmlns:a16="http://schemas.microsoft.com/office/drawing/2014/main" id="{38D4AAC2-AA3E-4AF9-BDE8-E0DBDD70C2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35277721"/>
      </p:ext>
    </p:extLst>
  </p:cSld>
  <p:clrMapOvr>
    <a:masterClrMapping/>
  </p:clrMapOvr>
  <mc:AlternateContent xmlns:mc="http://schemas.openxmlformats.org/markup-compatibility/2006" xmlns:p14="http://schemas.microsoft.com/office/powerpoint/2010/main">
    <mc:Choice Requires="p14">
      <p:transition spd="slow" p14:dur="2000" advTm="77682"/>
    </mc:Choice>
    <mc:Fallback xmlns="">
      <p:transition spd="slow" advTm="77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4AC5-FA0A-48C3-B454-0128DBC47B1A}"/>
              </a:ext>
            </a:extLst>
          </p:cNvPr>
          <p:cNvSpPr>
            <a:spLocks noGrp="1"/>
          </p:cNvSpPr>
          <p:nvPr>
            <p:ph type="title"/>
          </p:nvPr>
        </p:nvSpPr>
        <p:spPr>
          <a:xfrm>
            <a:off x="4965429" y="255195"/>
            <a:ext cx="6586491" cy="1286160"/>
          </a:xfrm>
        </p:spPr>
        <p:txBody>
          <a:bodyPr anchor="b">
            <a:normAutofit/>
          </a:bodyPr>
          <a:lstStyle/>
          <a:p>
            <a:r>
              <a:rPr lang="en-IE" sz="3600" dirty="0"/>
              <a:t>Level 3 Compliance Intervention</a:t>
            </a:r>
          </a:p>
        </p:txBody>
      </p:sp>
      <p:sp>
        <p:nvSpPr>
          <p:cNvPr id="3" name="Content Placeholder 2">
            <a:extLst>
              <a:ext uri="{FF2B5EF4-FFF2-40B4-BE49-F238E27FC236}">
                <a16:creationId xmlns:a16="http://schemas.microsoft.com/office/drawing/2014/main" id="{744917D3-7174-48C5-9A7C-6A7AB49F891D}"/>
              </a:ext>
            </a:extLst>
          </p:cNvPr>
          <p:cNvSpPr>
            <a:spLocks noGrp="1"/>
          </p:cNvSpPr>
          <p:nvPr>
            <p:ph idx="1"/>
          </p:nvPr>
        </p:nvSpPr>
        <p:spPr>
          <a:xfrm>
            <a:off x="4803805" y="2022765"/>
            <a:ext cx="6586490" cy="4077462"/>
          </a:xfrm>
        </p:spPr>
        <p:txBody>
          <a:bodyPr vert="horz" lIns="91440" tIns="45720" rIns="91440" bIns="45720" rtlCol="0">
            <a:normAutofit fontScale="92500" lnSpcReduction="10000"/>
          </a:bodyPr>
          <a:lstStyle/>
          <a:p>
            <a:r>
              <a:rPr lang="en-IE" sz="1800" dirty="0"/>
              <a:t>Revenue Investigation is an examination of a taxpayer’s affairs where Revenue believes that serious tax or duty evasion may have occurred or that a Revenue offence may have been committed</a:t>
            </a:r>
          </a:p>
          <a:p>
            <a:endParaRPr lang="en-IE" sz="1800" dirty="0"/>
          </a:p>
          <a:p>
            <a:r>
              <a:rPr lang="en-IE" sz="1800" dirty="0"/>
              <a:t>Revenue Investigation generally commences once the taxpayer has been formally advised in writing that his or her tax affairs are under investigation</a:t>
            </a:r>
          </a:p>
          <a:p>
            <a:endParaRPr lang="en-IE" sz="1800" dirty="0"/>
          </a:p>
          <a:p>
            <a:r>
              <a:rPr lang="en-IE" sz="1800" dirty="0"/>
              <a:t>Once notified of a Revenue Investigation, the taxpayer will not be able to benefit from the opportunity to make a Qualifying Disclosure</a:t>
            </a:r>
          </a:p>
          <a:p>
            <a:endParaRPr lang="en-IE" sz="1800" dirty="0"/>
          </a:p>
          <a:p>
            <a:r>
              <a:rPr lang="en-IE" sz="1800" dirty="0"/>
              <a:t>A reduced penalty will be considered where a taxpayer gives full co-operation with the Revenue Investigation</a:t>
            </a:r>
            <a:endParaRPr lang="en-US" sz="2000" dirty="0"/>
          </a:p>
          <a:p>
            <a:endParaRPr lang="en-US" sz="2000" dirty="0"/>
          </a:p>
          <a:p>
            <a:endParaRPr lang="en-IE" sz="1700" dirty="0"/>
          </a:p>
        </p:txBody>
      </p:sp>
      <p:pic>
        <p:nvPicPr>
          <p:cNvPr id="5" name="Picture 4">
            <a:extLst>
              <a:ext uri="{FF2B5EF4-FFF2-40B4-BE49-F238E27FC236}">
                <a16:creationId xmlns:a16="http://schemas.microsoft.com/office/drawing/2014/main" id="{4541945C-95C6-4986-8DC1-4D5E9F0792E3}"/>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050"/>
          <a:stretch/>
        </p:blipFill>
        <p:spPr>
          <a:xfrm>
            <a:off x="20" y="10"/>
            <a:ext cx="4635571" cy="6857990"/>
          </a:xfrm>
          <a:prstGeom prst="rect">
            <a:avLst/>
          </a:prstGeom>
          <a:effectLst/>
        </p:spPr>
      </p:pic>
      <p:pic>
        <p:nvPicPr>
          <p:cNvPr id="8" name="Audio 7" descr="Audio Narration of Slide">
            <a:hlinkClick r:id="" action="ppaction://media"/>
            <a:extLst>
              <a:ext uri="{FF2B5EF4-FFF2-40B4-BE49-F238E27FC236}">
                <a16:creationId xmlns:a16="http://schemas.microsoft.com/office/drawing/2014/main" id="{52CD7271-D329-41A1-A397-1964EADADF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17915424"/>
      </p:ext>
    </p:extLst>
  </p:cSld>
  <p:clrMapOvr>
    <a:masterClrMapping/>
  </p:clrMapOvr>
  <mc:AlternateContent xmlns:mc="http://schemas.openxmlformats.org/markup-compatibility/2006" xmlns:p14="http://schemas.microsoft.com/office/powerpoint/2010/main">
    <mc:Choice Requires="p14">
      <p:transition spd="slow" p14:dur="2000" advTm="40406"/>
    </mc:Choice>
    <mc:Fallback xmlns="">
      <p:transition spd="slow" advTm="40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AF7F-E548-4BB4-891E-77D1EEC9B9C1}"/>
              </a:ext>
            </a:extLst>
          </p:cNvPr>
          <p:cNvSpPr>
            <a:spLocks noGrp="1"/>
          </p:cNvSpPr>
          <p:nvPr>
            <p:ph type="title"/>
          </p:nvPr>
        </p:nvSpPr>
        <p:spPr>
          <a:xfrm>
            <a:off x="616689" y="170121"/>
            <a:ext cx="11575312" cy="1536454"/>
          </a:xfrm>
        </p:spPr>
        <p:txBody>
          <a:bodyPr>
            <a:normAutofit fontScale="90000"/>
          </a:bodyPr>
          <a:lstStyle/>
          <a:p>
            <a:r>
              <a:rPr lang="en-IE" sz="3600" dirty="0"/>
              <a:t>Our mission is to serve the community by fairly and efficiently collecting taxes and duties and implementing customs controls</a:t>
            </a:r>
            <a:br>
              <a:rPr lang="en-IE" sz="3600" dirty="0"/>
            </a:br>
            <a:endParaRPr lang="en-IE" sz="3600" dirty="0"/>
          </a:p>
        </p:txBody>
      </p:sp>
      <p:graphicFrame>
        <p:nvGraphicFramePr>
          <p:cNvPr id="5" name="Content Placeholder 2" descr="Self Assessment is the basis of our tax system&#10;Every taxpayer is responsible for complying with their tax and duty obligations&#10;Most taxpayers voluntarily and diligently discharge their responsibility&#10;">
            <a:extLst>
              <a:ext uri="{FF2B5EF4-FFF2-40B4-BE49-F238E27FC236}">
                <a16:creationId xmlns:a16="http://schemas.microsoft.com/office/drawing/2014/main" id="{D5588696-F6CF-88DE-DFC8-54BBBFB99D90}"/>
              </a:ext>
            </a:extLst>
          </p:cNvPr>
          <p:cNvGraphicFramePr>
            <a:graphicFrameLocks noGrp="1"/>
          </p:cNvGraphicFramePr>
          <p:nvPr>
            <p:ph idx="1"/>
          </p:nvPr>
        </p:nvGraphicFramePr>
        <p:xfrm>
          <a:off x="886691" y="1706575"/>
          <a:ext cx="10467109" cy="39877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descr="Audio Narration of Slide">
            <a:hlinkClick r:id="" action="ppaction://media"/>
            <a:extLst>
              <a:ext uri="{FF2B5EF4-FFF2-40B4-BE49-F238E27FC236}">
                <a16:creationId xmlns:a16="http://schemas.microsoft.com/office/drawing/2014/main" id="{920FC136-CD1C-48FC-BBB9-E199558B25D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13681281"/>
      </p:ext>
    </p:extLst>
  </p:cSld>
  <p:clrMapOvr>
    <a:masterClrMapping/>
  </p:clrMapOvr>
  <mc:AlternateContent xmlns:mc="http://schemas.openxmlformats.org/markup-compatibility/2006" xmlns:p14="http://schemas.microsoft.com/office/powerpoint/2010/main">
    <mc:Choice Requires="p14">
      <p:transition spd="slow" p14:dur="2000" advTm="28849"/>
    </mc:Choice>
    <mc:Fallback xmlns="">
      <p:transition spd="slow" advTm="2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44AF05-2596-4B21-9485-AE44015EEEFF}"/>
              </a:ext>
            </a:extLst>
          </p:cNvPr>
          <p:cNvSpPr>
            <a:spLocks noGrp="1"/>
          </p:cNvSpPr>
          <p:nvPr>
            <p:ph type="title"/>
          </p:nvPr>
        </p:nvSpPr>
        <p:spPr/>
        <p:txBody>
          <a:bodyPr/>
          <a:lstStyle/>
          <a:p>
            <a:r>
              <a:rPr lang="en-IE" dirty="0">
                <a:solidFill>
                  <a:schemeClr val="bg1"/>
                </a:solidFill>
              </a:rPr>
              <a:t>Tax</a:t>
            </a:r>
            <a:r>
              <a:rPr lang="en-IE" dirty="0"/>
              <a:t> </a:t>
            </a:r>
            <a:r>
              <a:rPr lang="en-IE" dirty="0">
                <a:solidFill>
                  <a:schemeClr val="bg1"/>
                </a:solidFill>
              </a:rPr>
              <a:t>geared</a:t>
            </a:r>
            <a:r>
              <a:rPr lang="en-IE" baseline="0" dirty="0">
                <a:solidFill>
                  <a:schemeClr val="bg1"/>
                </a:solidFill>
              </a:rPr>
              <a:t> penalties</a:t>
            </a:r>
            <a:endParaRPr lang="en-IE" dirty="0">
              <a:solidFill>
                <a:schemeClr val="bg1"/>
              </a:solidFill>
            </a:endParaRPr>
          </a:p>
        </p:txBody>
      </p:sp>
      <p:sp>
        <p:nvSpPr>
          <p:cNvPr id="12" name="Text Placeholder 11">
            <a:extLst>
              <a:ext uri="{FF2B5EF4-FFF2-40B4-BE49-F238E27FC236}">
                <a16:creationId xmlns:a16="http://schemas.microsoft.com/office/drawing/2014/main" id="{E7E14E90-E639-4763-A16A-57CF090259DA}"/>
              </a:ext>
            </a:extLst>
          </p:cNvPr>
          <p:cNvSpPr>
            <a:spLocks noGrp="1"/>
          </p:cNvSpPr>
          <p:nvPr>
            <p:ph type="body" idx="1"/>
          </p:nvPr>
        </p:nvSpPr>
        <p:spPr>
          <a:xfrm>
            <a:off x="1146440" y="71199"/>
            <a:ext cx="5157787" cy="782348"/>
          </a:xfrm>
        </p:spPr>
        <p:txBody>
          <a:bodyPr>
            <a:normAutofit/>
          </a:bodyPr>
          <a:lstStyle/>
          <a:p>
            <a:pPr algn="ctr"/>
            <a:r>
              <a:rPr lang="en-IE" dirty="0">
                <a:latin typeface="+mj-lt"/>
              </a:rPr>
              <a:t>Tax geared penalty for certain tax defaults</a:t>
            </a:r>
          </a:p>
        </p:txBody>
      </p:sp>
      <p:graphicFrame>
        <p:nvGraphicFramePr>
          <p:cNvPr id="16" name="Content Placeholder 2" descr="Tax geared penalty for certain tax defaults&#10;">
            <a:extLst>
              <a:ext uri="{FF2B5EF4-FFF2-40B4-BE49-F238E27FC236}">
                <a16:creationId xmlns:a16="http://schemas.microsoft.com/office/drawing/2014/main" id="{958DDFD2-4D07-8FA7-168D-D6DCD97EBACC}"/>
              </a:ext>
            </a:extLst>
          </p:cNvPr>
          <p:cNvGraphicFramePr>
            <a:graphicFrameLocks noGrp="1"/>
          </p:cNvGraphicFramePr>
          <p:nvPr>
            <p:ph sz="half" idx="2"/>
            <p:extLst>
              <p:ext uri="{D42A27DB-BD31-4B8C-83A1-F6EECF244321}">
                <p14:modId xmlns:p14="http://schemas.microsoft.com/office/powerpoint/2010/main" val="4071675100"/>
              </p:ext>
            </p:extLst>
          </p:nvPr>
        </p:nvGraphicFramePr>
        <p:xfrm>
          <a:off x="152401" y="823912"/>
          <a:ext cx="7145866" cy="60044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Text Placeholder 12">
            <a:extLst>
              <a:ext uri="{FF2B5EF4-FFF2-40B4-BE49-F238E27FC236}">
                <a16:creationId xmlns:a16="http://schemas.microsoft.com/office/drawing/2014/main" id="{0E345212-9329-4092-A726-A8764D3C8912}"/>
              </a:ext>
            </a:extLst>
          </p:cNvPr>
          <p:cNvSpPr>
            <a:spLocks noGrp="1"/>
          </p:cNvSpPr>
          <p:nvPr>
            <p:ph type="body" sz="quarter" idx="3"/>
          </p:nvPr>
        </p:nvSpPr>
        <p:spPr>
          <a:xfrm>
            <a:off x="7298266" y="29636"/>
            <a:ext cx="4538133" cy="823911"/>
          </a:xfrm>
        </p:spPr>
        <p:txBody>
          <a:bodyPr>
            <a:normAutofit/>
          </a:bodyPr>
          <a:lstStyle/>
          <a:p>
            <a:pPr algn="ctr"/>
            <a:r>
              <a:rPr lang="en-IE" dirty="0">
                <a:latin typeface="+mj-lt"/>
              </a:rPr>
              <a:t>Exclusions to a tax geared penalty</a:t>
            </a:r>
          </a:p>
        </p:txBody>
      </p:sp>
      <p:sp>
        <p:nvSpPr>
          <p:cNvPr id="6" name="Content Placeholder 5">
            <a:extLst>
              <a:ext uri="{FF2B5EF4-FFF2-40B4-BE49-F238E27FC236}">
                <a16:creationId xmlns:a16="http://schemas.microsoft.com/office/drawing/2014/main" id="{F77F28D0-3DF0-43FD-B871-B1880E3CD5F9}"/>
              </a:ext>
            </a:extLst>
          </p:cNvPr>
          <p:cNvSpPr>
            <a:spLocks noGrp="1"/>
          </p:cNvSpPr>
          <p:nvPr>
            <p:ph sz="quarter" idx="4"/>
          </p:nvPr>
        </p:nvSpPr>
        <p:spPr>
          <a:xfrm>
            <a:off x="6909759" y="1277093"/>
            <a:ext cx="5129839" cy="4394310"/>
          </a:xfrm>
          <a:prstGeom prst="round2SameRect">
            <a:avLst/>
          </a:prstGeom>
          <a:ln>
            <a:noFill/>
          </a:ln>
        </p:spPr>
        <p:style>
          <a:lnRef idx="1">
            <a:schemeClr val="accent5"/>
          </a:lnRef>
          <a:fillRef idx="2">
            <a:schemeClr val="accent5"/>
          </a:fillRef>
          <a:effectRef idx="1">
            <a:schemeClr val="accent5"/>
          </a:effectRef>
          <a:fontRef idx="minor">
            <a:schemeClr val="dk1"/>
          </a:fontRef>
        </p:style>
        <p:txBody>
          <a:bodyPr anchor="ctr">
            <a:normAutofit fontScale="25000" lnSpcReduction="20000"/>
          </a:bodyPr>
          <a:lstStyle/>
          <a:p>
            <a:pPr marL="914400" lvl="2" indent="0">
              <a:lnSpc>
                <a:spcPct val="120000"/>
              </a:lnSpc>
              <a:buNone/>
            </a:pPr>
            <a:r>
              <a:rPr lang="en-GB" sz="6200" dirty="0"/>
              <a:t>A tax default where the liability to tax </a:t>
            </a:r>
            <a:r>
              <a:rPr lang="en-GB" sz="6200" b="1" dirty="0"/>
              <a:t>is under €6k </a:t>
            </a:r>
            <a:r>
              <a:rPr lang="en-GB" sz="6200" dirty="0"/>
              <a:t>and the default arises due to Careless Behaviour on the part of the taxpayer is excluded from a tax-geared penalty</a:t>
            </a:r>
          </a:p>
          <a:p>
            <a:pPr marL="914400" lvl="2" indent="0">
              <a:lnSpc>
                <a:spcPct val="120000"/>
              </a:lnSpc>
              <a:buNone/>
            </a:pPr>
            <a:r>
              <a:rPr lang="en-GB" sz="6200" dirty="0"/>
              <a:t> </a:t>
            </a:r>
          </a:p>
          <a:p>
            <a:pPr marL="914400" lvl="2" indent="0">
              <a:lnSpc>
                <a:spcPct val="120000"/>
              </a:lnSpc>
              <a:buNone/>
            </a:pPr>
            <a:r>
              <a:rPr lang="en-GB" sz="6200" dirty="0"/>
              <a:t>A tax default where Revenue accepts </a:t>
            </a:r>
            <a:r>
              <a:rPr lang="en-GB" sz="6400" dirty="0"/>
              <a:t>that</a:t>
            </a:r>
            <a:r>
              <a:rPr lang="en-GB" sz="6200" dirty="0"/>
              <a:t> the default meets the conditions for a </a:t>
            </a:r>
            <a:r>
              <a:rPr lang="en-GB" sz="6200" b="1" dirty="0">
                <a:solidFill>
                  <a:schemeClr val="tx1">
                    <a:lumMod val="85000"/>
                    <a:lumOff val="15000"/>
                  </a:schemeClr>
                </a:solidFill>
              </a:rPr>
              <a:t>Technical Adjustment </a:t>
            </a:r>
            <a:r>
              <a:rPr lang="en-GB" sz="6200" dirty="0">
                <a:solidFill>
                  <a:schemeClr val="tx1">
                    <a:lumMod val="85000"/>
                    <a:lumOff val="15000"/>
                  </a:schemeClr>
                </a:solidFill>
              </a:rPr>
              <a:t>is excluded from a tax-geared penalty </a:t>
            </a:r>
          </a:p>
          <a:p>
            <a:pPr marL="914400" lvl="2" indent="0">
              <a:lnSpc>
                <a:spcPct val="120000"/>
              </a:lnSpc>
              <a:buNone/>
            </a:pPr>
            <a:endParaRPr lang="en-GB" sz="6200" b="1" dirty="0">
              <a:solidFill>
                <a:schemeClr val="tx1">
                  <a:lumMod val="85000"/>
                  <a:lumOff val="15000"/>
                </a:schemeClr>
              </a:solidFill>
            </a:endParaRPr>
          </a:p>
          <a:p>
            <a:pPr marL="914400" lvl="2" indent="0">
              <a:lnSpc>
                <a:spcPct val="120000"/>
              </a:lnSpc>
              <a:buNone/>
            </a:pPr>
            <a:r>
              <a:rPr lang="en-GB" sz="6200" dirty="0"/>
              <a:t>A tax default where Revenue accepts that the default has arisen due to an </a:t>
            </a:r>
            <a:r>
              <a:rPr lang="en-GB" sz="6200" b="1" dirty="0"/>
              <a:t>Innocent Error </a:t>
            </a:r>
            <a:r>
              <a:rPr lang="en-GB" sz="6200" dirty="0"/>
              <a:t>is excluded from a tax-geared penalty</a:t>
            </a:r>
          </a:p>
          <a:p>
            <a:pPr marL="914400" lvl="2" indent="0">
              <a:lnSpc>
                <a:spcPct val="170000"/>
              </a:lnSpc>
              <a:buNone/>
            </a:pPr>
            <a:r>
              <a:rPr lang="en-GB" sz="6200" dirty="0"/>
              <a:t> </a:t>
            </a:r>
          </a:p>
          <a:p>
            <a:endParaRPr lang="en-IE" dirty="0"/>
          </a:p>
        </p:txBody>
      </p:sp>
      <p:sp>
        <p:nvSpPr>
          <p:cNvPr id="14" name="TextBox 13">
            <a:extLst>
              <a:ext uri="{FF2B5EF4-FFF2-40B4-BE49-F238E27FC236}">
                <a16:creationId xmlns:a16="http://schemas.microsoft.com/office/drawing/2014/main" id="{F21939FB-99B4-48FD-84E5-DB665AB208EB}"/>
              </a:ext>
            </a:extLst>
          </p:cNvPr>
          <p:cNvSpPr txBox="1"/>
          <p:nvPr/>
        </p:nvSpPr>
        <p:spPr>
          <a:xfrm>
            <a:off x="6304227" y="5671403"/>
            <a:ext cx="4538134" cy="830997"/>
          </a:xfrm>
          <a:prstGeom prst="rect">
            <a:avLst/>
          </a:prstGeom>
          <a:noFill/>
        </p:spPr>
        <p:txBody>
          <a:bodyPr wrap="square" rtlCol="0">
            <a:spAutoFit/>
          </a:bodyPr>
          <a:lstStyle/>
          <a:p>
            <a:pPr algn="ctr"/>
            <a:r>
              <a:rPr lang="en-IE" sz="1600" b="1" dirty="0">
                <a:solidFill>
                  <a:schemeClr val="accent5">
                    <a:lumMod val="50000"/>
                  </a:schemeClr>
                </a:solidFill>
              </a:rPr>
              <a:t>More information is available at section 4.5 of the Code of Practice for Revenue Compliance Interventions</a:t>
            </a:r>
          </a:p>
        </p:txBody>
      </p:sp>
      <p:pic>
        <p:nvPicPr>
          <p:cNvPr id="2" name="Audio 1" descr="Audio Narration of Slide">
            <a:hlinkClick r:id="" action="ppaction://media"/>
            <a:extLst>
              <a:ext uri="{FF2B5EF4-FFF2-40B4-BE49-F238E27FC236}">
                <a16:creationId xmlns:a16="http://schemas.microsoft.com/office/drawing/2014/main" id="{9FA3C4EC-59AD-4D7A-A2EC-5A5D9B1C87A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54571019"/>
      </p:ext>
    </p:extLst>
  </p:cSld>
  <p:clrMapOvr>
    <a:masterClrMapping/>
  </p:clrMapOvr>
  <mc:AlternateContent xmlns:mc="http://schemas.openxmlformats.org/markup-compatibility/2006" xmlns:p14="http://schemas.microsoft.com/office/powerpoint/2010/main">
    <mc:Choice Requires="p14">
      <p:transition spd="slow" p14:dur="2000" advTm="75093"/>
    </mc:Choice>
    <mc:Fallback xmlns="">
      <p:transition spd="slow" advTm="75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1BBFF-68CA-41B2-835D-CEB560389546}"/>
              </a:ext>
            </a:extLst>
          </p:cNvPr>
          <p:cNvSpPr>
            <a:spLocks noGrp="1"/>
          </p:cNvSpPr>
          <p:nvPr>
            <p:ph type="title"/>
          </p:nvPr>
        </p:nvSpPr>
        <p:spPr>
          <a:xfrm>
            <a:off x="240231" y="191807"/>
            <a:ext cx="11711540" cy="1325563"/>
          </a:xfrm>
        </p:spPr>
        <p:txBody>
          <a:bodyPr>
            <a:normAutofit/>
          </a:bodyPr>
          <a:lstStyle/>
          <a:p>
            <a:r>
              <a:rPr lang="en-IE" sz="3600" dirty="0"/>
              <a:t>Category of Default will determine the rate of tax geared penalty that is relevant to a tax default</a:t>
            </a:r>
          </a:p>
        </p:txBody>
      </p:sp>
      <p:sp>
        <p:nvSpPr>
          <p:cNvPr id="4" name="Text Placeholder 3">
            <a:extLst>
              <a:ext uri="{FF2B5EF4-FFF2-40B4-BE49-F238E27FC236}">
                <a16:creationId xmlns:a16="http://schemas.microsoft.com/office/drawing/2014/main" id="{97D851DB-D659-4892-96D3-6A14030E2E19}"/>
              </a:ext>
            </a:extLst>
          </p:cNvPr>
          <p:cNvSpPr>
            <a:spLocks noGrp="1"/>
          </p:cNvSpPr>
          <p:nvPr>
            <p:ph type="body" idx="1"/>
          </p:nvPr>
        </p:nvSpPr>
        <p:spPr>
          <a:xfrm>
            <a:off x="715923" y="1509823"/>
            <a:ext cx="5380075" cy="583296"/>
          </a:xfrm>
          <a:solidFill>
            <a:schemeClr val="accent5">
              <a:lumMod val="50000"/>
            </a:schemeClr>
          </a:solidFill>
          <a:ln>
            <a:solidFill>
              <a:schemeClr val="accent5">
                <a:lumMod val="75000"/>
              </a:schemeClr>
            </a:solidFill>
          </a:ln>
        </p:spPr>
        <p:txBody>
          <a:bodyPr/>
          <a:lstStyle/>
          <a:p>
            <a:pPr algn="ctr"/>
            <a:r>
              <a:rPr lang="en-IE" dirty="0">
                <a:solidFill>
                  <a:schemeClr val="bg1"/>
                </a:solidFill>
              </a:rPr>
              <a:t>Careless Behaviour</a:t>
            </a:r>
          </a:p>
        </p:txBody>
      </p:sp>
      <p:sp>
        <p:nvSpPr>
          <p:cNvPr id="3" name="Content Placeholder 2">
            <a:extLst>
              <a:ext uri="{FF2B5EF4-FFF2-40B4-BE49-F238E27FC236}">
                <a16:creationId xmlns:a16="http://schemas.microsoft.com/office/drawing/2014/main" id="{9DB1339A-52B5-48C3-8872-19F12B700872}"/>
              </a:ext>
            </a:extLst>
          </p:cNvPr>
          <p:cNvSpPr>
            <a:spLocks noGrp="1"/>
          </p:cNvSpPr>
          <p:nvPr>
            <p:ph sz="half" idx="2"/>
          </p:nvPr>
        </p:nvSpPr>
        <p:spPr>
          <a:xfrm>
            <a:off x="715923" y="2105775"/>
            <a:ext cx="5380075" cy="4061212"/>
          </a:xfrm>
          <a:ln>
            <a:solidFill>
              <a:schemeClr val="accent3">
                <a:lumMod val="50000"/>
              </a:schemeClr>
            </a:solidFill>
          </a:ln>
        </p:spPr>
        <p:txBody>
          <a:bodyPr>
            <a:normAutofit fontScale="92500" lnSpcReduction="10000"/>
          </a:bodyPr>
          <a:lstStyle/>
          <a:p>
            <a:endParaRPr lang="en-IE" dirty="0"/>
          </a:p>
          <a:p>
            <a:r>
              <a:rPr lang="en-IE" sz="1900" dirty="0"/>
              <a:t>Failure to take reasonable care</a:t>
            </a:r>
          </a:p>
          <a:p>
            <a:r>
              <a:rPr lang="en-IE" sz="1900" dirty="0"/>
              <a:t>Estimation of accounts items</a:t>
            </a:r>
          </a:p>
          <a:p>
            <a:r>
              <a:rPr lang="en-IE" sz="1900" dirty="0"/>
              <a:t>Neglecting to categorise expenditure into allowable and disallowable categories for tax purposes</a:t>
            </a:r>
          </a:p>
          <a:p>
            <a:r>
              <a:rPr lang="en-IE" sz="1900" dirty="0"/>
              <a:t>Neglecting to take advice on an issue of interpretation where either Revenue or a tax agent should have been approached for guidance </a:t>
            </a:r>
          </a:p>
          <a:p>
            <a:r>
              <a:rPr lang="en-IE" sz="1900" dirty="0"/>
              <a:t>The frequency of the error made. A case involving an isolated error with minor tax implications will be viewed in a different light to a case with more frequent errors</a:t>
            </a:r>
          </a:p>
          <a:p>
            <a:pPr marL="0" indent="0">
              <a:buNone/>
            </a:pPr>
            <a:endParaRPr lang="en-IE" dirty="0"/>
          </a:p>
        </p:txBody>
      </p:sp>
      <p:sp>
        <p:nvSpPr>
          <p:cNvPr id="5" name="Text Placeholder 4">
            <a:extLst>
              <a:ext uri="{FF2B5EF4-FFF2-40B4-BE49-F238E27FC236}">
                <a16:creationId xmlns:a16="http://schemas.microsoft.com/office/drawing/2014/main" id="{6E443C1F-1A47-47E8-84E7-5B4C2E39537F}"/>
              </a:ext>
            </a:extLst>
          </p:cNvPr>
          <p:cNvSpPr>
            <a:spLocks noGrp="1"/>
          </p:cNvSpPr>
          <p:nvPr>
            <p:ph type="body" sz="quarter" idx="3"/>
          </p:nvPr>
        </p:nvSpPr>
        <p:spPr>
          <a:xfrm>
            <a:off x="6315741" y="1509823"/>
            <a:ext cx="5211242" cy="595952"/>
          </a:xfrm>
          <a:solidFill>
            <a:schemeClr val="accent5">
              <a:lumMod val="50000"/>
            </a:schemeClr>
          </a:solidFill>
        </p:spPr>
        <p:txBody>
          <a:bodyPr/>
          <a:lstStyle/>
          <a:p>
            <a:pPr algn="ctr"/>
            <a:r>
              <a:rPr lang="en-IE" dirty="0">
                <a:solidFill>
                  <a:schemeClr val="bg1"/>
                </a:solidFill>
              </a:rPr>
              <a:t>Deliberate Behaviour</a:t>
            </a:r>
          </a:p>
        </p:txBody>
      </p:sp>
      <p:sp>
        <p:nvSpPr>
          <p:cNvPr id="6" name="Content Placeholder 5">
            <a:extLst>
              <a:ext uri="{FF2B5EF4-FFF2-40B4-BE49-F238E27FC236}">
                <a16:creationId xmlns:a16="http://schemas.microsoft.com/office/drawing/2014/main" id="{37E15D62-44A0-4EF8-A2FB-9A3D2E91C0FF}"/>
              </a:ext>
            </a:extLst>
          </p:cNvPr>
          <p:cNvSpPr>
            <a:spLocks noGrp="1"/>
          </p:cNvSpPr>
          <p:nvPr>
            <p:ph sz="quarter" idx="4"/>
          </p:nvPr>
        </p:nvSpPr>
        <p:spPr>
          <a:xfrm>
            <a:off x="6315741" y="2105775"/>
            <a:ext cx="5211241" cy="4061212"/>
          </a:xfrm>
          <a:ln>
            <a:solidFill>
              <a:schemeClr val="accent5">
                <a:lumMod val="50000"/>
              </a:schemeClr>
            </a:solidFill>
          </a:ln>
        </p:spPr>
        <p:txBody>
          <a:bodyPr>
            <a:normAutofit fontScale="92500" lnSpcReduction="10000"/>
          </a:bodyPr>
          <a:lstStyle/>
          <a:p>
            <a:endParaRPr lang="en-IE" dirty="0"/>
          </a:p>
          <a:p>
            <a:r>
              <a:rPr lang="en-IE" sz="1900" dirty="0"/>
              <a:t>Failure to keep proper books and records required by tax law to enable the correct tax liability to be determined </a:t>
            </a:r>
          </a:p>
          <a:p>
            <a:r>
              <a:rPr lang="en-IE" sz="1900" dirty="0"/>
              <a:t>Repeated omissions or a large single omission of transactions from books/records </a:t>
            </a:r>
          </a:p>
          <a:p>
            <a:r>
              <a:rPr lang="en-IE" sz="1900" dirty="0"/>
              <a:t>Omissions from tax returns </a:t>
            </a:r>
          </a:p>
          <a:p>
            <a:r>
              <a:rPr lang="en-IE" sz="1900" dirty="0"/>
              <a:t>Providing incomplete, false or misleading documents or information </a:t>
            </a:r>
          </a:p>
          <a:p>
            <a:r>
              <a:rPr lang="en-IE" sz="1900" dirty="0"/>
              <a:t>Claiming a refund of tax when not lawfully entitled to that refund </a:t>
            </a:r>
          </a:p>
          <a:p>
            <a:r>
              <a:rPr lang="en-IE" sz="1900" dirty="0"/>
              <a:t>Serious failure to operate fiduciary taxes </a:t>
            </a:r>
          </a:p>
          <a:p>
            <a:r>
              <a:rPr lang="en-IE" sz="1900" dirty="0"/>
              <a:t>Concealment of bank accounts or other assets</a:t>
            </a:r>
          </a:p>
        </p:txBody>
      </p:sp>
      <p:pic>
        <p:nvPicPr>
          <p:cNvPr id="9" name="Audio 8" descr="Audio Narration of Slide">
            <a:hlinkClick r:id="" action="ppaction://media"/>
            <a:extLst>
              <a:ext uri="{FF2B5EF4-FFF2-40B4-BE49-F238E27FC236}">
                <a16:creationId xmlns:a16="http://schemas.microsoft.com/office/drawing/2014/main" id="{6FA51CB8-FCBF-4FC2-B0A3-B88D3B7484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20523505"/>
      </p:ext>
    </p:extLst>
  </p:cSld>
  <p:clrMapOvr>
    <a:masterClrMapping/>
  </p:clrMapOvr>
  <mc:AlternateContent xmlns:mc="http://schemas.openxmlformats.org/markup-compatibility/2006" xmlns:p14="http://schemas.microsoft.com/office/powerpoint/2010/main">
    <mc:Choice Requires="p14">
      <p:transition spd="slow" p14:dur="2000" advTm="130923"/>
    </mc:Choice>
    <mc:Fallback xmlns="">
      <p:transition spd="slow" advTm="130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5C4AF-0B02-4894-B720-5CA05CC96534}"/>
              </a:ext>
            </a:extLst>
          </p:cNvPr>
          <p:cNvSpPr>
            <a:spLocks noGrp="1"/>
          </p:cNvSpPr>
          <p:nvPr>
            <p:ph type="title"/>
          </p:nvPr>
        </p:nvSpPr>
        <p:spPr>
          <a:xfrm>
            <a:off x="1662540" y="69272"/>
            <a:ext cx="10439769" cy="540802"/>
          </a:xfrm>
        </p:spPr>
        <p:txBody>
          <a:bodyPr>
            <a:noAutofit/>
          </a:bodyPr>
          <a:lstStyle/>
          <a:p>
            <a:pPr algn="ctr"/>
            <a:r>
              <a:rPr lang="en-IE" sz="2800" dirty="0"/>
              <a:t>Penalty rates where a default gives rise to a tax-geared penalty</a:t>
            </a:r>
          </a:p>
        </p:txBody>
      </p:sp>
      <p:pic>
        <p:nvPicPr>
          <p:cNvPr id="7" name="Audio 6" descr="Audio Narration of Slide">
            <a:hlinkClick r:id="" action="ppaction://media"/>
            <a:extLst>
              <a:ext uri="{FF2B5EF4-FFF2-40B4-BE49-F238E27FC236}">
                <a16:creationId xmlns:a16="http://schemas.microsoft.com/office/drawing/2014/main" id="{F4C4B313-D9E4-4CDE-B0A0-EBD2B558EB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graphicFrame>
        <p:nvGraphicFramePr>
          <p:cNvPr id="8" name="Table 4">
            <a:extLst>
              <a:ext uri="{FF2B5EF4-FFF2-40B4-BE49-F238E27FC236}">
                <a16:creationId xmlns:a16="http://schemas.microsoft.com/office/drawing/2014/main" id="{99C93C1C-3EAB-4D30-A40F-E493D2933264}"/>
              </a:ext>
            </a:extLst>
          </p:cNvPr>
          <p:cNvGraphicFramePr>
            <a:graphicFrameLocks/>
          </p:cNvGraphicFramePr>
          <p:nvPr/>
        </p:nvGraphicFramePr>
        <p:xfrm>
          <a:off x="1731810" y="546340"/>
          <a:ext cx="10432475" cy="6242388"/>
        </p:xfrm>
        <a:graphic>
          <a:graphicData uri="http://schemas.openxmlformats.org/drawingml/2006/table">
            <a:tbl>
              <a:tblPr firstRow="1" bandRow="1">
                <a:tableStyleId>{7DF18680-E054-41AD-8BC1-D1AEF772440D}</a:tableStyleId>
              </a:tblPr>
              <a:tblGrid>
                <a:gridCol w="2251207">
                  <a:extLst>
                    <a:ext uri="{9D8B030D-6E8A-4147-A177-3AD203B41FA5}">
                      <a16:colId xmlns:a16="http://schemas.microsoft.com/office/drawing/2014/main" val="565847827"/>
                    </a:ext>
                  </a:extLst>
                </a:gridCol>
                <a:gridCol w="793808">
                  <a:extLst>
                    <a:ext uri="{9D8B030D-6E8A-4147-A177-3AD203B41FA5}">
                      <a16:colId xmlns:a16="http://schemas.microsoft.com/office/drawing/2014/main" val="2795154191"/>
                    </a:ext>
                  </a:extLst>
                </a:gridCol>
                <a:gridCol w="1293669">
                  <a:extLst>
                    <a:ext uri="{9D8B030D-6E8A-4147-A177-3AD203B41FA5}">
                      <a16:colId xmlns:a16="http://schemas.microsoft.com/office/drawing/2014/main" val="199604458"/>
                    </a:ext>
                  </a:extLst>
                </a:gridCol>
                <a:gridCol w="3274100">
                  <a:extLst>
                    <a:ext uri="{9D8B030D-6E8A-4147-A177-3AD203B41FA5}">
                      <a16:colId xmlns:a16="http://schemas.microsoft.com/office/drawing/2014/main" val="396879991"/>
                    </a:ext>
                  </a:extLst>
                </a:gridCol>
                <a:gridCol w="1405023">
                  <a:extLst>
                    <a:ext uri="{9D8B030D-6E8A-4147-A177-3AD203B41FA5}">
                      <a16:colId xmlns:a16="http://schemas.microsoft.com/office/drawing/2014/main" val="3925121626"/>
                    </a:ext>
                  </a:extLst>
                </a:gridCol>
                <a:gridCol w="1414668">
                  <a:extLst>
                    <a:ext uri="{9D8B030D-6E8A-4147-A177-3AD203B41FA5}">
                      <a16:colId xmlns:a16="http://schemas.microsoft.com/office/drawing/2014/main" val="3722875235"/>
                    </a:ext>
                  </a:extLst>
                </a:gridCol>
              </a:tblGrid>
              <a:tr h="1010912">
                <a:tc rowSpan="2">
                  <a:txBody>
                    <a:bodyPr/>
                    <a:lstStyle/>
                    <a:p>
                      <a:pPr algn="ctr"/>
                      <a:endParaRPr lang="en-GB" sz="1200" dirty="0"/>
                    </a:p>
                    <a:p>
                      <a:pPr algn="ctr"/>
                      <a:endParaRPr lang="en-GB" sz="1200" dirty="0"/>
                    </a:p>
                    <a:p>
                      <a:pPr algn="ctr"/>
                      <a:r>
                        <a:rPr lang="en-GB" sz="1600" dirty="0"/>
                        <a:t>Category of Default which gave rise to the tax default </a:t>
                      </a:r>
                      <a:endParaRPr lang="en-IE" sz="1600" dirty="0"/>
                    </a:p>
                  </a:txBody>
                  <a:tcPr marL="96291" marR="96291" marT="35226" marB="35226">
                    <a:solidFill>
                      <a:schemeClr val="accent5">
                        <a:lumMod val="75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Penalty Rate</a:t>
                      </a:r>
                      <a:endParaRPr lang="en-IE" sz="1200" dirty="0">
                        <a:solidFill>
                          <a:schemeClr val="bg1"/>
                        </a:solidFill>
                      </a:endParaRPr>
                    </a:p>
                  </a:txBody>
                  <a:tcPr marL="96291" marR="96291" marT="35226" marB="35226">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Full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Cooperation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by taxpayer</a:t>
                      </a:r>
                      <a:endParaRPr lang="en-IE" sz="1200" dirty="0"/>
                    </a:p>
                  </a:txBody>
                  <a:tcPr marL="96291" marR="96291" marT="35226" marB="35226">
                    <a:solidFill>
                      <a:schemeClr val="accent5">
                        <a:lumMod val="75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IE" sz="12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IE" sz="1600" dirty="0"/>
                        <a:t>Disclosure count in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IE" sz="1600" dirty="0"/>
                        <a:t>Category of Default </a:t>
                      </a:r>
                      <a:endParaRPr lang="en-GB" sz="1600" dirty="0"/>
                    </a:p>
                  </a:txBody>
                  <a:tcPr marL="96291" marR="96291" marT="35226" marB="35226">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Prompted Qualifying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Disclosure with full cooperation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IE" sz="1200" dirty="0"/>
                    </a:p>
                  </a:txBody>
                  <a:tcPr marL="96291" marR="96291" marT="35226" marB="35226">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Unprompted Qualifying Disclosure with full cooperation</a:t>
                      </a:r>
                      <a:endParaRPr lang="en-IE" sz="1200" dirty="0"/>
                    </a:p>
                  </a:txBody>
                  <a:tcPr marL="96291" marR="96291" marT="35226" marB="35226">
                    <a:solidFill>
                      <a:schemeClr val="accent5">
                        <a:lumMod val="75000"/>
                      </a:schemeClr>
                    </a:solidFill>
                  </a:tcPr>
                </a:tc>
                <a:extLst>
                  <a:ext uri="{0D108BD9-81ED-4DB2-BD59-A6C34878D82A}">
                    <a16:rowId xmlns:a16="http://schemas.microsoft.com/office/drawing/2014/main" val="3649680503"/>
                  </a:ext>
                </a:extLst>
              </a:tr>
              <a:tr h="415636">
                <a:tc vMerge="1">
                  <a:txBody>
                    <a:bodyPr/>
                    <a:lstStyle/>
                    <a:p>
                      <a:endParaRPr lang="en-IE"/>
                    </a:p>
                  </a:txBody>
                  <a:tcPr/>
                </a:tc>
                <a:tc vMerge="1">
                  <a:txBody>
                    <a:bodyPr/>
                    <a:lstStyle/>
                    <a:p>
                      <a:endParaRPr lang="en-I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Mitigated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Penalty Rate</a:t>
                      </a:r>
                      <a:endParaRPr lang="en-IE" sz="1200" dirty="0"/>
                    </a:p>
                  </a:txBody>
                  <a:tcPr marL="96291" marR="96291" marT="35226" marB="35226">
                    <a:solidFill>
                      <a:schemeClr val="accent5">
                        <a:lumMod val="75000"/>
                      </a:schemeClr>
                    </a:solidFill>
                  </a:tcPr>
                </a:tc>
                <a:tc vMerge="1">
                  <a:txBody>
                    <a:bodyPr/>
                    <a:lstStyle/>
                    <a:p>
                      <a:endParaRPr lang="en-I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rPr>
                        <a:t>Mitigated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rPr>
                        <a:t>Penalty Rate</a:t>
                      </a:r>
                      <a:endParaRPr lang="en-IE" sz="1200" dirty="0"/>
                    </a:p>
                  </a:txBody>
                  <a:tcPr marL="96291" marR="96291" marT="35226" marB="35226">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Mitigated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Penalty Rate</a:t>
                      </a:r>
                      <a:endParaRPr lang="en-IE" sz="1200" dirty="0"/>
                    </a:p>
                  </a:txBody>
                  <a:tcPr marL="96291" marR="96291" marT="35226" marB="35226">
                    <a:solidFill>
                      <a:schemeClr val="accent5">
                        <a:lumMod val="75000"/>
                      </a:schemeClr>
                    </a:solidFill>
                  </a:tcPr>
                </a:tc>
                <a:extLst>
                  <a:ext uri="{0D108BD9-81ED-4DB2-BD59-A6C34878D82A}">
                    <a16:rowId xmlns:a16="http://schemas.microsoft.com/office/drawing/2014/main" val="636860295"/>
                  </a:ext>
                </a:extLst>
              </a:tr>
              <a:tr h="515919">
                <a:tc rowSpan="3">
                  <a:txBody>
                    <a:bodyPr/>
                    <a:lstStyle/>
                    <a:p>
                      <a:pPr algn="ctr"/>
                      <a:endParaRPr lang="en-GB" sz="1600" dirty="0">
                        <a:solidFill>
                          <a:schemeClr val="tx1">
                            <a:lumMod val="75000"/>
                            <a:lumOff val="25000"/>
                          </a:schemeClr>
                        </a:solidFill>
                      </a:endParaRPr>
                    </a:p>
                    <a:p>
                      <a:pPr algn="ctr"/>
                      <a:endParaRPr lang="en-GB" sz="1600" dirty="0">
                        <a:solidFill>
                          <a:schemeClr val="tx1">
                            <a:lumMod val="75000"/>
                            <a:lumOff val="25000"/>
                          </a:schemeClr>
                        </a:solidFill>
                      </a:endParaRPr>
                    </a:p>
                    <a:p>
                      <a:pPr algn="ctr"/>
                      <a:r>
                        <a:rPr lang="en-GB" sz="1600" dirty="0">
                          <a:solidFill>
                            <a:schemeClr val="tx1">
                              <a:lumMod val="75000"/>
                              <a:lumOff val="25000"/>
                            </a:schemeClr>
                          </a:solidFill>
                        </a:rPr>
                        <a:t>Deliberate behaviour</a:t>
                      </a:r>
                      <a:endParaRPr lang="en-IE" sz="1600" dirty="0">
                        <a:solidFill>
                          <a:schemeClr val="tx1">
                            <a:lumMod val="75000"/>
                            <a:lumOff val="25000"/>
                          </a:schemeClr>
                        </a:solidFill>
                      </a:endParaRPr>
                    </a:p>
                    <a:p>
                      <a:pPr algn="ctr"/>
                      <a:r>
                        <a:rPr lang="en-GB" sz="1600" dirty="0">
                          <a:solidFill>
                            <a:schemeClr val="tx1">
                              <a:lumMod val="75000"/>
                              <a:lumOff val="25000"/>
                            </a:schemeClr>
                          </a:solidFill>
                        </a:rPr>
                        <a:t> </a:t>
                      </a:r>
                      <a:endParaRPr lang="en-IE" sz="1600" dirty="0">
                        <a:solidFill>
                          <a:schemeClr val="tx1">
                            <a:lumMod val="75000"/>
                            <a:lumOff val="25000"/>
                          </a:schemeClr>
                        </a:solidFill>
                      </a:endParaRPr>
                    </a:p>
                  </a:txBody>
                  <a:tcPr marL="96291" marR="96291" marT="35226" marB="35226">
                    <a:solidFill>
                      <a:schemeClr val="bg1">
                        <a:lumMod val="75000"/>
                      </a:schemeClr>
                    </a:solidFill>
                  </a:tcPr>
                </a:tc>
                <a:tc rowSpan="3">
                  <a:txBody>
                    <a:bodyPr/>
                    <a:lstStyle/>
                    <a:p>
                      <a:pPr algn="ctr"/>
                      <a:endParaRPr lang="en-GB" sz="1600" dirty="0">
                        <a:solidFill>
                          <a:schemeClr val="tx1">
                            <a:lumMod val="75000"/>
                            <a:lumOff val="25000"/>
                          </a:schemeClr>
                        </a:solidFill>
                      </a:endParaRPr>
                    </a:p>
                    <a:p>
                      <a:pPr algn="ctr"/>
                      <a:endParaRPr lang="en-IE" sz="1600" dirty="0">
                        <a:solidFill>
                          <a:schemeClr val="tx1">
                            <a:lumMod val="75000"/>
                            <a:lumOff val="25000"/>
                          </a:schemeClr>
                        </a:solidFill>
                      </a:endParaRPr>
                    </a:p>
                    <a:p>
                      <a:pPr algn="ctr"/>
                      <a:r>
                        <a:rPr lang="en-IE" sz="1600" dirty="0">
                          <a:solidFill>
                            <a:schemeClr val="tx1">
                              <a:lumMod val="75000"/>
                              <a:lumOff val="25000"/>
                            </a:schemeClr>
                          </a:solidFill>
                        </a:rPr>
                        <a:t>100%</a:t>
                      </a:r>
                    </a:p>
                  </a:txBody>
                  <a:tcPr marL="96291" marR="96291" marT="35226" marB="35226">
                    <a:solidFill>
                      <a:schemeClr val="bg1">
                        <a:lumMod val="75000"/>
                      </a:schemeClr>
                    </a:solidFill>
                  </a:tcPr>
                </a:tc>
                <a:tc rowSpan="3">
                  <a:txBody>
                    <a:bodyPr/>
                    <a:lstStyle/>
                    <a:p>
                      <a:pPr algn="ctr"/>
                      <a:endParaRPr lang="en-GB" sz="1600" dirty="0">
                        <a:solidFill>
                          <a:schemeClr val="tx1">
                            <a:lumMod val="75000"/>
                            <a:lumOff val="25000"/>
                          </a:schemeClr>
                        </a:solidFill>
                        <a:highlight>
                          <a:srgbClr val="FFFF00"/>
                        </a:highlight>
                      </a:endParaRPr>
                    </a:p>
                    <a:p>
                      <a:pPr algn="ctr"/>
                      <a:endParaRPr lang="en-IE" sz="1600" dirty="0">
                        <a:solidFill>
                          <a:schemeClr val="tx1">
                            <a:lumMod val="75000"/>
                            <a:lumOff val="25000"/>
                          </a:schemeClr>
                        </a:solidFill>
                      </a:endParaRPr>
                    </a:p>
                    <a:p>
                      <a:pPr algn="ctr"/>
                      <a:r>
                        <a:rPr lang="en-IE" sz="1600" dirty="0">
                          <a:solidFill>
                            <a:schemeClr val="tx1">
                              <a:lumMod val="75000"/>
                              <a:lumOff val="25000"/>
                            </a:schemeClr>
                          </a:solidFill>
                        </a:rPr>
                        <a:t>75%</a:t>
                      </a:r>
                    </a:p>
                  </a:txBody>
                  <a:tcPr marL="96291" marR="96291" marT="35226" marB="35226">
                    <a:solidFill>
                      <a:schemeClr val="bg1">
                        <a:lumMod val="75000"/>
                      </a:schemeClr>
                    </a:solidFill>
                  </a:tcPr>
                </a:tc>
                <a:tc>
                  <a:txBody>
                    <a:bodyPr/>
                    <a:lstStyle/>
                    <a:p>
                      <a:pPr algn="ctr"/>
                      <a:endParaRPr lang="en-GB" sz="1600" dirty="0">
                        <a:solidFill>
                          <a:schemeClr val="tx1">
                            <a:lumMod val="75000"/>
                            <a:lumOff val="25000"/>
                          </a:schemeClr>
                        </a:solidFill>
                      </a:endParaRPr>
                    </a:p>
                    <a:p>
                      <a:pPr algn="ctr"/>
                      <a:r>
                        <a:rPr lang="en-GB" sz="1600" dirty="0">
                          <a:solidFill>
                            <a:schemeClr val="tx1">
                              <a:lumMod val="75000"/>
                              <a:lumOff val="25000"/>
                            </a:schemeClr>
                          </a:solidFill>
                        </a:rPr>
                        <a:t>First qualifying disclosure</a:t>
                      </a:r>
                      <a:endParaRPr lang="en-IE" sz="1600" dirty="0">
                        <a:solidFill>
                          <a:schemeClr val="tx1">
                            <a:lumMod val="75000"/>
                            <a:lumOff val="25000"/>
                          </a:schemeClr>
                        </a:solidFill>
                      </a:endParaRPr>
                    </a:p>
                  </a:txBody>
                  <a:tcPr marL="96291" marR="96291" marT="35226" marB="35226">
                    <a:solidFill>
                      <a:schemeClr val="bg1">
                        <a:lumMod val="75000"/>
                      </a:schemeClr>
                    </a:solidFill>
                  </a:tcPr>
                </a:tc>
                <a:tc>
                  <a:txBody>
                    <a:bodyPr/>
                    <a:lstStyle/>
                    <a:p>
                      <a:pPr algn="ctr"/>
                      <a:r>
                        <a:rPr lang="en-GB" sz="1600" dirty="0">
                          <a:solidFill>
                            <a:schemeClr val="tx1">
                              <a:lumMod val="75000"/>
                              <a:lumOff val="25000"/>
                            </a:schemeClr>
                          </a:solidFill>
                        </a:rPr>
                        <a:t>50%</a:t>
                      </a:r>
                      <a:endParaRPr lang="en-IE" sz="1600" dirty="0">
                        <a:solidFill>
                          <a:schemeClr val="tx1">
                            <a:lumMod val="75000"/>
                            <a:lumOff val="25000"/>
                          </a:schemeClr>
                        </a:solidFill>
                      </a:endParaRPr>
                    </a:p>
                  </a:txBody>
                  <a:tcPr marL="96291" marR="96291" marT="35226" marB="35226" anchor="b">
                    <a:solidFill>
                      <a:schemeClr val="bg1">
                        <a:lumMod val="75000"/>
                      </a:schemeClr>
                    </a:solidFill>
                  </a:tcPr>
                </a:tc>
                <a:tc>
                  <a:txBody>
                    <a:bodyPr/>
                    <a:lstStyle/>
                    <a:p>
                      <a:pPr algn="ctr"/>
                      <a:r>
                        <a:rPr lang="en-GB" sz="1600" dirty="0">
                          <a:solidFill>
                            <a:schemeClr val="tx1">
                              <a:lumMod val="75000"/>
                              <a:lumOff val="25000"/>
                            </a:schemeClr>
                          </a:solidFill>
                        </a:rPr>
                        <a:t>10%</a:t>
                      </a:r>
                      <a:endParaRPr lang="en-IE" sz="1600" dirty="0">
                        <a:solidFill>
                          <a:schemeClr val="tx1">
                            <a:lumMod val="75000"/>
                            <a:lumOff val="25000"/>
                          </a:schemeClr>
                        </a:solidFill>
                      </a:endParaRPr>
                    </a:p>
                  </a:txBody>
                  <a:tcPr marL="96291" marR="96291" marT="35226" marB="35226" anchor="b">
                    <a:solidFill>
                      <a:schemeClr val="bg1">
                        <a:lumMod val="75000"/>
                      </a:schemeClr>
                    </a:solidFill>
                  </a:tcPr>
                </a:tc>
                <a:extLst>
                  <a:ext uri="{0D108BD9-81ED-4DB2-BD59-A6C34878D82A}">
                    <a16:rowId xmlns:a16="http://schemas.microsoft.com/office/drawing/2014/main" val="3528535143"/>
                  </a:ext>
                </a:extLst>
              </a:tr>
              <a:tr h="515919">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solidFill>
                          <a:schemeClr val="tx1">
                            <a:lumMod val="75000"/>
                            <a:lumOff val="2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75000"/>
                              <a:lumOff val="25000"/>
                            </a:schemeClr>
                          </a:solidFill>
                        </a:rPr>
                        <a:t>Second qualifying disclosure</a:t>
                      </a:r>
                      <a:endParaRPr lang="en-IE" sz="1600" dirty="0">
                        <a:solidFill>
                          <a:schemeClr val="tx1">
                            <a:lumMod val="75000"/>
                            <a:lumOff val="25000"/>
                          </a:schemeClr>
                        </a:solidFill>
                      </a:endParaRPr>
                    </a:p>
                  </a:txBody>
                  <a:tcPr marL="96291" marR="96291" marT="35226" marB="35226">
                    <a:solidFill>
                      <a:schemeClr val="bg1">
                        <a:lumMod val="75000"/>
                      </a:schemeClr>
                    </a:solidFill>
                  </a:tcPr>
                </a:tc>
                <a:tc>
                  <a:txBody>
                    <a:bodyPr/>
                    <a:lstStyle/>
                    <a:p>
                      <a:pPr algn="ctr"/>
                      <a:r>
                        <a:rPr lang="en-GB" sz="1600" dirty="0">
                          <a:solidFill>
                            <a:schemeClr val="tx1">
                              <a:lumMod val="75000"/>
                              <a:lumOff val="25000"/>
                            </a:schemeClr>
                          </a:solidFill>
                        </a:rPr>
                        <a:t>75%</a:t>
                      </a:r>
                      <a:endParaRPr lang="en-IE" sz="1600" dirty="0">
                        <a:solidFill>
                          <a:schemeClr val="tx1">
                            <a:lumMod val="75000"/>
                            <a:lumOff val="25000"/>
                          </a:schemeClr>
                        </a:solidFill>
                      </a:endParaRPr>
                    </a:p>
                  </a:txBody>
                  <a:tcPr marL="96291" marR="96291" marT="35226" marB="35226" anchor="b">
                    <a:solidFill>
                      <a:schemeClr val="bg1">
                        <a:lumMod val="75000"/>
                      </a:schemeClr>
                    </a:solidFill>
                  </a:tcPr>
                </a:tc>
                <a:tc>
                  <a:txBody>
                    <a:bodyPr/>
                    <a:lstStyle/>
                    <a:p>
                      <a:pPr algn="ctr"/>
                      <a:r>
                        <a:rPr lang="en-GB" sz="1600" dirty="0">
                          <a:solidFill>
                            <a:schemeClr val="tx1">
                              <a:lumMod val="75000"/>
                              <a:lumOff val="25000"/>
                            </a:schemeClr>
                          </a:solidFill>
                        </a:rPr>
                        <a:t>55%</a:t>
                      </a:r>
                      <a:endParaRPr lang="en-IE" sz="1600" dirty="0">
                        <a:solidFill>
                          <a:schemeClr val="tx1">
                            <a:lumMod val="75000"/>
                            <a:lumOff val="25000"/>
                          </a:schemeClr>
                        </a:solidFill>
                      </a:endParaRPr>
                    </a:p>
                  </a:txBody>
                  <a:tcPr marL="96291" marR="96291" marT="35226" marB="35226" anchor="b">
                    <a:solidFill>
                      <a:schemeClr val="bg1">
                        <a:lumMod val="75000"/>
                      </a:schemeClr>
                    </a:solidFill>
                  </a:tcPr>
                </a:tc>
                <a:extLst>
                  <a:ext uri="{0D108BD9-81ED-4DB2-BD59-A6C34878D82A}">
                    <a16:rowId xmlns:a16="http://schemas.microsoft.com/office/drawing/2014/main" val="2361626734"/>
                  </a:ext>
                </a:extLst>
              </a:tr>
              <a:tr h="515919">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GB" sz="1600" dirty="0">
                        <a:solidFill>
                          <a:schemeClr val="tx1">
                            <a:lumMod val="75000"/>
                            <a:lumOff val="25000"/>
                          </a:schemeClr>
                        </a:solidFill>
                      </a:endParaRPr>
                    </a:p>
                    <a:p>
                      <a:pPr algn="ctr"/>
                      <a:r>
                        <a:rPr lang="en-GB" sz="1600" dirty="0">
                          <a:solidFill>
                            <a:schemeClr val="tx1">
                              <a:lumMod val="75000"/>
                              <a:lumOff val="25000"/>
                            </a:schemeClr>
                          </a:solidFill>
                        </a:rPr>
                        <a:t>Third/subsequent disclosure</a:t>
                      </a:r>
                      <a:endParaRPr lang="en-IE" sz="1600" dirty="0">
                        <a:solidFill>
                          <a:schemeClr val="tx1">
                            <a:lumMod val="75000"/>
                            <a:lumOff val="25000"/>
                          </a:schemeClr>
                        </a:solidFill>
                      </a:endParaRPr>
                    </a:p>
                  </a:txBody>
                  <a:tcPr marL="96291" marR="96291" marT="35226" marB="35226">
                    <a:solidFill>
                      <a:schemeClr val="bg1">
                        <a:lumMod val="75000"/>
                      </a:schemeClr>
                    </a:solidFill>
                  </a:tcPr>
                </a:tc>
                <a:tc>
                  <a:txBody>
                    <a:bodyPr/>
                    <a:lstStyle/>
                    <a:p>
                      <a:pPr algn="ctr"/>
                      <a:r>
                        <a:rPr lang="en-GB" sz="1600" dirty="0">
                          <a:solidFill>
                            <a:schemeClr val="tx1">
                              <a:lumMod val="75000"/>
                              <a:lumOff val="25000"/>
                            </a:schemeClr>
                          </a:solidFill>
                        </a:rPr>
                        <a:t>100%</a:t>
                      </a:r>
                      <a:endParaRPr lang="en-IE" sz="1600" dirty="0">
                        <a:solidFill>
                          <a:schemeClr val="tx1">
                            <a:lumMod val="75000"/>
                            <a:lumOff val="25000"/>
                          </a:schemeClr>
                        </a:solidFill>
                      </a:endParaRPr>
                    </a:p>
                  </a:txBody>
                  <a:tcPr marL="96291" marR="96291" marT="35226" marB="35226" anchor="b">
                    <a:solidFill>
                      <a:schemeClr val="bg1">
                        <a:lumMod val="75000"/>
                      </a:schemeClr>
                    </a:solidFill>
                  </a:tcPr>
                </a:tc>
                <a:tc>
                  <a:txBody>
                    <a:bodyPr/>
                    <a:lstStyle/>
                    <a:p>
                      <a:pPr algn="ctr"/>
                      <a:r>
                        <a:rPr lang="en-GB" sz="1600" dirty="0">
                          <a:solidFill>
                            <a:schemeClr val="tx1">
                              <a:lumMod val="75000"/>
                              <a:lumOff val="25000"/>
                            </a:schemeClr>
                          </a:solidFill>
                        </a:rPr>
                        <a:t>100%</a:t>
                      </a:r>
                      <a:endParaRPr lang="en-IE" sz="1600" dirty="0">
                        <a:solidFill>
                          <a:schemeClr val="tx1">
                            <a:lumMod val="75000"/>
                            <a:lumOff val="25000"/>
                          </a:schemeClr>
                        </a:solidFill>
                      </a:endParaRPr>
                    </a:p>
                  </a:txBody>
                  <a:tcPr marL="96291" marR="96291" marT="35226" marB="35226" anchor="b">
                    <a:solidFill>
                      <a:schemeClr val="bg1">
                        <a:lumMod val="75000"/>
                      </a:schemeClr>
                    </a:solidFill>
                  </a:tcPr>
                </a:tc>
                <a:extLst>
                  <a:ext uri="{0D108BD9-81ED-4DB2-BD59-A6C34878D82A}">
                    <a16:rowId xmlns:a16="http://schemas.microsoft.com/office/drawing/2014/main" val="2993455420"/>
                  </a:ext>
                </a:extLst>
              </a:tr>
              <a:tr h="515919">
                <a:tc rowSpan="3">
                  <a:txBody>
                    <a:bodyPr/>
                    <a:lstStyle/>
                    <a:p>
                      <a:pPr algn="ctr"/>
                      <a:endParaRPr lang="en-GB" sz="1600" dirty="0">
                        <a:solidFill>
                          <a:schemeClr val="tx1">
                            <a:lumMod val="75000"/>
                            <a:lumOff val="25000"/>
                          </a:schemeClr>
                        </a:solidFill>
                      </a:endParaRPr>
                    </a:p>
                    <a:p>
                      <a:pPr algn="ctr"/>
                      <a:r>
                        <a:rPr lang="en-GB" sz="1600" dirty="0">
                          <a:solidFill>
                            <a:schemeClr val="tx1">
                              <a:lumMod val="75000"/>
                              <a:lumOff val="25000"/>
                            </a:schemeClr>
                          </a:solidFill>
                        </a:rPr>
                        <a:t>Careless behaviour </a:t>
                      </a:r>
                      <a:endParaRPr lang="en-IE" sz="1600" dirty="0">
                        <a:solidFill>
                          <a:schemeClr val="tx1">
                            <a:lumMod val="75000"/>
                            <a:lumOff val="25000"/>
                          </a:schemeClr>
                        </a:solidFill>
                      </a:endParaRPr>
                    </a:p>
                    <a:p>
                      <a:pPr algn="ctr"/>
                      <a:r>
                        <a:rPr lang="en-GB" sz="1600" b="1" dirty="0">
                          <a:solidFill>
                            <a:schemeClr val="tx1">
                              <a:lumMod val="75000"/>
                              <a:lumOff val="25000"/>
                            </a:schemeClr>
                          </a:solidFill>
                        </a:rPr>
                        <a:t>With</a:t>
                      </a:r>
                      <a:r>
                        <a:rPr lang="en-GB" sz="1600" dirty="0">
                          <a:solidFill>
                            <a:schemeClr val="tx1">
                              <a:lumMod val="75000"/>
                              <a:lumOff val="25000"/>
                            </a:schemeClr>
                          </a:solidFill>
                        </a:rPr>
                        <a:t> Significant Consequences</a:t>
                      </a:r>
                      <a:endParaRPr lang="en-IE" sz="1600" dirty="0">
                        <a:solidFill>
                          <a:schemeClr val="tx1">
                            <a:lumMod val="75000"/>
                            <a:lumOff val="25000"/>
                          </a:schemeClr>
                        </a:solidFill>
                      </a:endParaRPr>
                    </a:p>
                  </a:txBody>
                  <a:tcPr marL="96291" marR="96291" marT="35226" marB="35226">
                    <a:solidFill>
                      <a:schemeClr val="bg1">
                        <a:lumMod val="85000"/>
                      </a:schemeClr>
                    </a:solidFill>
                  </a:tcPr>
                </a:tc>
                <a:tc rowSpan="3">
                  <a:txBody>
                    <a:bodyPr/>
                    <a:lstStyle/>
                    <a:p>
                      <a:pPr algn="ctr"/>
                      <a:endParaRPr lang="en-GB" sz="1600" dirty="0">
                        <a:solidFill>
                          <a:schemeClr val="tx1">
                            <a:lumMod val="75000"/>
                            <a:lumOff val="25000"/>
                          </a:schemeClr>
                        </a:solidFill>
                      </a:endParaRPr>
                    </a:p>
                    <a:p>
                      <a:pPr algn="ctr"/>
                      <a:endParaRPr lang="en-IE" sz="1600" dirty="0">
                        <a:solidFill>
                          <a:schemeClr val="tx1">
                            <a:lumMod val="75000"/>
                            <a:lumOff val="25000"/>
                          </a:schemeClr>
                        </a:solidFill>
                      </a:endParaRPr>
                    </a:p>
                    <a:p>
                      <a:pPr algn="ctr"/>
                      <a:r>
                        <a:rPr lang="en-IE" sz="1600" dirty="0">
                          <a:solidFill>
                            <a:schemeClr val="tx1">
                              <a:lumMod val="75000"/>
                              <a:lumOff val="25000"/>
                            </a:schemeClr>
                          </a:solidFill>
                        </a:rPr>
                        <a:t>40%</a:t>
                      </a:r>
                    </a:p>
                  </a:txBody>
                  <a:tcPr marL="96291" marR="96291" marT="35226" marB="35226">
                    <a:solidFill>
                      <a:schemeClr val="bg1">
                        <a:lumMod val="85000"/>
                      </a:schemeClr>
                    </a:solidFill>
                  </a:tcPr>
                </a:tc>
                <a:tc rowSpan="3">
                  <a:txBody>
                    <a:bodyPr/>
                    <a:lstStyle/>
                    <a:p>
                      <a:pPr algn="ctr"/>
                      <a:endParaRPr lang="en-GB" sz="1600" dirty="0">
                        <a:solidFill>
                          <a:schemeClr val="tx1">
                            <a:lumMod val="75000"/>
                            <a:lumOff val="25000"/>
                          </a:schemeClr>
                        </a:solidFill>
                        <a:highlight>
                          <a:srgbClr val="FFFF00"/>
                        </a:highlight>
                      </a:endParaRPr>
                    </a:p>
                    <a:p>
                      <a:pPr algn="ctr"/>
                      <a:endParaRPr lang="en-GB" sz="1600" dirty="0">
                        <a:solidFill>
                          <a:schemeClr val="tx1">
                            <a:lumMod val="75000"/>
                            <a:lumOff val="25000"/>
                          </a:schemeClr>
                        </a:solidFill>
                      </a:endParaRPr>
                    </a:p>
                    <a:p>
                      <a:pPr algn="ctr"/>
                      <a:r>
                        <a:rPr lang="en-GB" sz="1600" dirty="0">
                          <a:solidFill>
                            <a:schemeClr val="tx1">
                              <a:lumMod val="75000"/>
                              <a:lumOff val="25000"/>
                            </a:schemeClr>
                          </a:solidFill>
                        </a:rPr>
                        <a:t>30%</a:t>
                      </a:r>
                      <a:endParaRPr lang="en-IE" sz="1600" dirty="0">
                        <a:solidFill>
                          <a:schemeClr val="tx1">
                            <a:lumMod val="75000"/>
                            <a:lumOff val="25000"/>
                          </a:schemeClr>
                        </a:solidFill>
                      </a:endParaRPr>
                    </a:p>
                  </a:txBody>
                  <a:tcPr marL="96291" marR="96291" marT="35226" marB="35226">
                    <a:solidFill>
                      <a:schemeClr val="bg1">
                        <a:lumMod val="85000"/>
                      </a:schemeClr>
                    </a:solidFill>
                  </a:tcPr>
                </a:tc>
                <a:tc>
                  <a:txBody>
                    <a:bodyPr/>
                    <a:lstStyle/>
                    <a:p>
                      <a:pPr algn="ctr"/>
                      <a:endParaRPr lang="en-GB" sz="1600" dirty="0">
                        <a:solidFill>
                          <a:schemeClr val="tx1">
                            <a:lumMod val="75000"/>
                            <a:lumOff val="25000"/>
                          </a:schemeClr>
                        </a:solidFill>
                      </a:endParaRPr>
                    </a:p>
                    <a:p>
                      <a:pPr algn="ctr"/>
                      <a:r>
                        <a:rPr lang="en-GB" sz="1600" dirty="0">
                          <a:solidFill>
                            <a:schemeClr val="tx1">
                              <a:lumMod val="75000"/>
                              <a:lumOff val="25000"/>
                            </a:schemeClr>
                          </a:solidFill>
                        </a:rPr>
                        <a:t>First qualifying disclosure</a:t>
                      </a:r>
                      <a:endParaRPr lang="en-IE" sz="1600" dirty="0">
                        <a:solidFill>
                          <a:schemeClr val="tx1">
                            <a:lumMod val="75000"/>
                            <a:lumOff val="25000"/>
                          </a:schemeClr>
                        </a:solidFill>
                      </a:endParaRPr>
                    </a:p>
                  </a:txBody>
                  <a:tcPr marL="96291" marR="96291" marT="35226" marB="35226">
                    <a:solidFill>
                      <a:schemeClr val="bg1">
                        <a:lumMod val="85000"/>
                      </a:schemeClr>
                    </a:solidFill>
                  </a:tcPr>
                </a:tc>
                <a:tc>
                  <a:txBody>
                    <a:bodyPr/>
                    <a:lstStyle/>
                    <a:p>
                      <a:pPr algn="ctr"/>
                      <a:r>
                        <a:rPr lang="en-GB" sz="1600" dirty="0">
                          <a:solidFill>
                            <a:schemeClr val="tx1">
                              <a:lumMod val="75000"/>
                              <a:lumOff val="25000"/>
                            </a:schemeClr>
                          </a:solidFill>
                        </a:rPr>
                        <a:t>20%</a:t>
                      </a:r>
                      <a:endParaRPr lang="en-IE" sz="1600" dirty="0">
                        <a:solidFill>
                          <a:schemeClr val="tx1">
                            <a:lumMod val="75000"/>
                            <a:lumOff val="25000"/>
                          </a:schemeClr>
                        </a:solidFill>
                      </a:endParaRPr>
                    </a:p>
                  </a:txBody>
                  <a:tcPr marL="96291" marR="96291" marT="35226" marB="35226" anchor="b">
                    <a:solidFill>
                      <a:schemeClr val="bg1">
                        <a:lumMod val="85000"/>
                      </a:schemeClr>
                    </a:solidFill>
                  </a:tcPr>
                </a:tc>
                <a:tc>
                  <a:txBody>
                    <a:bodyPr/>
                    <a:lstStyle/>
                    <a:p>
                      <a:pPr algn="ctr"/>
                      <a:r>
                        <a:rPr lang="en-GB" sz="1600" dirty="0">
                          <a:solidFill>
                            <a:schemeClr val="tx1">
                              <a:lumMod val="75000"/>
                              <a:lumOff val="25000"/>
                            </a:schemeClr>
                          </a:solidFill>
                        </a:rPr>
                        <a:t>5%</a:t>
                      </a:r>
                      <a:endParaRPr lang="en-IE" sz="1600" dirty="0">
                        <a:solidFill>
                          <a:schemeClr val="tx1">
                            <a:lumMod val="75000"/>
                            <a:lumOff val="25000"/>
                          </a:schemeClr>
                        </a:solidFill>
                      </a:endParaRPr>
                    </a:p>
                  </a:txBody>
                  <a:tcPr marL="96291" marR="96291" marT="35226" marB="35226" anchor="b">
                    <a:solidFill>
                      <a:schemeClr val="bg1">
                        <a:lumMod val="85000"/>
                      </a:schemeClr>
                    </a:solidFill>
                  </a:tcPr>
                </a:tc>
                <a:extLst>
                  <a:ext uri="{0D108BD9-81ED-4DB2-BD59-A6C34878D82A}">
                    <a16:rowId xmlns:a16="http://schemas.microsoft.com/office/drawing/2014/main" val="2982383453"/>
                  </a:ext>
                </a:extLst>
              </a:tr>
              <a:tr h="515919">
                <a:tc vMerge="1">
                  <a:txBody>
                    <a:bodyPr/>
                    <a:lstStyle/>
                    <a:p>
                      <a:endParaRPr lang="en-IE"/>
                    </a:p>
                  </a:txBody>
                  <a:tcPr>
                    <a:solidFill>
                      <a:schemeClr val="bg1">
                        <a:lumMod val="75000"/>
                      </a:schemeClr>
                    </a:solidFill>
                  </a:tcPr>
                </a:tc>
                <a:tc vMerge="1">
                  <a:txBody>
                    <a:bodyPr/>
                    <a:lstStyle/>
                    <a:p>
                      <a:endParaRPr lang="en-IE"/>
                    </a:p>
                  </a:txBody>
                  <a:tcPr>
                    <a:solidFill>
                      <a:schemeClr val="bg1">
                        <a:lumMod val="75000"/>
                      </a:schemeClr>
                    </a:solidFill>
                  </a:tcPr>
                </a:tc>
                <a:tc vMerge="1">
                  <a:txBody>
                    <a:bodyPr/>
                    <a:lstStyle/>
                    <a:p>
                      <a:endParaRPr lang="en-IE"/>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solidFill>
                          <a:schemeClr val="tx1">
                            <a:lumMod val="75000"/>
                            <a:lumOff val="2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75000"/>
                              <a:lumOff val="25000"/>
                            </a:schemeClr>
                          </a:solidFill>
                        </a:rPr>
                        <a:t>Second qualifying disclosure</a:t>
                      </a:r>
                      <a:endParaRPr lang="en-IE" sz="1600" dirty="0">
                        <a:solidFill>
                          <a:schemeClr val="tx1">
                            <a:lumMod val="75000"/>
                            <a:lumOff val="25000"/>
                          </a:schemeClr>
                        </a:solidFill>
                      </a:endParaRPr>
                    </a:p>
                  </a:txBody>
                  <a:tcPr marL="96291" marR="96291" marT="35226" marB="35226">
                    <a:solidFill>
                      <a:schemeClr val="bg1">
                        <a:lumMod val="85000"/>
                      </a:schemeClr>
                    </a:solidFill>
                  </a:tcPr>
                </a:tc>
                <a:tc>
                  <a:txBody>
                    <a:bodyPr/>
                    <a:lstStyle/>
                    <a:p>
                      <a:pPr algn="ctr"/>
                      <a:r>
                        <a:rPr lang="en-GB" sz="1600" dirty="0">
                          <a:solidFill>
                            <a:schemeClr val="tx1">
                              <a:lumMod val="75000"/>
                              <a:lumOff val="25000"/>
                            </a:schemeClr>
                          </a:solidFill>
                        </a:rPr>
                        <a:t>30%</a:t>
                      </a:r>
                      <a:endParaRPr lang="en-IE" sz="1600" dirty="0">
                        <a:solidFill>
                          <a:schemeClr val="tx1">
                            <a:lumMod val="75000"/>
                            <a:lumOff val="25000"/>
                          </a:schemeClr>
                        </a:solidFill>
                      </a:endParaRPr>
                    </a:p>
                  </a:txBody>
                  <a:tcPr marL="96291" marR="96291" marT="35226" marB="35226" anchor="b">
                    <a:solidFill>
                      <a:schemeClr val="bg1">
                        <a:lumMod val="85000"/>
                      </a:schemeClr>
                    </a:solidFill>
                  </a:tcPr>
                </a:tc>
                <a:tc>
                  <a:txBody>
                    <a:bodyPr/>
                    <a:lstStyle/>
                    <a:p>
                      <a:pPr algn="ctr"/>
                      <a:r>
                        <a:rPr lang="en-GB" sz="1600" dirty="0">
                          <a:solidFill>
                            <a:schemeClr val="tx1">
                              <a:lumMod val="75000"/>
                              <a:lumOff val="25000"/>
                            </a:schemeClr>
                          </a:solidFill>
                        </a:rPr>
                        <a:t>20%</a:t>
                      </a:r>
                      <a:endParaRPr lang="en-IE" sz="1600" dirty="0">
                        <a:solidFill>
                          <a:schemeClr val="tx1">
                            <a:lumMod val="75000"/>
                            <a:lumOff val="25000"/>
                          </a:schemeClr>
                        </a:solidFill>
                      </a:endParaRPr>
                    </a:p>
                  </a:txBody>
                  <a:tcPr marL="96291" marR="96291" marT="35226" marB="35226" anchor="b">
                    <a:solidFill>
                      <a:schemeClr val="bg1">
                        <a:lumMod val="85000"/>
                      </a:schemeClr>
                    </a:solidFill>
                  </a:tcPr>
                </a:tc>
                <a:extLst>
                  <a:ext uri="{0D108BD9-81ED-4DB2-BD59-A6C34878D82A}">
                    <a16:rowId xmlns:a16="http://schemas.microsoft.com/office/drawing/2014/main" val="4177679272"/>
                  </a:ext>
                </a:extLst>
              </a:tr>
              <a:tr h="515919">
                <a:tc vMerge="1">
                  <a:txBody>
                    <a:bodyPr/>
                    <a:lstStyle/>
                    <a:p>
                      <a:endParaRPr lang="en-IE"/>
                    </a:p>
                  </a:txBody>
                  <a:tcPr>
                    <a:solidFill>
                      <a:schemeClr val="bg1">
                        <a:lumMod val="75000"/>
                      </a:schemeClr>
                    </a:solidFill>
                  </a:tcPr>
                </a:tc>
                <a:tc vMerge="1">
                  <a:txBody>
                    <a:bodyPr/>
                    <a:lstStyle/>
                    <a:p>
                      <a:endParaRPr lang="en-IE"/>
                    </a:p>
                  </a:txBody>
                  <a:tcPr>
                    <a:solidFill>
                      <a:schemeClr val="bg1">
                        <a:lumMod val="75000"/>
                      </a:schemeClr>
                    </a:solidFill>
                  </a:tcPr>
                </a:tc>
                <a:tc vMerge="1">
                  <a:txBody>
                    <a:bodyPr/>
                    <a:lstStyle/>
                    <a:p>
                      <a:endParaRPr lang="en-IE"/>
                    </a:p>
                  </a:txBody>
                  <a:tcPr>
                    <a:solidFill>
                      <a:schemeClr val="bg1">
                        <a:lumMod val="75000"/>
                      </a:schemeClr>
                    </a:solidFill>
                  </a:tcPr>
                </a:tc>
                <a:tc>
                  <a:txBody>
                    <a:bodyPr/>
                    <a:lstStyle/>
                    <a:p>
                      <a:pPr algn="ctr"/>
                      <a:endParaRPr lang="en-GB" sz="1600" dirty="0">
                        <a:solidFill>
                          <a:schemeClr val="tx1">
                            <a:lumMod val="75000"/>
                            <a:lumOff val="25000"/>
                          </a:schemeClr>
                        </a:solidFill>
                      </a:endParaRPr>
                    </a:p>
                    <a:p>
                      <a:pPr algn="ctr"/>
                      <a:r>
                        <a:rPr lang="en-GB" sz="1600" dirty="0">
                          <a:solidFill>
                            <a:schemeClr val="tx1">
                              <a:lumMod val="75000"/>
                              <a:lumOff val="25000"/>
                            </a:schemeClr>
                          </a:solidFill>
                        </a:rPr>
                        <a:t>Third/subsequent disclosure</a:t>
                      </a:r>
                      <a:endParaRPr lang="en-IE" sz="1600" dirty="0">
                        <a:solidFill>
                          <a:schemeClr val="tx1">
                            <a:lumMod val="75000"/>
                            <a:lumOff val="25000"/>
                          </a:schemeClr>
                        </a:solidFill>
                      </a:endParaRPr>
                    </a:p>
                  </a:txBody>
                  <a:tcPr marL="96291" marR="96291" marT="35226" marB="35226">
                    <a:solidFill>
                      <a:schemeClr val="bg1">
                        <a:lumMod val="85000"/>
                      </a:schemeClr>
                    </a:solidFill>
                  </a:tcPr>
                </a:tc>
                <a:tc>
                  <a:txBody>
                    <a:bodyPr/>
                    <a:lstStyle/>
                    <a:p>
                      <a:pPr algn="ctr"/>
                      <a:r>
                        <a:rPr lang="en-GB" sz="1600" dirty="0">
                          <a:solidFill>
                            <a:schemeClr val="tx1">
                              <a:lumMod val="75000"/>
                              <a:lumOff val="25000"/>
                            </a:schemeClr>
                          </a:solidFill>
                        </a:rPr>
                        <a:t>40%</a:t>
                      </a:r>
                      <a:endParaRPr lang="en-IE" sz="1600" dirty="0">
                        <a:solidFill>
                          <a:schemeClr val="tx1">
                            <a:lumMod val="75000"/>
                            <a:lumOff val="25000"/>
                          </a:schemeClr>
                        </a:solidFill>
                      </a:endParaRPr>
                    </a:p>
                  </a:txBody>
                  <a:tcPr marL="96291" marR="96291" marT="35226" marB="35226" anchor="b">
                    <a:solidFill>
                      <a:schemeClr val="bg1">
                        <a:lumMod val="85000"/>
                      </a:schemeClr>
                    </a:solidFill>
                  </a:tcPr>
                </a:tc>
                <a:tc>
                  <a:txBody>
                    <a:bodyPr/>
                    <a:lstStyle/>
                    <a:p>
                      <a:pPr algn="ctr"/>
                      <a:r>
                        <a:rPr lang="en-GB" sz="1600" dirty="0">
                          <a:solidFill>
                            <a:schemeClr val="tx1">
                              <a:lumMod val="75000"/>
                              <a:lumOff val="25000"/>
                            </a:schemeClr>
                          </a:solidFill>
                        </a:rPr>
                        <a:t>40%</a:t>
                      </a:r>
                      <a:endParaRPr lang="en-IE" sz="1600" dirty="0">
                        <a:solidFill>
                          <a:schemeClr val="tx1">
                            <a:lumMod val="75000"/>
                            <a:lumOff val="25000"/>
                          </a:schemeClr>
                        </a:solidFill>
                      </a:endParaRPr>
                    </a:p>
                  </a:txBody>
                  <a:tcPr marL="96291" marR="96291" marT="35226" marB="35226" anchor="b">
                    <a:solidFill>
                      <a:schemeClr val="bg1">
                        <a:lumMod val="85000"/>
                      </a:schemeClr>
                    </a:solidFill>
                  </a:tcPr>
                </a:tc>
                <a:extLst>
                  <a:ext uri="{0D108BD9-81ED-4DB2-BD59-A6C34878D82A}">
                    <a16:rowId xmlns:a16="http://schemas.microsoft.com/office/drawing/2014/main" val="3290887515"/>
                  </a:ext>
                </a:extLst>
              </a:tr>
              <a:tr h="832212">
                <a:tc>
                  <a:txBody>
                    <a:bodyPr/>
                    <a:lstStyle/>
                    <a:p>
                      <a:pPr algn="ctr"/>
                      <a:endParaRPr lang="en-GB" sz="1600" dirty="0">
                        <a:solidFill>
                          <a:schemeClr val="tx1">
                            <a:lumMod val="75000"/>
                            <a:lumOff val="25000"/>
                          </a:schemeClr>
                        </a:solidFill>
                      </a:endParaRPr>
                    </a:p>
                    <a:p>
                      <a:pPr algn="ctr"/>
                      <a:r>
                        <a:rPr lang="en-GB" sz="1600" dirty="0">
                          <a:solidFill>
                            <a:schemeClr val="tx1">
                              <a:lumMod val="75000"/>
                              <a:lumOff val="25000"/>
                            </a:schemeClr>
                          </a:solidFill>
                        </a:rPr>
                        <a:t>Careless behaviour </a:t>
                      </a:r>
                      <a:endParaRPr lang="en-IE" sz="1600" dirty="0">
                        <a:solidFill>
                          <a:schemeClr val="tx1">
                            <a:lumMod val="75000"/>
                            <a:lumOff val="25000"/>
                          </a:schemeClr>
                        </a:solidFill>
                      </a:endParaRPr>
                    </a:p>
                    <a:p>
                      <a:pPr algn="ctr"/>
                      <a:r>
                        <a:rPr lang="en-GB" sz="1600" b="1" dirty="0">
                          <a:solidFill>
                            <a:schemeClr val="tx1">
                              <a:lumMod val="75000"/>
                              <a:lumOff val="25000"/>
                            </a:schemeClr>
                          </a:solidFill>
                        </a:rPr>
                        <a:t>Without</a:t>
                      </a:r>
                      <a:r>
                        <a:rPr lang="en-GB" sz="1600" dirty="0">
                          <a:solidFill>
                            <a:schemeClr val="tx1">
                              <a:lumMod val="75000"/>
                              <a:lumOff val="25000"/>
                            </a:schemeClr>
                          </a:solidFill>
                        </a:rPr>
                        <a:t> Significant Consequences</a:t>
                      </a:r>
                    </a:p>
                    <a:p>
                      <a:pPr algn="ctr"/>
                      <a:endParaRPr lang="en-IE" sz="1600" dirty="0">
                        <a:solidFill>
                          <a:schemeClr val="tx1">
                            <a:lumMod val="75000"/>
                            <a:lumOff val="25000"/>
                          </a:schemeClr>
                        </a:solidFill>
                      </a:endParaRPr>
                    </a:p>
                  </a:txBody>
                  <a:tcPr marL="96291" marR="96291" marT="35226" marB="35226">
                    <a:solidFill>
                      <a:schemeClr val="bg1">
                        <a:lumMod val="95000"/>
                      </a:schemeClr>
                    </a:solidFill>
                  </a:tcPr>
                </a:tc>
                <a:tc>
                  <a:txBody>
                    <a:bodyPr/>
                    <a:lstStyle/>
                    <a:p>
                      <a:pPr algn="ctr"/>
                      <a:endParaRPr lang="en-GB" sz="1600" dirty="0">
                        <a:solidFill>
                          <a:schemeClr val="tx1">
                            <a:lumMod val="75000"/>
                            <a:lumOff val="25000"/>
                          </a:schemeClr>
                        </a:solidFill>
                      </a:endParaRPr>
                    </a:p>
                    <a:p>
                      <a:pPr algn="ctr"/>
                      <a:endParaRPr lang="en-GB" sz="1600" dirty="0">
                        <a:solidFill>
                          <a:schemeClr val="tx1">
                            <a:lumMod val="75000"/>
                            <a:lumOff val="25000"/>
                          </a:schemeClr>
                        </a:solidFill>
                      </a:endParaRPr>
                    </a:p>
                    <a:p>
                      <a:pPr algn="ctr"/>
                      <a:r>
                        <a:rPr lang="en-GB" sz="1600" dirty="0">
                          <a:solidFill>
                            <a:schemeClr val="tx1">
                              <a:lumMod val="75000"/>
                              <a:lumOff val="25000"/>
                            </a:schemeClr>
                          </a:solidFill>
                        </a:rPr>
                        <a:t>20%</a:t>
                      </a:r>
                      <a:endParaRPr lang="en-IE" sz="1600" dirty="0">
                        <a:solidFill>
                          <a:schemeClr val="tx1">
                            <a:lumMod val="75000"/>
                            <a:lumOff val="25000"/>
                          </a:schemeClr>
                        </a:solidFill>
                      </a:endParaRPr>
                    </a:p>
                  </a:txBody>
                  <a:tcPr marL="96291" marR="96291" marT="35226" marB="35226">
                    <a:solidFill>
                      <a:schemeClr val="bg1">
                        <a:lumMod val="95000"/>
                      </a:schemeClr>
                    </a:solidFill>
                  </a:tcPr>
                </a:tc>
                <a:tc>
                  <a:txBody>
                    <a:bodyPr/>
                    <a:lstStyle/>
                    <a:p>
                      <a:pPr algn="ctr"/>
                      <a:endParaRPr lang="en-GB" sz="1600" dirty="0">
                        <a:solidFill>
                          <a:schemeClr val="tx1">
                            <a:lumMod val="75000"/>
                            <a:lumOff val="25000"/>
                          </a:schemeClr>
                        </a:solidFill>
                        <a:highlight>
                          <a:srgbClr val="FFFF00"/>
                        </a:highlight>
                      </a:endParaRPr>
                    </a:p>
                    <a:p>
                      <a:pPr algn="ctr"/>
                      <a:endParaRPr lang="en-GB" sz="1600" dirty="0">
                        <a:solidFill>
                          <a:schemeClr val="tx1">
                            <a:lumMod val="75000"/>
                            <a:lumOff val="25000"/>
                          </a:schemeClr>
                        </a:solidFill>
                      </a:endParaRPr>
                    </a:p>
                    <a:p>
                      <a:pPr algn="ctr"/>
                      <a:r>
                        <a:rPr lang="en-GB" sz="1600" dirty="0">
                          <a:solidFill>
                            <a:schemeClr val="tx1">
                              <a:lumMod val="75000"/>
                              <a:lumOff val="25000"/>
                            </a:schemeClr>
                          </a:solidFill>
                        </a:rPr>
                        <a:t>15%</a:t>
                      </a:r>
                      <a:endParaRPr lang="en-IE" sz="1600" dirty="0">
                        <a:solidFill>
                          <a:schemeClr val="tx1">
                            <a:lumMod val="75000"/>
                            <a:lumOff val="25000"/>
                          </a:schemeClr>
                        </a:solidFill>
                      </a:endParaRPr>
                    </a:p>
                  </a:txBody>
                  <a:tcPr marL="96291" marR="96291" marT="35226" marB="35226">
                    <a:solidFill>
                      <a:schemeClr val="bg1">
                        <a:lumMod val="95000"/>
                      </a:schemeClr>
                    </a:solidFill>
                  </a:tcPr>
                </a:tc>
                <a:tc>
                  <a:txBody>
                    <a:bodyPr/>
                    <a:lstStyle/>
                    <a:p>
                      <a:pPr algn="ctr"/>
                      <a:endParaRPr lang="en-GB" sz="1600" dirty="0">
                        <a:solidFill>
                          <a:schemeClr val="tx1">
                            <a:lumMod val="75000"/>
                            <a:lumOff val="25000"/>
                          </a:schemeClr>
                        </a:solidFill>
                      </a:endParaRPr>
                    </a:p>
                    <a:p>
                      <a:pPr algn="ctr"/>
                      <a:endParaRPr lang="en-GB" sz="1600" dirty="0">
                        <a:solidFill>
                          <a:schemeClr val="tx1">
                            <a:lumMod val="75000"/>
                            <a:lumOff val="25000"/>
                          </a:schemeClr>
                        </a:solidFill>
                      </a:endParaRPr>
                    </a:p>
                    <a:p>
                      <a:pPr algn="ctr"/>
                      <a:r>
                        <a:rPr lang="en-GB" sz="1600" dirty="0">
                          <a:solidFill>
                            <a:schemeClr val="tx1">
                              <a:lumMod val="75000"/>
                              <a:lumOff val="25000"/>
                            </a:schemeClr>
                          </a:solidFill>
                        </a:rPr>
                        <a:t>All disclosures in this category</a:t>
                      </a:r>
                    </a:p>
                  </a:txBody>
                  <a:tcPr marL="96291" marR="96291" marT="35226" marB="35226">
                    <a:solidFill>
                      <a:schemeClr val="bg1">
                        <a:lumMod val="95000"/>
                      </a:schemeClr>
                    </a:solidFill>
                  </a:tcPr>
                </a:tc>
                <a:tc>
                  <a:txBody>
                    <a:bodyPr/>
                    <a:lstStyle/>
                    <a:p>
                      <a:pPr algn="ctr"/>
                      <a:endParaRPr lang="en-GB" sz="1600" dirty="0">
                        <a:solidFill>
                          <a:schemeClr val="tx1">
                            <a:lumMod val="75000"/>
                            <a:lumOff val="25000"/>
                          </a:schemeClr>
                        </a:solidFill>
                      </a:endParaRPr>
                    </a:p>
                    <a:p>
                      <a:pPr algn="ctr"/>
                      <a:endParaRPr lang="en-IE" sz="1600" dirty="0">
                        <a:solidFill>
                          <a:schemeClr val="tx1">
                            <a:lumMod val="75000"/>
                            <a:lumOff val="25000"/>
                          </a:schemeClr>
                        </a:solidFill>
                      </a:endParaRPr>
                    </a:p>
                    <a:p>
                      <a:pPr algn="ctr"/>
                      <a:r>
                        <a:rPr lang="en-IE" sz="1600" dirty="0">
                          <a:solidFill>
                            <a:schemeClr val="tx1">
                              <a:lumMod val="75000"/>
                              <a:lumOff val="25000"/>
                            </a:schemeClr>
                          </a:solidFill>
                        </a:rPr>
                        <a:t>10%</a:t>
                      </a:r>
                      <a:endParaRPr lang="en-GB" sz="1600" dirty="0">
                        <a:solidFill>
                          <a:schemeClr val="tx1">
                            <a:lumMod val="75000"/>
                            <a:lumOff val="25000"/>
                          </a:schemeClr>
                        </a:solidFill>
                      </a:endParaRPr>
                    </a:p>
                  </a:txBody>
                  <a:tcPr marL="96291" marR="96291" marT="35226" marB="35226">
                    <a:solidFill>
                      <a:schemeClr val="bg1">
                        <a:lumMod val="95000"/>
                      </a:schemeClr>
                    </a:solidFill>
                  </a:tcPr>
                </a:tc>
                <a:tc>
                  <a:txBody>
                    <a:bodyPr/>
                    <a:lstStyle/>
                    <a:p>
                      <a:pPr algn="ctr"/>
                      <a:endParaRPr lang="en-GB" sz="1600" dirty="0">
                        <a:solidFill>
                          <a:schemeClr val="tx1">
                            <a:lumMod val="75000"/>
                            <a:lumOff val="25000"/>
                          </a:schemeClr>
                        </a:solidFill>
                      </a:endParaRPr>
                    </a:p>
                    <a:p>
                      <a:pPr algn="ctr"/>
                      <a:endParaRPr lang="en-GB" sz="1600" dirty="0">
                        <a:solidFill>
                          <a:schemeClr val="tx1">
                            <a:lumMod val="75000"/>
                            <a:lumOff val="25000"/>
                          </a:schemeClr>
                        </a:solidFill>
                      </a:endParaRPr>
                    </a:p>
                    <a:p>
                      <a:pPr algn="ctr"/>
                      <a:r>
                        <a:rPr lang="en-GB" sz="1600" dirty="0">
                          <a:solidFill>
                            <a:schemeClr val="tx1">
                              <a:lumMod val="75000"/>
                              <a:lumOff val="25000"/>
                            </a:schemeClr>
                          </a:solidFill>
                        </a:rPr>
                        <a:t>3</a:t>
                      </a:r>
                      <a:r>
                        <a:rPr lang="en-IE" sz="1600" dirty="0">
                          <a:solidFill>
                            <a:schemeClr val="tx1">
                              <a:lumMod val="75000"/>
                              <a:lumOff val="25000"/>
                            </a:schemeClr>
                          </a:solidFill>
                        </a:rPr>
                        <a:t>%</a:t>
                      </a:r>
                      <a:endParaRPr lang="en-GB" sz="1600" dirty="0">
                        <a:solidFill>
                          <a:schemeClr val="tx1">
                            <a:lumMod val="75000"/>
                            <a:lumOff val="25000"/>
                          </a:schemeClr>
                        </a:solidFill>
                      </a:endParaRPr>
                    </a:p>
                  </a:txBody>
                  <a:tcPr marL="96291" marR="96291" marT="35226" marB="35226">
                    <a:solidFill>
                      <a:schemeClr val="bg1">
                        <a:lumMod val="95000"/>
                      </a:schemeClr>
                    </a:solidFill>
                  </a:tcPr>
                </a:tc>
                <a:extLst>
                  <a:ext uri="{0D108BD9-81ED-4DB2-BD59-A6C34878D82A}">
                    <a16:rowId xmlns:a16="http://schemas.microsoft.com/office/drawing/2014/main" val="3204708232"/>
                  </a:ext>
                </a:extLst>
              </a:tr>
            </a:tbl>
          </a:graphicData>
        </a:graphic>
      </p:graphicFrame>
    </p:spTree>
    <p:extLst>
      <p:ext uri="{BB962C8B-B14F-4D97-AF65-F5344CB8AC3E}">
        <p14:creationId xmlns:p14="http://schemas.microsoft.com/office/powerpoint/2010/main" val="2547965879"/>
      </p:ext>
    </p:extLst>
  </p:cSld>
  <p:clrMapOvr>
    <a:masterClrMapping/>
  </p:clrMapOvr>
  <mc:AlternateContent xmlns:mc="http://schemas.openxmlformats.org/markup-compatibility/2006" xmlns:p14="http://schemas.microsoft.com/office/powerpoint/2010/main">
    <mc:Choice Requires="p14">
      <p:transition spd="slow" p14:dur="2000" advTm="95281"/>
    </mc:Choice>
    <mc:Fallback xmlns="">
      <p:transition spd="slow" advTm="95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ADCAB-8EC6-4843-ADC2-F8D5BF764F3A}"/>
              </a:ext>
            </a:extLst>
          </p:cNvPr>
          <p:cNvSpPr>
            <a:spLocks noGrp="1"/>
          </p:cNvSpPr>
          <p:nvPr>
            <p:ph type="title"/>
          </p:nvPr>
        </p:nvSpPr>
        <p:spPr>
          <a:xfrm>
            <a:off x="443345" y="564527"/>
            <a:ext cx="11748655" cy="1142048"/>
          </a:xfrm>
        </p:spPr>
        <p:txBody>
          <a:bodyPr>
            <a:normAutofit/>
          </a:bodyPr>
          <a:lstStyle/>
          <a:p>
            <a:r>
              <a:rPr lang="en-IE" sz="3600" dirty="0"/>
              <a:t>Debt Management Services available to a taxpayer</a:t>
            </a:r>
          </a:p>
        </p:txBody>
      </p:sp>
      <p:sp>
        <p:nvSpPr>
          <p:cNvPr id="3" name="Content Placeholder 2">
            <a:extLst>
              <a:ext uri="{FF2B5EF4-FFF2-40B4-BE49-F238E27FC236}">
                <a16:creationId xmlns:a16="http://schemas.microsoft.com/office/drawing/2014/main" id="{B094F407-0A97-442E-B1FA-94AC53CFA2F7}"/>
              </a:ext>
            </a:extLst>
          </p:cNvPr>
          <p:cNvSpPr>
            <a:spLocks noGrp="1"/>
          </p:cNvSpPr>
          <p:nvPr>
            <p:ph idx="1"/>
          </p:nvPr>
        </p:nvSpPr>
        <p:spPr>
          <a:xfrm>
            <a:off x="939339" y="1845425"/>
            <a:ext cx="11446625" cy="3848793"/>
          </a:xfrm>
        </p:spPr>
        <p:txBody>
          <a:bodyPr>
            <a:normAutofit/>
          </a:bodyPr>
          <a:lstStyle/>
          <a:p>
            <a:pPr marL="0" indent="0">
              <a:buNone/>
            </a:pPr>
            <a:r>
              <a:rPr lang="en-IE" dirty="0"/>
              <a:t> </a:t>
            </a:r>
          </a:p>
          <a:p>
            <a:endParaRPr lang="en-IE" dirty="0"/>
          </a:p>
        </p:txBody>
      </p:sp>
      <p:sp>
        <p:nvSpPr>
          <p:cNvPr id="4" name="Rectangle 3">
            <a:extLst>
              <a:ext uri="{FF2B5EF4-FFF2-40B4-BE49-F238E27FC236}">
                <a16:creationId xmlns:a16="http://schemas.microsoft.com/office/drawing/2014/main" id="{56EAA032-FD82-4432-9832-CA1B33AA5DFF}"/>
              </a:ext>
            </a:extLst>
          </p:cNvPr>
          <p:cNvSpPr/>
          <p:nvPr/>
        </p:nvSpPr>
        <p:spPr>
          <a:xfrm>
            <a:off x="443345" y="2061661"/>
            <a:ext cx="11446625" cy="3416320"/>
          </a:xfrm>
          <a:prstGeom prst="rect">
            <a:avLst/>
          </a:prstGeom>
        </p:spPr>
        <p:txBody>
          <a:bodyPr wrap="square">
            <a:spAutoFit/>
          </a:bodyPr>
          <a:lstStyle/>
          <a:p>
            <a:pPr marL="342900" indent="-342900">
              <a:buFont typeface="Arial" panose="020B0604020202020204" pitchFamily="34" charset="0"/>
              <a:buChar char="•"/>
            </a:pPr>
            <a:r>
              <a:rPr lang="en-IE" dirty="0">
                <a:solidFill>
                  <a:srgbClr val="333333"/>
                </a:solidFill>
              </a:rPr>
              <a:t>Every taxpayer is required to pay their taxes by the due date</a:t>
            </a:r>
          </a:p>
          <a:p>
            <a:pPr marL="342900" indent="-342900">
              <a:buFont typeface="Arial" panose="020B0604020202020204" pitchFamily="34" charset="0"/>
              <a:buChar char="•"/>
            </a:pPr>
            <a:endParaRPr lang="en-IE" dirty="0">
              <a:solidFill>
                <a:srgbClr val="333333"/>
              </a:solidFill>
            </a:endParaRPr>
          </a:p>
          <a:p>
            <a:pPr marL="342900" indent="-342900">
              <a:buFont typeface="Arial" panose="020B0604020202020204" pitchFamily="34" charset="0"/>
              <a:buChar char="•"/>
            </a:pPr>
            <a:r>
              <a:rPr lang="en-IE" dirty="0">
                <a:solidFill>
                  <a:srgbClr val="333333"/>
                </a:solidFill>
              </a:rPr>
              <a:t>Revenue recognises that this is not always possible</a:t>
            </a:r>
          </a:p>
          <a:p>
            <a:pPr marL="342900" indent="-342900">
              <a:buFont typeface="Arial" panose="020B0604020202020204" pitchFamily="34" charset="0"/>
              <a:buChar char="•"/>
            </a:pPr>
            <a:endParaRPr lang="en-IE" dirty="0">
              <a:solidFill>
                <a:srgbClr val="333333"/>
              </a:solidFill>
            </a:endParaRPr>
          </a:p>
          <a:p>
            <a:pPr marL="342900" indent="-342900">
              <a:buFont typeface="Arial" panose="020B0604020202020204" pitchFamily="34" charset="0"/>
              <a:buChar char="•"/>
            </a:pPr>
            <a:r>
              <a:rPr lang="en-IE" dirty="0">
                <a:solidFill>
                  <a:srgbClr val="333333"/>
                </a:solidFill>
              </a:rPr>
              <a:t>You can avail of the option to pay your tax debts by Phased Payment Arrangement (PPA) which will allow you to repay your tax debts in instalments over a period of time</a:t>
            </a:r>
          </a:p>
          <a:p>
            <a:pPr marL="342900" indent="-342900">
              <a:buFont typeface="Arial" panose="020B0604020202020204" pitchFamily="34" charset="0"/>
              <a:buChar char="•"/>
            </a:pPr>
            <a:endParaRPr lang="en-IE" dirty="0">
              <a:solidFill>
                <a:srgbClr val="333333"/>
              </a:solidFill>
            </a:endParaRPr>
          </a:p>
          <a:p>
            <a:pPr marL="342900" indent="-342900">
              <a:buFont typeface="Arial" panose="020B0604020202020204" pitchFamily="34" charset="0"/>
              <a:buChar char="•"/>
            </a:pPr>
            <a:r>
              <a:rPr lang="en-IE" dirty="0">
                <a:solidFill>
                  <a:srgbClr val="333333"/>
                </a:solidFill>
              </a:rPr>
              <a:t>The maximum length of a PPA is 36 months</a:t>
            </a:r>
          </a:p>
          <a:p>
            <a:pPr marL="342900" indent="-342900">
              <a:buFont typeface="Arial" panose="020B0604020202020204" pitchFamily="34" charset="0"/>
              <a:buChar char="•"/>
            </a:pPr>
            <a:endParaRPr lang="en-IE" dirty="0">
              <a:solidFill>
                <a:srgbClr val="333333"/>
              </a:solidFill>
            </a:endParaRPr>
          </a:p>
          <a:p>
            <a:pPr marL="342900" indent="-342900">
              <a:buFont typeface="Arial" panose="020B0604020202020204" pitchFamily="34" charset="0"/>
              <a:buChar char="•"/>
            </a:pPr>
            <a:r>
              <a:rPr lang="en-IE" dirty="0"/>
              <a:t>A down-payment is required, and interest is applied over the repayment period</a:t>
            </a:r>
          </a:p>
          <a:p>
            <a:pPr marL="342900" indent="-342900">
              <a:buFont typeface="Arial" panose="020B0604020202020204" pitchFamily="34" charset="0"/>
              <a:buChar char="•"/>
            </a:pPr>
            <a:endParaRPr lang="en-IE" dirty="0"/>
          </a:p>
          <a:p>
            <a:pPr marL="342900" indent="-342900">
              <a:buFont typeface="Arial" panose="020B0604020202020204" pitchFamily="34" charset="0"/>
              <a:buChar char="•"/>
            </a:pPr>
            <a:r>
              <a:rPr lang="en-IE" b="0" i="0" dirty="0">
                <a:solidFill>
                  <a:srgbClr val="333333"/>
                </a:solidFill>
                <a:effectLst/>
              </a:rPr>
              <a:t>More information on how a PPA is structured and how to apply can be found on </a:t>
            </a:r>
            <a:r>
              <a:rPr lang="en-IE" b="0" i="0" dirty="0">
                <a:solidFill>
                  <a:srgbClr val="333333"/>
                </a:solidFill>
                <a:effectLst/>
                <a:hlinkClick r:id="rId5"/>
              </a:rPr>
              <a:t>www.revenue.ie</a:t>
            </a:r>
            <a:endParaRPr lang="en-IE" b="0" i="0" dirty="0">
              <a:solidFill>
                <a:srgbClr val="333333"/>
              </a:solidFill>
              <a:effectLst/>
            </a:endParaRPr>
          </a:p>
        </p:txBody>
      </p:sp>
      <p:pic>
        <p:nvPicPr>
          <p:cNvPr id="5" name="Audio 4" descr="Audio Narration of Slide">
            <a:hlinkClick r:id="" action="ppaction://media"/>
            <a:extLst>
              <a:ext uri="{FF2B5EF4-FFF2-40B4-BE49-F238E27FC236}">
                <a16:creationId xmlns:a16="http://schemas.microsoft.com/office/drawing/2014/main" id="{3DA12F59-8098-4F48-94F5-27DE756EAE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638351"/>
      </p:ext>
    </p:extLst>
  </p:cSld>
  <p:clrMapOvr>
    <a:masterClrMapping/>
  </p:clrMapOvr>
  <mc:AlternateContent xmlns:mc="http://schemas.openxmlformats.org/markup-compatibility/2006" xmlns:p14="http://schemas.microsoft.com/office/powerpoint/2010/main">
    <mc:Choice Requires="p14">
      <p:transition spd="slow" p14:dur="2000" advTm="41092"/>
    </mc:Choice>
    <mc:Fallback xmlns="">
      <p:transition spd="slow" advTm="41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93BEE-495B-47FB-B69E-734CA672B286}"/>
              </a:ext>
            </a:extLst>
          </p:cNvPr>
          <p:cNvSpPr>
            <a:spLocks noGrp="1"/>
          </p:cNvSpPr>
          <p:nvPr>
            <p:ph type="title"/>
          </p:nvPr>
        </p:nvSpPr>
        <p:spPr>
          <a:xfrm>
            <a:off x="939757" y="259727"/>
            <a:ext cx="11060157" cy="1142048"/>
          </a:xfrm>
        </p:spPr>
        <p:txBody>
          <a:bodyPr>
            <a:normAutofit/>
          </a:bodyPr>
          <a:lstStyle/>
          <a:p>
            <a:pPr algn="ctr"/>
            <a:r>
              <a:rPr lang="en-IE" sz="3600" dirty="0"/>
              <a:t>Revenue Compliance Intervention Framework  </a:t>
            </a:r>
            <a:br>
              <a:rPr lang="en-IE" sz="3600" dirty="0"/>
            </a:br>
            <a:r>
              <a:rPr lang="en-IE" sz="3600" dirty="0"/>
              <a:t> </a:t>
            </a:r>
          </a:p>
        </p:txBody>
      </p:sp>
      <p:graphicFrame>
        <p:nvGraphicFramePr>
          <p:cNvPr id="4" name="Content Placeholder 4" descr="Graphic indicates Level 1 Compliance Interventions within the Supporting Compliance  and Level 2 and 3 within Confronting Non Compliance">
            <a:extLst>
              <a:ext uri="{FF2B5EF4-FFF2-40B4-BE49-F238E27FC236}">
                <a16:creationId xmlns:a16="http://schemas.microsoft.com/office/drawing/2014/main" id="{B0666B8F-B502-4CD2-8B1B-D0D879234EC3}"/>
              </a:ext>
            </a:extLst>
          </p:cNvPr>
          <p:cNvGraphicFramePr>
            <a:graphicFrameLocks noGrp="1"/>
          </p:cNvGraphicFramePr>
          <p:nvPr>
            <p:ph idx="1"/>
          </p:nvPr>
        </p:nvGraphicFramePr>
        <p:xfrm>
          <a:off x="593559" y="1401776"/>
          <a:ext cx="11406355" cy="50311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descr="Audio Narration of Slide">
            <a:hlinkClick r:id="" action="ppaction://media"/>
            <a:extLst>
              <a:ext uri="{FF2B5EF4-FFF2-40B4-BE49-F238E27FC236}">
                <a16:creationId xmlns:a16="http://schemas.microsoft.com/office/drawing/2014/main" id="{4182B946-85AB-4C73-94C6-49D5B7C424F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83575655"/>
      </p:ext>
    </p:extLst>
  </p:cSld>
  <p:clrMapOvr>
    <a:masterClrMapping/>
  </p:clrMapOvr>
  <mc:AlternateContent xmlns:mc="http://schemas.openxmlformats.org/markup-compatibility/2006" xmlns:p14="http://schemas.microsoft.com/office/powerpoint/2010/main">
    <mc:Choice Requires="p14">
      <p:transition spd="slow" p14:dur="2000" advTm="29200"/>
    </mc:Choice>
    <mc:Fallback xmlns="">
      <p:transition spd="slow" advTm="2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AF7F-E548-4BB4-891E-77D1EEC9B9C1}"/>
              </a:ext>
            </a:extLst>
          </p:cNvPr>
          <p:cNvSpPr>
            <a:spLocks noGrp="1"/>
          </p:cNvSpPr>
          <p:nvPr>
            <p:ph type="title"/>
          </p:nvPr>
        </p:nvSpPr>
        <p:spPr>
          <a:xfrm>
            <a:off x="581891" y="564527"/>
            <a:ext cx="11457709" cy="1142048"/>
          </a:xfrm>
        </p:spPr>
        <p:txBody>
          <a:bodyPr>
            <a:noAutofit/>
          </a:bodyPr>
          <a:lstStyle/>
          <a:p>
            <a:pPr algn="ctr"/>
            <a:r>
              <a:rPr lang="en-IE" sz="3600" dirty="0"/>
              <a:t>What is a Revenue compliance intervention?</a:t>
            </a:r>
            <a:br>
              <a:rPr lang="en-IE" sz="3600" dirty="0"/>
            </a:br>
            <a:endParaRPr lang="en-IE" sz="3600" dirty="0"/>
          </a:p>
        </p:txBody>
      </p:sp>
      <p:graphicFrame>
        <p:nvGraphicFramePr>
          <p:cNvPr id="5" name="Content Placeholder 2" descr="A compliance intervention may occur when Revenue detects that there be either a general or a specific risk to the tax system.&#10;There are different levels of compliance interventions based on the level of risk identified and taxpayer behaviour&#10;">
            <a:extLst>
              <a:ext uri="{FF2B5EF4-FFF2-40B4-BE49-F238E27FC236}">
                <a16:creationId xmlns:a16="http://schemas.microsoft.com/office/drawing/2014/main" id="{AA71E877-2F9F-D65B-E48C-B2EBF4E95DD5}"/>
              </a:ext>
            </a:extLst>
          </p:cNvPr>
          <p:cNvGraphicFramePr>
            <a:graphicFrameLocks noGrp="1"/>
          </p:cNvGraphicFramePr>
          <p:nvPr>
            <p:ph idx="1"/>
            <p:extLst>
              <p:ext uri="{D42A27DB-BD31-4B8C-83A1-F6EECF244321}">
                <p14:modId xmlns:p14="http://schemas.microsoft.com/office/powerpoint/2010/main" val="4232369703"/>
              </p:ext>
            </p:extLst>
          </p:nvPr>
        </p:nvGraphicFramePr>
        <p:xfrm>
          <a:off x="939339" y="1845425"/>
          <a:ext cx="10414461" cy="38487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descr="Audio Narration of Slide">
            <a:hlinkClick r:id="" action="ppaction://media"/>
            <a:extLst>
              <a:ext uri="{FF2B5EF4-FFF2-40B4-BE49-F238E27FC236}">
                <a16:creationId xmlns:a16="http://schemas.microsoft.com/office/drawing/2014/main" id="{4DF307B1-CE6A-4BBB-ADD4-59F43E4038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2793921"/>
      </p:ext>
    </p:extLst>
  </p:cSld>
  <p:clrMapOvr>
    <a:masterClrMapping/>
  </p:clrMapOvr>
  <mc:AlternateContent xmlns:mc="http://schemas.openxmlformats.org/markup-compatibility/2006" xmlns:p14="http://schemas.microsoft.com/office/powerpoint/2010/main">
    <mc:Choice Requires="p14">
      <p:transition spd="slow" p14:dur="2000" advTm="35350"/>
    </mc:Choice>
    <mc:Fallback xmlns="">
      <p:transition spd="slow" advTm="35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B9DD-A70D-46C8-AE96-F5399380732E}"/>
              </a:ext>
            </a:extLst>
          </p:cNvPr>
          <p:cNvSpPr>
            <a:spLocks noGrp="1"/>
          </p:cNvSpPr>
          <p:nvPr>
            <p:ph type="title"/>
          </p:nvPr>
        </p:nvSpPr>
        <p:spPr>
          <a:xfrm>
            <a:off x="496454" y="413350"/>
            <a:ext cx="11768667" cy="1142048"/>
          </a:xfrm>
        </p:spPr>
        <p:txBody>
          <a:bodyPr anchor="ctr">
            <a:normAutofit/>
          </a:bodyPr>
          <a:lstStyle/>
          <a:p>
            <a:pPr algn="ctr"/>
            <a:r>
              <a:rPr lang="en-GB" sz="3600" dirty="0">
                <a:solidFill>
                  <a:schemeClr val="accent5">
                    <a:lumMod val="50000"/>
                  </a:schemeClr>
                </a:solidFill>
              </a:rPr>
              <a:t>What is the purpose of a Revenue Compliance Intervention?</a:t>
            </a:r>
            <a:endParaRPr lang="en-IE" sz="3600" dirty="0">
              <a:solidFill>
                <a:schemeClr val="accent5">
                  <a:lumMod val="50000"/>
                </a:schemeClr>
              </a:solidFill>
            </a:endParaRPr>
          </a:p>
        </p:txBody>
      </p:sp>
      <p:graphicFrame>
        <p:nvGraphicFramePr>
          <p:cNvPr id="4" name="Content Placeholder 3" descr="Level 1 Compliance Interventions aim to remind taxpayers of their file and pay obligations and to assist them in getting their tax affairs right &#10;Level 2 and Level 3 Compliance Interventions aim to investigate if a taxpayer has had a tax default and to collect any taxes that may be due&#10;&#10;">
            <a:extLst>
              <a:ext uri="{FF2B5EF4-FFF2-40B4-BE49-F238E27FC236}">
                <a16:creationId xmlns:a16="http://schemas.microsoft.com/office/drawing/2014/main" id="{DD84A809-C15E-4090-A150-7C8117E6F452}"/>
              </a:ext>
            </a:extLst>
          </p:cNvPr>
          <p:cNvGraphicFramePr>
            <a:graphicFrameLocks noGrp="1"/>
          </p:cNvGraphicFramePr>
          <p:nvPr>
            <p:ph idx="1"/>
            <p:extLst>
              <p:ext uri="{D42A27DB-BD31-4B8C-83A1-F6EECF244321}">
                <p14:modId xmlns:p14="http://schemas.microsoft.com/office/powerpoint/2010/main" val="79156045"/>
              </p:ext>
            </p:extLst>
          </p:nvPr>
        </p:nvGraphicFramePr>
        <p:xfrm>
          <a:off x="488757" y="1620514"/>
          <a:ext cx="11214485" cy="44408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descr="Audio Narration of Slide">
            <a:hlinkClick r:id="" action="ppaction://media"/>
            <a:extLst>
              <a:ext uri="{FF2B5EF4-FFF2-40B4-BE49-F238E27FC236}">
                <a16:creationId xmlns:a16="http://schemas.microsoft.com/office/drawing/2014/main" id="{FF17DA3B-67CE-4508-8052-F70CA25E903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
        <p:nvSpPr>
          <p:cNvPr id="8" name="TextBox 7">
            <a:extLst>
              <a:ext uri="{FF2B5EF4-FFF2-40B4-BE49-F238E27FC236}">
                <a16:creationId xmlns:a16="http://schemas.microsoft.com/office/drawing/2014/main" id="{130BD60A-C1DE-4EBB-8ED8-26F68DD883A8}"/>
              </a:ext>
            </a:extLst>
          </p:cNvPr>
          <p:cNvSpPr txBox="1"/>
          <p:nvPr/>
        </p:nvSpPr>
        <p:spPr>
          <a:xfrm>
            <a:off x="928254" y="3922324"/>
            <a:ext cx="4668982" cy="1323439"/>
          </a:xfrm>
          <a:prstGeom prst="rect">
            <a:avLst/>
          </a:prstGeom>
          <a:noFill/>
        </p:spPr>
        <p:txBody>
          <a:bodyPr wrap="square" rtlCol="0">
            <a:spAutoFit/>
          </a:bodyPr>
          <a:lstStyle/>
          <a:p>
            <a:pPr algn="ctr"/>
            <a:r>
              <a:rPr lang="en-GB" sz="2000" b="1" dirty="0">
                <a:solidFill>
                  <a:schemeClr val="accent5">
                    <a:lumMod val="75000"/>
                  </a:schemeClr>
                </a:solidFill>
              </a:rPr>
              <a:t>Service for Compliance </a:t>
            </a:r>
          </a:p>
          <a:p>
            <a:pPr lvl="0" algn="ctr">
              <a:lnSpc>
                <a:spcPct val="100000"/>
              </a:lnSpc>
            </a:pPr>
            <a:r>
              <a:rPr lang="en-GB" sz="2000" dirty="0">
                <a:solidFill>
                  <a:schemeClr val="tx1">
                    <a:lumMod val="75000"/>
                    <a:lumOff val="25000"/>
                  </a:schemeClr>
                </a:solidFill>
              </a:rPr>
              <a:t>A Level 1 Compliance Intervention assists the taxpayer to get their tax affairs right </a:t>
            </a:r>
            <a:endParaRPr lang="en-IE" sz="2000" dirty="0">
              <a:solidFill>
                <a:schemeClr val="tx1">
                  <a:lumMod val="75000"/>
                  <a:lumOff val="25000"/>
                </a:schemeClr>
              </a:solidFill>
            </a:endParaRPr>
          </a:p>
        </p:txBody>
      </p:sp>
      <p:sp>
        <p:nvSpPr>
          <p:cNvPr id="9" name="TextBox 8">
            <a:extLst>
              <a:ext uri="{FF2B5EF4-FFF2-40B4-BE49-F238E27FC236}">
                <a16:creationId xmlns:a16="http://schemas.microsoft.com/office/drawing/2014/main" id="{E50CE93B-9871-4E04-B90F-72FC60A526F7}"/>
              </a:ext>
            </a:extLst>
          </p:cNvPr>
          <p:cNvSpPr txBox="1"/>
          <p:nvPr/>
        </p:nvSpPr>
        <p:spPr>
          <a:xfrm>
            <a:off x="6733309" y="3922324"/>
            <a:ext cx="4668982" cy="1631216"/>
          </a:xfrm>
          <a:prstGeom prst="rect">
            <a:avLst/>
          </a:prstGeom>
          <a:noFill/>
        </p:spPr>
        <p:txBody>
          <a:bodyPr wrap="square" rtlCol="0">
            <a:spAutoFit/>
          </a:bodyPr>
          <a:lstStyle/>
          <a:p>
            <a:pPr algn="ctr"/>
            <a:r>
              <a:rPr lang="en-GB" sz="2000" b="1" dirty="0">
                <a:solidFill>
                  <a:schemeClr val="accent5">
                    <a:lumMod val="75000"/>
                  </a:schemeClr>
                </a:solidFill>
              </a:rPr>
              <a:t>Confronts Non-Compliance</a:t>
            </a:r>
            <a:endParaRPr lang="en-IE" sz="2000" b="1" dirty="0">
              <a:solidFill>
                <a:schemeClr val="accent5">
                  <a:lumMod val="75000"/>
                </a:schemeClr>
              </a:solidFill>
            </a:endParaRPr>
          </a:p>
          <a:p>
            <a:pPr lvl="0" algn="ctr">
              <a:lnSpc>
                <a:spcPct val="100000"/>
              </a:lnSpc>
            </a:pPr>
            <a:r>
              <a:rPr lang="en-GB" sz="2000" dirty="0">
                <a:solidFill>
                  <a:schemeClr val="tx1">
                    <a:lumMod val="75000"/>
                    <a:lumOff val="25000"/>
                  </a:schemeClr>
                </a:solidFill>
              </a:rPr>
              <a:t>A Level 2 and Level 3 Compliance Intervention is an inquiry or investigation into potential non-compliance by a taxpayer</a:t>
            </a:r>
            <a:endParaRPr lang="en-IE" sz="2000" dirty="0">
              <a:solidFill>
                <a:schemeClr val="tx1">
                  <a:lumMod val="75000"/>
                  <a:lumOff val="25000"/>
                </a:schemeClr>
              </a:solidFill>
            </a:endParaRPr>
          </a:p>
        </p:txBody>
      </p:sp>
    </p:spTree>
    <p:extLst>
      <p:ext uri="{BB962C8B-B14F-4D97-AF65-F5344CB8AC3E}">
        <p14:creationId xmlns:p14="http://schemas.microsoft.com/office/powerpoint/2010/main" val="3881222942"/>
      </p:ext>
    </p:extLst>
  </p:cSld>
  <p:clrMapOvr>
    <a:masterClrMapping/>
  </p:clrMapOvr>
  <mc:AlternateContent xmlns:mc="http://schemas.openxmlformats.org/markup-compatibility/2006" xmlns:p14="http://schemas.microsoft.com/office/powerpoint/2010/main">
    <mc:Choice Requires="p14">
      <p:transition spd="slow" p14:dur="2000" advTm="24530"/>
    </mc:Choice>
    <mc:Fallback xmlns="">
      <p:transition spd="slow" advTm="24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CE9F-9FC1-4F9F-B1C7-B77F97DF7ED2}"/>
              </a:ext>
            </a:extLst>
          </p:cNvPr>
          <p:cNvSpPr>
            <a:spLocks noGrp="1"/>
          </p:cNvSpPr>
          <p:nvPr>
            <p:ph type="title"/>
          </p:nvPr>
        </p:nvSpPr>
        <p:spPr>
          <a:xfrm>
            <a:off x="3483033" y="58237"/>
            <a:ext cx="7905923" cy="1600200"/>
          </a:xfrm>
        </p:spPr>
        <p:txBody>
          <a:bodyPr>
            <a:normAutofit/>
          </a:bodyPr>
          <a:lstStyle/>
          <a:p>
            <a:pPr algn="ctr"/>
            <a:r>
              <a:rPr lang="en-GB" dirty="0"/>
              <a:t>  </a:t>
            </a:r>
            <a:r>
              <a:rPr lang="en-GB" dirty="0">
                <a:hlinkClick r:id="rId5"/>
              </a:rPr>
              <a:t>Code of Practice </a:t>
            </a:r>
            <a:br>
              <a:rPr lang="en-GB" dirty="0">
                <a:hlinkClick r:id="rId5"/>
              </a:rPr>
            </a:br>
            <a:r>
              <a:rPr lang="en-GB" dirty="0">
                <a:hlinkClick r:id="rId5"/>
              </a:rPr>
              <a:t>for </a:t>
            </a:r>
            <a:br>
              <a:rPr lang="en-GB" dirty="0">
                <a:hlinkClick r:id="rId5"/>
              </a:rPr>
            </a:br>
            <a:r>
              <a:rPr lang="en-GB" dirty="0">
                <a:hlinkClick r:id="rId5"/>
              </a:rPr>
              <a:t>Revenue Compliance Interventions</a:t>
            </a:r>
            <a:endParaRPr lang="en-IE" dirty="0"/>
          </a:p>
        </p:txBody>
      </p:sp>
      <p:pic>
        <p:nvPicPr>
          <p:cNvPr id="7" name="Picture Placeholder 6">
            <a:extLst>
              <a:ext uri="{FF2B5EF4-FFF2-40B4-BE49-F238E27FC236}">
                <a16:creationId xmlns:a16="http://schemas.microsoft.com/office/drawing/2014/main" id="{826BD499-311F-411D-8329-AEE183322CF4}"/>
              </a:ext>
              <a:ext uri="{C183D7F6-B498-43B3-948B-1728B52AA6E4}">
                <adec:decorative xmlns:adec="http://schemas.microsoft.com/office/drawing/2017/decorative" val="1"/>
              </a:ext>
            </a:extLst>
          </p:cNvPr>
          <p:cNvPicPr>
            <a:picLocks noGrp="1" noChangeAspect="1"/>
          </p:cNvPicPr>
          <p:nvPr>
            <p:ph type="pic" idx="1"/>
          </p:nvPr>
        </p:nvPicPr>
        <p:blipFill>
          <a:blip r:embed="rId6">
            <a:extLst>
              <a:ext uri="{28A0092B-C50C-407E-A947-70E740481C1C}">
                <a14:useLocalDpi xmlns:a14="http://schemas.microsoft.com/office/drawing/2010/main" val="0"/>
              </a:ext>
            </a:extLst>
          </a:blip>
          <a:srcRect l="36229" r="36229"/>
          <a:stretch>
            <a:fillRect/>
          </a:stretch>
        </p:blipFill>
        <p:spPr>
          <a:xfrm>
            <a:off x="0" y="0"/>
            <a:ext cx="2555961" cy="6299200"/>
          </a:xfrm>
        </p:spPr>
      </p:pic>
      <p:graphicFrame>
        <p:nvGraphicFramePr>
          <p:cNvPr id="11" name="Content Placeholder 2" descr="A Code of Practice for Revenue Compliance Interventions &#10;1. Explains what a taxpayer can expect from Revenue if we contact you in relation to your tax affairs &#10;2. Outlines a taxpayer’s options to regularise their tax position should they need to do so. &#10;3. Shows the benefits to a taxpayer of disclosing any default at the earliest opportunity and of cooperating fully with a Revenue inquiry.&#10;4. Gives details of how and when penalties apply for different categories of default &#10;5. Explains your entitlement to Review or Appeal if you are dissatisfied with either the conduct or outcome of a Revenue Compliance Intervention. &#10;&#10;&#10;">
            <a:extLst>
              <a:ext uri="{FF2B5EF4-FFF2-40B4-BE49-F238E27FC236}">
                <a16:creationId xmlns:a16="http://schemas.microsoft.com/office/drawing/2014/main" id="{580E7A3B-1010-33D8-60BA-2F660AB60C22}"/>
              </a:ext>
            </a:extLst>
          </p:cNvPr>
          <p:cNvGraphicFramePr/>
          <p:nvPr>
            <p:extLst>
              <p:ext uri="{D42A27DB-BD31-4B8C-83A1-F6EECF244321}">
                <p14:modId xmlns:p14="http://schemas.microsoft.com/office/powerpoint/2010/main" val="3537185089"/>
              </p:ext>
            </p:extLst>
          </p:nvPr>
        </p:nvGraphicFramePr>
        <p:xfrm>
          <a:off x="2850408" y="1658437"/>
          <a:ext cx="9171172" cy="42519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Audio 4" descr="Audio Narration of Slide">
            <a:hlinkClick r:id="" action="ppaction://media"/>
            <a:extLst>
              <a:ext uri="{FF2B5EF4-FFF2-40B4-BE49-F238E27FC236}">
                <a16:creationId xmlns:a16="http://schemas.microsoft.com/office/drawing/2014/main" id="{275DC474-5C21-40BE-8F22-61889CC8AEA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83687990"/>
      </p:ext>
    </p:extLst>
  </p:cSld>
  <p:clrMapOvr>
    <a:masterClrMapping/>
  </p:clrMapOvr>
  <mc:AlternateContent xmlns:mc="http://schemas.openxmlformats.org/markup-compatibility/2006" xmlns:p14="http://schemas.microsoft.com/office/powerpoint/2010/main">
    <mc:Choice Requires="p14">
      <p:transition spd="slow" p14:dur="2000" advTm="72131"/>
    </mc:Choice>
    <mc:Fallback xmlns="">
      <p:transition spd="slow" advTm="72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CE9F-9FC1-4F9F-B1C7-B77F97DF7ED2}"/>
              </a:ext>
            </a:extLst>
          </p:cNvPr>
          <p:cNvSpPr>
            <a:spLocks noGrp="1"/>
          </p:cNvSpPr>
          <p:nvPr>
            <p:ph type="title"/>
          </p:nvPr>
        </p:nvSpPr>
        <p:spPr/>
        <p:txBody>
          <a:bodyPr>
            <a:normAutofit/>
          </a:bodyPr>
          <a:lstStyle/>
          <a:p>
            <a:pPr algn="ctr"/>
            <a:r>
              <a:rPr lang="en-GB" dirty="0"/>
              <a:t>  </a:t>
            </a:r>
            <a:r>
              <a:rPr lang="en-GB" sz="3600" dirty="0"/>
              <a:t>New 2022 Code of Practice for </a:t>
            </a:r>
            <a:br>
              <a:rPr lang="en-GB" sz="3600" dirty="0"/>
            </a:br>
            <a:r>
              <a:rPr lang="en-GB" sz="3600" dirty="0"/>
              <a:t>Revenue Compliance Interventions</a:t>
            </a:r>
            <a:endParaRPr lang="en-IE" sz="3600" dirty="0"/>
          </a:p>
        </p:txBody>
      </p:sp>
      <p:pic>
        <p:nvPicPr>
          <p:cNvPr id="7" name="Picture Placeholder 6">
            <a:extLst>
              <a:ext uri="{FF2B5EF4-FFF2-40B4-BE49-F238E27FC236}">
                <a16:creationId xmlns:a16="http://schemas.microsoft.com/office/drawing/2014/main" id="{7A320F4A-65DF-4C79-B546-B9AB79240179}"/>
              </a:ext>
              <a:ext uri="{C183D7F6-B498-43B3-948B-1728B52AA6E4}">
                <adec:decorative xmlns:adec="http://schemas.microsoft.com/office/drawing/2017/decorative" val="1"/>
              </a:ext>
            </a:extLst>
          </p:cNvPr>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l="36225" r="36225"/>
          <a:stretch>
            <a:fillRect/>
          </a:stretch>
        </p:blipFill>
        <p:spPr/>
      </p:pic>
      <p:sp>
        <p:nvSpPr>
          <p:cNvPr id="3" name="Content Placeholder 2">
            <a:extLst>
              <a:ext uri="{FF2B5EF4-FFF2-40B4-BE49-F238E27FC236}">
                <a16:creationId xmlns:a16="http://schemas.microsoft.com/office/drawing/2014/main" id="{A4F0F0B6-EDFB-4F2C-BE74-4E56A438AF3A}"/>
              </a:ext>
            </a:extLst>
          </p:cNvPr>
          <p:cNvSpPr>
            <a:spLocks noGrp="1"/>
          </p:cNvSpPr>
          <p:nvPr>
            <p:ph type="body" sz="half" idx="2"/>
          </p:nvPr>
        </p:nvSpPr>
        <p:spPr>
          <a:xfrm>
            <a:off x="3483033" y="2300199"/>
            <a:ext cx="8421100" cy="3811588"/>
          </a:xfrm>
        </p:spPr>
        <p:txBody>
          <a:bodyPr>
            <a:normAutofit lnSpcReduction="10000"/>
          </a:bodyPr>
          <a:lstStyle/>
          <a:p>
            <a:pPr marL="285750" indent="-285750">
              <a:buFont typeface="Wingdings" panose="05000000000000000000" pitchFamily="2" charset="2"/>
              <a:buChar char="ü"/>
            </a:pPr>
            <a:r>
              <a:rPr lang="en-IE" sz="2000" dirty="0">
                <a:solidFill>
                  <a:schemeClr val="tx1">
                    <a:lumMod val="65000"/>
                    <a:lumOff val="35000"/>
                  </a:schemeClr>
                </a:solidFill>
              </a:rPr>
              <a:t>A new Code of Practice for Revenue Compliance Interventions is effective from May 1</a:t>
            </a:r>
            <a:r>
              <a:rPr lang="en-IE" sz="2000" baseline="30000" dirty="0">
                <a:solidFill>
                  <a:schemeClr val="tx1">
                    <a:lumMod val="65000"/>
                    <a:lumOff val="35000"/>
                  </a:schemeClr>
                </a:solidFill>
              </a:rPr>
              <a:t>st</a:t>
            </a:r>
            <a:r>
              <a:rPr lang="en-IE" sz="2000" dirty="0">
                <a:solidFill>
                  <a:schemeClr val="tx1">
                    <a:lumMod val="65000"/>
                    <a:lumOff val="35000"/>
                  </a:schemeClr>
                </a:solidFill>
              </a:rPr>
              <a:t> 2022 and applies to all compliance interventions that are notified to a taxpayer after that date</a:t>
            </a:r>
          </a:p>
          <a:p>
            <a:pPr marL="285750" indent="-285750">
              <a:buFont typeface="Wingdings" panose="05000000000000000000" pitchFamily="2" charset="2"/>
              <a:buChar char="ü"/>
            </a:pPr>
            <a:endParaRPr lang="en-IE" sz="2000" dirty="0">
              <a:solidFill>
                <a:schemeClr val="tx1">
                  <a:lumMod val="65000"/>
                  <a:lumOff val="35000"/>
                </a:schemeClr>
              </a:solidFill>
            </a:endParaRPr>
          </a:p>
          <a:p>
            <a:pPr marL="285750" indent="-285750">
              <a:buFont typeface="Wingdings" panose="05000000000000000000" pitchFamily="2" charset="2"/>
              <a:buChar char="ü"/>
            </a:pPr>
            <a:r>
              <a:rPr lang="en-IE" sz="2000" dirty="0">
                <a:solidFill>
                  <a:schemeClr val="tx1">
                    <a:lumMod val="65000"/>
                    <a:lumOff val="35000"/>
                  </a:schemeClr>
                </a:solidFill>
              </a:rPr>
              <a:t>The Code of Practice applies to all taxes and duties (except Customs), and includes all forms of withholding taxes, including applicable interest and penalties</a:t>
            </a:r>
          </a:p>
          <a:p>
            <a:pPr marL="285750" indent="-285750">
              <a:buFont typeface="Wingdings" panose="05000000000000000000" pitchFamily="2" charset="2"/>
              <a:buChar char="ü"/>
            </a:pPr>
            <a:endParaRPr lang="en-IE" sz="2000" dirty="0">
              <a:solidFill>
                <a:schemeClr val="tx1">
                  <a:lumMod val="65000"/>
                  <a:lumOff val="35000"/>
                </a:schemeClr>
              </a:solidFill>
            </a:endParaRPr>
          </a:p>
          <a:p>
            <a:pPr marL="285750" indent="-285750">
              <a:buFont typeface="Wingdings" panose="05000000000000000000" pitchFamily="2" charset="2"/>
              <a:buChar char="ü"/>
            </a:pPr>
            <a:r>
              <a:rPr lang="en-IE" sz="2000" dirty="0">
                <a:solidFill>
                  <a:schemeClr val="tx1">
                    <a:lumMod val="65000"/>
                    <a:lumOff val="35000"/>
                  </a:schemeClr>
                </a:solidFill>
              </a:rPr>
              <a:t>The Code of Practice explains the Compliance Intervention Framework that Revenue will operate from May 1</a:t>
            </a:r>
            <a:r>
              <a:rPr lang="en-IE" sz="2000" baseline="30000" dirty="0">
                <a:solidFill>
                  <a:schemeClr val="tx1">
                    <a:lumMod val="65000"/>
                    <a:lumOff val="35000"/>
                  </a:schemeClr>
                </a:solidFill>
              </a:rPr>
              <a:t>st</a:t>
            </a:r>
            <a:r>
              <a:rPr lang="en-IE" sz="2000" dirty="0">
                <a:solidFill>
                  <a:schemeClr val="tx1">
                    <a:lumMod val="65000"/>
                    <a:lumOff val="35000"/>
                  </a:schemeClr>
                </a:solidFill>
              </a:rPr>
              <a:t> 2022</a:t>
            </a:r>
          </a:p>
          <a:p>
            <a:pPr marL="285750" indent="-285750">
              <a:buFont typeface="Wingdings" panose="05000000000000000000" pitchFamily="2" charset="2"/>
              <a:buChar char="ü"/>
            </a:pPr>
            <a:endParaRPr lang="en-IE" sz="2000" dirty="0">
              <a:solidFill>
                <a:schemeClr val="tx1">
                  <a:lumMod val="65000"/>
                  <a:lumOff val="35000"/>
                </a:schemeClr>
              </a:solidFill>
            </a:endParaRPr>
          </a:p>
          <a:p>
            <a:pPr marL="285750" indent="-285750">
              <a:buFont typeface="Wingdings" panose="05000000000000000000" pitchFamily="2" charset="2"/>
              <a:buChar char="ü"/>
            </a:pPr>
            <a:r>
              <a:rPr lang="en-IE" sz="2000" dirty="0">
                <a:solidFill>
                  <a:schemeClr val="tx1">
                    <a:lumMod val="65000"/>
                    <a:lumOff val="35000"/>
                  </a:schemeClr>
                </a:solidFill>
              </a:rPr>
              <a:t>The </a:t>
            </a:r>
            <a:r>
              <a:rPr lang="en-IE" sz="2000" dirty="0">
                <a:solidFill>
                  <a:schemeClr val="tx1">
                    <a:lumMod val="65000"/>
                    <a:lumOff val="35000"/>
                  </a:schemeClr>
                </a:solidFill>
                <a:hlinkClick r:id="rId6"/>
              </a:rPr>
              <a:t>Code of Practice </a:t>
            </a:r>
            <a:r>
              <a:rPr lang="en-IE" sz="2000" dirty="0">
                <a:solidFill>
                  <a:schemeClr val="tx1">
                    <a:lumMod val="65000"/>
                    <a:lumOff val="35000"/>
                  </a:schemeClr>
                </a:solidFill>
              </a:rPr>
              <a:t>is available on Revenue’s website</a:t>
            </a:r>
          </a:p>
          <a:p>
            <a:pPr marL="285750" indent="-285750">
              <a:buFont typeface="Wingdings" panose="05000000000000000000" pitchFamily="2" charset="2"/>
              <a:buChar char="ü"/>
            </a:pPr>
            <a:endParaRPr lang="en-IE" sz="2000" dirty="0">
              <a:solidFill>
                <a:schemeClr val="tx1">
                  <a:lumMod val="65000"/>
                  <a:lumOff val="35000"/>
                </a:schemeClr>
              </a:solidFill>
            </a:endParaRPr>
          </a:p>
          <a:p>
            <a:endParaRPr lang="en-IE" dirty="0">
              <a:solidFill>
                <a:schemeClr val="tx1">
                  <a:lumMod val="65000"/>
                  <a:lumOff val="35000"/>
                </a:schemeClr>
              </a:solidFill>
            </a:endParaRPr>
          </a:p>
          <a:p>
            <a:endParaRPr lang="en-IE" dirty="0">
              <a:solidFill>
                <a:schemeClr val="tx1">
                  <a:lumMod val="65000"/>
                  <a:lumOff val="35000"/>
                </a:schemeClr>
              </a:solidFill>
            </a:endParaRPr>
          </a:p>
        </p:txBody>
      </p:sp>
      <p:pic>
        <p:nvPicPr>
          <p:cNvPr id="9" name="Audio 8" descr="Audio Narration of Slide">
            <a:hlinkClick r:id="" action="ppaction://media"/>
            <a:extLst>
              <a:ext uri="{FF2B5EF4-FFF2-40B4-BE49-F238E27FC236}">
                <a16:creationId xmlns:a16="http://schemas.microsoft.com/office/drawing/2014/main" id="{0E498CC4-94E3-4B09-9CBC-083A755F27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22415775"/>
      </p:ext>
    </p:extLst>
  </p:cSld>
  <p:clrMapOvr>
    <a:masterClrMapping/>
  </p:clrMapOvr>
  <mc:AlternateContent xmlns:mc="http://schemas.openxmlformats.org/markup-compatibility/2006" xmlns:p14="http://schemas.microsoft.com/office/powerpoint/2010/main">
    <mc:Choice Requires="p14">
      <p:transition spd="slow" p14:dur="2000" advTm="52742"/>
    </mc:Choice>
    <mc:Fallback xmlns="">
      <p:transition spd="slow" advTm="5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D4E1B9F-586F-48B7-8A86-F648C3D1D76B}"/>
              </a:ext>
            </a:extLst>
          </p:cNvPr>
          <p:cNvSpPr>
            <a:spLocks noGrp="1"/>
          </p:cNvSpPr>
          <p:nvPr>
            <p:ph type="title"/>
          </p:nvPr>
        </p:nvSpPr>
        <p:spPr>
          <a:xfrm>
            <a:off x="1" y="277644"/>
            <a:ext cx="10058400" cy="883387"/>
          </a:xfrm>
        </p:spPr>
        <p:txBody>
          <a:bodyPr>
            <a:normAutofit fontScale="90000"/>
          </a:bodyPr>
          <a:lstStyle/>
          <a:p>
            <a:pPr algn="ctr"/>
            <a:r>
              <a:rPr lang="en-IE" sz="3200" dirty="0"/>
              <a:t> </a:t>
            </a:r>
            <a:br>
              <a:rPr lang="en-IE" sz="3200" dirty="0"/>
            </a:br>
            <a:r>
              <a:rPr lang="en-IE" sz="4000" dirty="0"/>
              <a:t>The Compliance Intervention Framework</a:t>
            </a:r>
            <a:br>
              <a:rPr lang="en-IE" sz="4000" dirty="0"/>
            </a:br>
            <a:endParaRPr lang="en-IE" sz="4000" dirty="0"/>
          </a:p>
        </p:txBody>
      </p:sp>
      <p:graphicFrame>
        <p:nvGraphicFramePr>
          <p:cNvPr id="7" name="Table 7">
            <a:extLst>
              <a:ext uri="{FF2B5EF4-FFF2-40B4-BE49-F238E27FC236}">
                <a16:creationId xmlns:a16="http://schemas.microsoft.com/office/drawing/2014/main" id="{D8A99829-1E8B-4E04-AED5-5C8551E2BBEE}"/>
              </a:ext>
            </a:extLst>
          </p:cNvPr>
          <p:cNvGraphicFramePr>
            <a:graphicFrameLocks noGrp="1"/>
          </p:cNvGraphicFramePr>
          <p:nvPr>
            <p:ph sz="half" idx="4294967295"/>
            <p:extLst>
              <p:ext uri="{D42A27DB-BD31-4B8C-83A1-F6EECF244321}">
                <p14:modId xmlns:p14="http://schemas.microsoft.com/office/powerpoint/2010/main" val="668152599"/>
              </p:ext>
            </p:extLst>
          </p:nvPr>
        </p:nvGraphicFramePr>
        <p:xfrm>
          <a:off x="96372" y="1161031"/>
          <a:ext cx="11887199" cy="5441469"/>
        </p:xfrm>
        <a:graphic>
          <a:graphicData uri="http://schemas.openxmlformats.org/drawingml/2006/table">
            <a:tbl>
              <a:tblPr firstRow="1" bandRow="1">
                <a:tableStyleId>{5C22544A-7EE6-4342-B048-85BDC9FD1C3A}</a:tableStyleId>
              </a:tblPr>
              <a:tblGrid>
                <a:gridCol w="2798591">
                  <a:extLst>
                    <a:ext uri="{9D8B030D-6E8A-4147-A177-3AD203B41FA5}">
                      <a16:colId xmlns:a16="http://schemas.microsoft.com/office/drawing/2014/main" val="2870037537"/>
                    </a:ext>
                  </a:extLst>
                </a:gridCol>
                <a:gridCol w="3367292">
                  <a:extLst>
                    <a:ext uri="{9D8B030D-6E8A-4147-A177-3AD203B41FA5}">
                      <a16:colId xmlns:a16="http://schemas.microsoft.com/office/drawing/2014/main" val="506091788"/>
                    </a:ext>
                  </a:extLst>
                </a:gridCol>
                <a:gridCol w="2992581">
                  <a:extLst>
                    <a:ext uri="{9D8B030D-6E8A-4147-A177-3AD203B41FA5}">
                      <a16:colId xmlns:a16="http://schemas.microsoft.com/office/drawing/2014/main" val="521085141"/>
                    </a:ext>
                  </a:extLst>
                </a:gridCol>
                <a:gridCol w="2728735">
                  <a:extLst>
                    <a:ext uri="{9D8B030D-6E8A-4147-A177-3AD203B41FA5}">
                      <a16:colId xmlns:a16="http://schemas.microsoft.com/office/drawing/2014/main" val="3359485414"/>
                    </a:ext>
                  </a:extLst>
                </a:gridCol>
              </a:tblGrid>
              <a:tr h="501824">
                <a:tc>
                  <a:txBody>
                    <a:bodyPr/>
                    <a:lstStyle/>
                    <a:p>
                      <a:pPr algn="ctr"/>
                      <a:endParaRPr lang="en-IE" sz="2200" dirty="0">
                        <a:solidFill>
                          <a:schemeClr val="bg1"/>
                        </a:solidFill>
                        <a:latin typeface="Arial" panose="020B0604020202020204" pitchFamily="34" charset="0"/>
                        <a:cs typeface="Arial" panose="020B0604020202020204" pitchFamily="34" charset="0"/>
                      </a:endParaRPr>
                    </a:p>
                    <a:p>
                      <a:pPr algn="ctr"/>
                      <a:r>
                        <a:rPr lang="en-IE" sz="2200" dirty="0">
                          <a:solidFill>
                            <a:schemeClr val="bg1"/>
                          </a:solidFill>
                          <a:latin typeface="Arial" panose="020B0604020202020204" pitchFamily="34" charset="0"/>
                          <a:cs typeface="Arial" panose="020B0604020202020204" pitchFamily="34" charset="0"/>
                        </a:rPr>
                        <a:t>Compliance Level</a:t>
                      </a:r>
                    </a:p>
                    <a:p>
                      <a:pPr algn="ctr"/>
                      <a:endParaRPr lang="en-IE" sz="2200" dirty="0">
                        <a:solidFill>
                          <a:schemeClr val="bg1"/>
                        </a:solidFill>
                        <a:latin typeface="Arial" panose="020B0604020202020204" pitchFamily="34" charset="0"/>
                        <a:cs typeface="Arial" panose="020B0604020202020204" pitchFamily="34" charset="0"/>
                      </a:endParaRPr>
                    </a:p>
                  </a:txBody>
                  <a:tcPr marL="24650" marR="24650" marT="38875" marB="38875">
                    <a:solidFill>
                      <a:schemeClr val="accent5">
                        <a:lumMod val="75000"/>
                      </a:schemeClr>
                    </a:solidFill>
                  </a:tcPr>
                </a:tc>
                <a:tc>
                  <a:txBody>
                    <a:bodyPr/>
                    <a:lstStyle/>
                    <a:p>
                      <a:pPr algn="ctr">
                        <a:lnSpc>
                          <a:spcPct val="100000"/>
                        </a:lnSpc>
                      </a:pPr>
                      <a:endParaRPr lang="en-IE" sz="2000" b="1" dirty="0">
                        <a:solidFill>
                          <a:schemeClr val="tx1">
                            <a:lumMod val="75000"/>
                            <a:lumOff val="25000"/>
                          </a:schemeClr>
                        </a:solidFill>
                        <a:latin typeface="Arial" panose="020B0604020202020204" pitchFamily="34" charset="0"/>
                        <a:cs typeface="Arial" panose="020B0604020202020204" pitchFamily="34" charset="0"/>
                      </a:endParaRPr>
                    </a:p>
                    <a:p>
                      <a:pPr algn="ctr">
                        <a:lnSpc>
                          <a:spcPct val="100000"/>
                        </a:lnSpc>
                      </a:pPr>
                      <a:r>
                        <a:rPr lang="en-IE" sz="2000" b="1" dirty="0">
                          <a:solidFill>
                            <a:schemeClr val="tx1">
                              <a:lumMod val="75000"/>
                              <a:lumOff val="25000"/>
                            </a:schemeClr>
                          </a:solidFill>
                          <a:latin typeface="Arial" panose="020B0604020202020204" pitchFamily="34" charset="0"/>
                          <a:cs typeface="Arial" panose="020B0604020202020204" pitchFamily="34" charset="0"/>
                        </a:rPr>
                        <a:t>Level </a:t>
                      </a:r>
                    </a:p>
                    <a:p>
                      <a:pPr algn="ctr">
                        <a:lnSpc>
                          <a:spcPct val="100000"/>
                        </a:lnSpc>
                      </a:pPr>
                      <a:r>
                        <a:rPr lang="en-IE" sz="2000" b="1" dirty="0">
                          <a:solidFill>
                            <a:schemeClr val="tx1">
                              <a:lumMod val="75000"/>
                              <a:lumOff val="25000"/>
                            </a:schemeClr>
                          </a:solidFill>
                          <a:latin typeface="Arial" panose="020B0604020202020204" pitchFamily="34" charset="0"/>
                          <a:cs typeface="Arial" panose="020B0604020202020204" pitchFamily="34" charset="0"/>
                        </a:rPr>
                        <a:t>1</a:t>
                      </a:r>
                    </a:p>
                  </a:txBody>
                  <a:tcPr marL="24650" marR="24650" marT="38875" marB="38875" anchor="ctr">
                    <a:solidFill>
                      <a:schemeClr val="accent3">
                        <a:lumMod val="60000"/>
                        <a:lumOff val="40000"/>
                      </a:schemeClr>
                    </a:solidFill>
                  </a:tcPr>
                </a:tc>
                <a:tc>
                  <a:txBody>
                    <a:bodyPr/>
                    <a:lstStyle/>
                    <a:p>
                      <a:pPr algn="ctr">
                        <a:lnSpc>
                          <a:spcPct val="100000"/>
                        </a:lnSpc>
                      </a:pPr>
                      <a:endParaRPr lang="en-IE" sz="2000" b="1" dirty="0">
                        <a:solidFill>
                          <a:schemeClr val="tx1">
                            <a:lumMod val="75000"/>
                            <a:lumOff val="25000"/>
                          </a:schemeClr>
                        </a:solidFill>
                        <a:latin typeface="Arial" panose="020B0604020202020204" pitchFamily="34" charset="0"/>
                        <a:cs typeface="Arial" panose="020B0604020202020204" pitchFamily="34" charset="0"/>
                      </a:endParaRPr>
                    </a:p>
                    <a:p>
                      <a:pPr algn="ctr">
                        <a:lnSpc>
                          <a:spcPct val="100000"/>
                        </a:lnSpc>
                      </a:pPr>
                      <a:r>
                        <a:rPr lang="en-IE" sz="2000" b="1" dirty="0">
                          <a:solidFill>
                            <a:schemeClr val="tx1">
                              <a:lumMod val="75000"/>
                              <a:lumOff val="25000"/>
                            </a:schemeClr>
                          </a:solidFill>
                          <a:latin typeface="Arial" panose="020B0604020202020204" pitchFamily="34" charset="0"/>
                          <a:cs typeface="Arial" panose="020B0604020202020204" pitchFamily="34" charset="0"/>
                        </a:rPr>
                        <a:t>Level </a:t>
                      </a:r>
                    </a:p>
                    <a:p>
                      <a:pPr algn="ctr">
                        <a:lnSpc>
                          <a:spcPct val="100000"/>
                        </a:lnSpc>
                      </a:pPr>
                      <a:r>
                        <a:rPr lang="en-IE" sz="2000" b="1" dirty="0">
                          <a:solidFill>
                            <a:schemeClr val="tx1">
                              <a:lumMod val="75000"/>
                              <a:lumOff val="25000"/>
                            </a:schemeClr>
                          </a:solidFill>
                          <a:latin typeface="Arial" panose="020B0604020202020204" pitchFamily="34" charset="0"/>
                          <a:cs typeface="Arial" panose="020B0604020202020204" pitchFamily="34" charset="0"/>
                        </a:rPr>
                        <a:t>2</a:t>
                      </a:r>
                    </a:p>
                  </a:txBody>
                  <a:tcPr marL="24650" marR="24650" marT="38875" marB="38875" anchor="ctr">
                    <a:solidFill>
                      <a:srgbClr val="FB9705"/>
                    </a:solidFill>
                  </a:tcPr>
                </a:tc>
                <a:tc>
                  <a:txBody>
                    <a:bodyPr/>
                    <a:lstStyle/>
                    <a:p>
                      <a:pPr algn="ctr">
                        <a:lnSpc>
                          <a:spcPct val="100000"/>
                        </a:lnSpc>
                      </a:pPr>
                      <a:endParaRPr lang="en-IE" sz="2000" b="1" dirty="0">
                        <a:solidFill>
                          <a:schemeClr val="tx1">
                            <a:lumMod val="75000"/>
                            <a:lumOff val="25000"/>
                          </a:schemeClr>
                        </a:solidFill>
                        <a:latin typeface="Arial" panose="020B0604020202020204" pitchFamily="34" charset="0"/>
                        <a:cs typeface="Arial" panose="020B0604020202020204" pitchFamily="34" charset="0"/>
                      </a:endParaRPr>
                    </a:p>
                    <a:p>
                      <a:pPr algn="ctr">
                        <a:lnSpc>
                          <a:spcPct val="100000"/>
                        </a:lnSpc>
                      </a:pPr>
                      <a:r>
                        <a:rPr lang="en-IE" sz="2000" b="1" dirty="0">
                          <a:solidFill>
                            <a:schemeClr val="tx1">
                              <a:lumMod val="75000"/>
                              <a:lumOff val="25000"/>
                            </a:schemeClr>
                          </a:solidFill>
                          <a:latin typeface="Arial" panose="020B0604020202020204" pitchFamily="34" charset="0"/>
                          <a:cs typeface="Arial" panose="020B0604020202020204" pitchFamily="34" charset="0"/>
                        </a:rPr>
                        <a:t>Level </a:t>
                      </a:r>
                    </a:p>
                    <a:p>
                      <a:pPr algn="ctr">
                        <a:lnSpc>
                          <a:spcPct val="100000"/>
                        </a:lnSpc>
                      </a:pPr>
                      <a:r>
                        <a:rPr lang="en-IE" sz="2000" b="1" dirty="0">
                          <a:solidFill>
                            <a:schemeClr val="tx1">
                              <a:lumMod val="75000"/>
                              <a:lumOff val="25000"/>
                            </a:schemeClr>
                          </a:solidFill>
                          <a:latin typeface="Arial" panose="020B0604020202020204" pitchFamily="34" charset="0"/>
                          <a:cs typeface="Arial" panose="020B0604020202020204" pitchFamily="34" charset="0"/>
                        </a:rPr>
                        <a:t>3 </a:t>
                      </a:r>
                    </a:p>
                  </a:txBody>
                  <a:tcPr marL="24650" marR="24650" marT="38875" marB="38875" anchor="ctr">
                    <a:solidFill>
                      <a:srgbClr val="FF7C80"/>
                    </a:solidFill>
                  </a:tcPr>
                </a:tc>
                <a:extLst>
                  <a:ext uri="{0D108BD9-81ED-4DB2-BD59-A6C34878D82A}">
                    <a16:rowId xmlns:a16="http://schemas.microsoft.com/office/drawing/2014/main" val="1357168949"/>
                  </a:ext>
                </a:extLst>
              </a:tr>
              <a:tr h="14986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200" b="1" dirty="0">
                          <a:solidFill>
                            <a:schemeClr val="bg1"/>
                          </a:solidFill>
                          <a:latin typeface="Arial" panose="020B0604020202020204" pitchFamily="34" charset="0"/>
                          <a:cs typeface="Arial" panose="020B0604020202020204" pitchFamily="34" charset="0"/>
                        </a:rPr>
                        <a:t>Why is Revenue conducting this compliance intervention?</a:t>
                      </a:r>
                    </a:p>
                  </a:txBody>
                  <a:tcPr marL="24650" marR="24650" marT="38875" marB="38875">
                    <a:solidFill>
                      <a:schemeClr val="accent5">
                        <a:lumMod val="75000"/>
                      </a:schemeClr>
                    </a:solidFill>
                  </a:tcPr>
                </a:tc>
                <a:tc>
                  <a:txBody>
                    <a:bodyPr/>
                    <a:lstStyle/>
                    <a:p>
                      <a:pPr algn="ctr"/>
                      <a:endParaRPr lang="en-IE" sz="1600" b="1" dirty="0">
                        <a:solidFill>
                          <a:schemeClr val="tx1">
                            <a:lumMod val="75000"/>
                            <a:lumOff val="25000"/>
                          </a:schemeClr>
                        </a:solidFill>
                        <a:latin typeface="Arial" panose="020B0604020202020204" pitchFamily="34" charset="0"/>
                        <a:cs typeface="Arial" panose="020B0604020202020204" pitchFamily="34" charset="0"/>
                      </a:endParaRPr>
                    </a:p>
                    <a:p>
                      <a:pPr algn="ctr"/>
                      <a:r>
                        <a:rPr lang="en-IE" sz="1600" b="1" dirty="0">
                          <a:solidFill>
                            <a:schemeClr val="tx1">
                              <a:lumMod val="75000"/>
                              <a:lumOff val="25000"/>
                            </a:schemeClr>
                          </a:solidFill>
                          <a:latin typeface="Arial" panose="020B0604020202020204" pitchFamily="34" charset="0"/>
                          <a:cs typeface="Arial" panose="020B0604020202020204" pitchFamily="34" charset="0"/>
                        </a:rPr>
                        <a:t>   To assist the taxpayer to</a:t>
                      </a:r>
                    </a:p>
                    <a:p>
                      <a:pPr algn="ctr"/>
                      <a:r>
                        <a:rPr lang="en-IE" sz="1600" b="1" dirty="0">
                          <a:solidFill>
                            <a:schemeClr val="tx1">
                              <a:lumMod val="75000"/>
                              <a:lumOff val="25000"/>
                            </a:schemeClr>
                          </a:solidFill>
                          <a:latin typeface="Arial" panose="020B0604020202020204" pitchFamily="34" charset="0"/>
                          <a:cs typeface="Arial" panose="020B0604020202020204" pitchFamily="34" charset="0"/>
                        </a:rPr>
                        <a:t>   be tax compliant</a:t>
                      </a:r>
                    </a:p>
                    <a:p>
                      <a:pPr algn="ctr"/>
                      <a:endParaRPr lang="en-IE" sz="1600" b="1" dirty="0">
                        <a:solidFill>
                          <a:schemeClr val="tx1">
                            <a:lumMod val="75000"/>
                            <a:lumOff val="25000"/>
                          </a:schemeClr>
                        </a:solidFill>
                        <a:latin typeface="Arial" panose="020B0604020202020204" pitchFamily="34" charset="0"/>
                        <a:cs typeface="Arial" panose="020B0604020202020204" pitchFamily="34" charset="0"/>
                      </a:endParaRPr>
                    </a:p>
                  </a:txBody>
                  <a:tcPr marL="24650" marR="24650" marT="38875" marB="38875">
                    <a:solidFill>
                      <a:schemeClr val="accent3">
                        <a:lumMod val="60000"/>
                        <a:lumOff val="40000"/>
                      </a:schemeClr>
                    </a:solidFill>
                  </a:tcPr>
                </a:tc>
                <a:tc>
                  <a:txBody>
                    <a:bodyPr/>
                    <a:lstStyle/>
                    <a:p>
                      <a:pPr algn="ctr"/>
                      <a:endParaRPr lang="en-IE" sz="1600" b="1" dirty="0">
                        <a:solidFill>
                          <a:schemeClr val="tx1">
                            <a:lumMod val="75000"/>
                            <a:lumOff val="25000"/>
                          </a:schemeClr>
                        </a:solidFill>
                        <a:latin typeface="Arial" panose="020B0604020202020204" pitchFamily="34" charset="0"/>
                        <a:cs typeface="Arial" panose="020B0604020202020204" pitchFamily="34" charset="0"/>
                      </a:endParaRPr>
                    </a:p>
                    <a:p>
                      <a:pPr algn="ctr"/>
                      <a:r>
                        <a:rPr lang="en-IE" sz="1600" b="1" dirty="0">
                          <a:solidFill>
                            <a:schemeClr val="tx1">
                              <a:lumMod val="75000"/>
                              <a:lumOff val="25000"/>
                            </a:schemeClr>
                          </a:solidFill>
                          <a:latin typeface="Arial" panose="020B0604020202020204" pitchFamily="34" charset="0"/>
                          <a:cs typeface="Arial" panose="020B0604020202020204" pitchFamily="34" charset="0"/>
                        </a:rPr>
                        <a:t>   To inquire into potential </a:t>
                      </a:r>
                    </a:p>
                    <a:p>
                      <a:pPr algn="ctr"/>
                      <a:r>
                        <a:rPr lang="en-IE" sz="1600" b="1" dirty="0">
                          <a:solidFill>
                            <a:schemeClr val="tx1">
                              <a:lumMod val="75000"/>
                              <a:lumOff val="25000"/>
                            </a:schemeClr>
                          </a:solidFill>
                          <a:latin typeface="Arial" panose="020B0604020202020204" pitchFamily="34" charset="0"/>
                          <a:cs typeface="Arial" panose="020B0604020202020204" pitchFamily="34" charset="0"/>
                        </a:rPr>
                        <a:t>   non-compliance by a taxpayer  </a:t>
                      </a:r>
                    </a:p>
                  </a:txBody>
                  <a:tcPr marL="24650" marR="24650" marT="38875" marB="38875">
                    <a:solidFill>
                      <a:srgbClr val="FB9705"/>
                    </a:solidFill>
                  </a:tcPr>
                </a:tc>
                <a:tc>
                  <a:txBody>
                    <a:bodyPr/>
                    <a:lstStyle/>
                    <a:p>
                      <a:pPr algn="ctr"/>
                      <a:endParaRPr lang="en-IE" sz="1600" b="1" dirty="0">
                        <a:solidFill>
                          <a:schemeClr val="tx1">
                            <a:lumMod val="75000"/>
                            <a:lumOff val="25000"/>
                          </a:schemeClr>
                        </a:solidFill>
                        <a:latin typeface="Arial" panose="020B0604020202020204" pitchFamily="34" charset="0"/>
                        <a:cs typeface="Arial" panose="020B0604020202020204" pitchFamily="34" charset="0"/>
                      </a:endParaRPr>
                    </a:p>
                    <a:p>
                      <a:pPr algn="ctr"/>
                      <a:r>
                        <a:rPr lang="en-IE" sz="1600" b="1" dirty="0">
                          <a:solidFill>
                            <a:schemeClr val="tx1">
                              <a:lumMod val="75000"/>
                              <a:lumOff val="25000"/>
                            </a:schemeClr>
                          </a:solidFill>
                          <a:latin typeface="Arial" panose="020B0604020202020204" pitchFamily="34" charset="0"/>
                          <a:cs typeface="Arial" panose="020B0604020202020204" pitchFamily="34" charset="0"/>
                        </a:rPr>
                        <a:t>  To investigate high risk or suspected fraud</a:t>
                      </a:r>
                    </a:p>
                  </a:txBody>
                  <a:tcPr marL="24650" marR="24650" marT="38875" marB="38875">
                    <a:solidFill>
                      <a:srgbClr val="FF7C80"/>
                    </a:solidFill>
                  </a:tcPr>
                </a:tc>
                <a:extLst>
                  <a:ext uri="{0D108BD9-81ED-4DB2-BD59-A6C34878D82A}">
                    <a16:rowId xmlns:a16="http://schemas.microsoft.com/office/drawing/2014/main" val="370072154"/>
                  </a:ext>
                </a:extLst>
              </a:tr>
              <a:tr h="2859229">
                <a:tc>
                  <a:txBody>
                    <a:bodyPr/>
                    <a:lstStyle/>
                    <a:p>
                      <a:pPr algn="ctr"/>
                      <a:endParaRPr lang="en-IE" sz="2200" b="0" dirty="0">
                        <a:solidFill>
                          <a:schemeClr val="bg1"/>
                        </a:solidFill>
                        <a:latin typeface="Arial" panose="020B0604020202020204" pitchFamily="34" charset="0"/>
                        <a:cs typeface="Arial" panose="020B0604020202020204" pitchFamily="34" charset="0"/>
                      </a:endParaRPr>
                    </a:p>
                    <a:p>
                      <a:pPr algn="ctr"/>
                      <a:r>
                        <a:rPr lang="en-IE" sz="2200" b="1" dirty="0">
                          <a:solidFill>
                            <a:schemeClr val="bg1"/>
                          </a:solidFill>
                          <a:latin typeface="Arial" panose="020B0604020202020204" pitchFamily="34" charset="0"/>
                          <a:cs typeface="Arial" panose="020B0604020202020204" pitchFamily="34" charset="0"/>
                        </a:rPr>
                        <a:t>What type of Revenue</a:t>
                      </a:r>
                    </a:p>
                    <a:p>
                      <a:pPr algn="ctr"/>
                      <a:r>
                        <a:rPr lang="en-IE" sz="2200" b="1" dirty="0">
                          <a:solidFill>
                            <a:schemeClr val="bg1"/>
                          </a:solidFill>
                          <a:latin typeface="Arial" panose="020B0604020202020204" pitchFamily="34" charset="0"/>
                          <a:cs typeface="Arial" panose="020B0604020202020204" pitchFamily="34" charset="0"/>
                        </a:rPr>
                        <a:t>compliance interventions are at this level?</a:t>
                      </a:r>
                    </a:p>
                    <a:p>
                      <a:pPr algn="ctr"/>
                      <a:endParaRPr lang="en-IE" sz="2200" b="1" dirty="0">
                        <a:solidFill>
                          <a:schemeClr val="bg1"/>
                        </a:solidFill>
                        <a:latin typeface="Arial" panose="020B0604020202020204" pitchFamily="34" charset="0"/>
                        <a:cs typeface="Arial" panose="020B0604020202020204" pitchFamily="34" charset="0"/>
                      </a:endParaRPr>
                    </a:p>
                  </a:txBody>
                  <a:tcPr marL="24650" marR="24650" marT="38875" marB="38875">
                    <a:solidFill>
                      <a:schemeClr val="accent5">
                        <a:lumMod val="75000"/>
                      </a:schemeClr>
                    </a:solidFill>
                  </a:tcPr>
                </a:tc>
                <a:tc>
                  <a:txBody>
                    <a:bodyPr/>
                    <a:lstStyle/>
                    <a:p>
                      <a:pPr marL="285750" indent="-285750" algn="l">
                        <a:lnSpc>
                          <a:spcPct val="100000"/>
                        </a:lnSpc>
                        <a:buFont typeface="Wingdings" panose="05000000000000000000" pitchFamily="2" charset="2"/>
                        <a:buChar char="§"/>
                      </a:pPr>
                      <a:endParaRPr lang="en-IE" sz="1600" b="1"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gn="l">
                        <a:lnSpc>
                          <a:spcPct val="100000"/>
                        </a:lnSpc>
                        <a:buFont typeface="Wingdings" panose="05000000000000000000" pitchFamily="2" charset="2"/>
                        <a:buChar char="§"/>
                      </a:pPr>
                      <a:r>
                        <a:rPr lang="en-IE" sz="1600" b="1" dirty="0">
                          <a:solidFill>
                            <a:schemeClr val="tx1">
                              <a:lumMod val="75000"/>
                              <a:lumOff val="25000"/>
                            </a:schemeClr>
                          </a:solidFill>
                          <a:latin typeface="Arial" panose="020B0604020202020204" pitchFamily="34" charset="0"/>
                          <a:cs typeface="Arial" panose="020B0604020202020204" pitchFamily="34" charset="0"/>
                        </a:rPr>
                        <a:t>Revenue request to taxpayer           to self-review</a:t>
                      </a:r>
                    </a:p>
                    <a:p>
                      <a:pPr marL="0" indent="0" algn="l">
                        <a:lnSpc>
                          <a:spcPct val="100000"/>
                        </a:lnSpc>
                        <a:buFont typeface="Wingdings" panose="05000000000000000000" pitchFamily="2" charset="2"/>
                        <a:buNone/>
                      </a:pPr>
                      <a:endParaRPr lang="en-IE" sz="1600" b="1"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gn="l">
                        <a:lnSpc>
                          <a:spcPct val="100000"/>
                        </a:lnSpc>
                        <a:buFont typeface="Wingdings" panose="05000000000000000000" pitchFamily="2" charset="2"/>
                        <a:buChar char="§"/>
                      </a:pPr>
                      <a:r>
                        <a:rPr lang="en-IE" sz="1600" b="1" dirty="0">
                          <a:solidFill>
                            <a:schemeClr val="tx1">
                              <a:lumMod val="75000"/>
                              <a:lumOff val="25000"/>
                            </a:schemeClr>
                          </a:solidFill>
                          <a:latin typeface="Arial" panose="020B0604020202020204" pitchFamily="34" charset="0"/>
                          <a:cs typeface="Arial" panose="020B0604020202020204" pitchFamily="34" charset="0"/>
                        </a:rPr>
                        <a:t>Reminder notification to a taxpayer to file a due return</a:t>
                      </a:r>
                    </a:p>
                    <a:p>
                      <a:pPr marL="285750" indent="-285750" algn="l">
                        <a:lnSpc>
                          <a:spcPct val="100000"/>
                        </a:lnSpc>
                        <a:buFont typeface="Wingdings" panose="05000000000000000000" pitchFamily="2" charset="2"/>
                        <a:buChar char="§"/>
                      </a:pPr>
                      <a:endParaRPr lang="en-IE" sz="1600" b="1" dirty="0">
                        <a:solidFill>
                          <a:schemeClr val="tx1">
                            <a:lumMod val="75000"/>
                            <a:lumOff val="25000"/>
                          </a:scheme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E" sz="1600" b="1" dirty="0">
                          <a:solidFill>
                            <a:schemeClr val="tx1">
                              <a:lumMod val="75000"/>
                              <a:lumOff val="25000"/>
                            </a:schemeClr>
                          </a:solidFill>
                          <a:latin typeface="Arial" panose="020B0604020202020204" pitchFamily="34" charset="0"/>
                          <a:cs typeface="Arial" panose="020B0604020202020204" pitchFamily="34" charset="0"/>
                        </a:rPr>
                        <a:t>Request from Revenue for documentation to support a tax refund claim </a:t>
                      </a:r>
                    </a:p>
                  </a:txBody>
                  <a:tcPr marL="24650" marR="24650" marT="38875" marB="38875">
                    <a:solidFill>
                      <a:schemeClr val="accent3">
                        <a:lumMod val="60000"/>
                        <a:lumOff val="40000"/>
                      </a:schemeClr>
                    </a:solidFill>
                  </a:tcPr>
                </a:tc>
                <a:tc>
                  <a:txBody>
                    <a:bodyPr/>
                    <a:lstStyle/>
                    <a:p>
                      <a:pPr marL="0" indent="0" algn="l">
                        <a:buFont typeface="Wingdings" panose="05000000000000000000" pitchFamily="2" charset="2"/>
                        <a:buNone/>
                      </a:pPr>
                      <a:r>
                        <a:rPr lang="en-IE" sz="1600" b="1" dirty="0">
                          <a:solidFill>
                            <a:schemeClr val="tx1">
                              <a:lumMod val="75000"/>
                              <a:lumOff val="25000"/>
                            </a:schemeClr>
                          </a:solidFill>
                          <a:latin typeface="Arial" panose="020B0604020202020204" pitchFamily="34" charset="0"/>
                          <a:cs typeface="Arial" panose="020B0604020202020204" pitchFamily="34" charset="0"/>
                        </a:rPr>
                        <a:t>  </a:t>
                      </a:r>
                    </a:p>
                    <a:p>
                      <a:pPr marL="285750" indent="-285750" algn="l">
                        <a:buFont typeface="Wingdings" panose="05000000000000000000" pitchFamily="2" charset="2"/>
                        <a:buChar char="§"/>
                      </a:pPr>
                      <a:r>
                        <a:rPr lang="en-IE" sz="1600" b="1" dirty="0">
                          <a:solidFill>
                            <a:schemeClr val="tx1">
                              <a:lumMod val="75000"/>
                              <a:lumOff val="25000"/>
                            </a:schemeClr>
                          </a:solidFill>
                          <a:latin typeface="Arial" panose="020B0604020202020204" pitchFamily="34" charset="0"/>
                          <a:cs typeface="Arial" panose="020B0604020202020204" pitchFamily="34" charset="0"/>
                        </a:rPr>
                        <a:t>Risk Review</a:t>
                      </a:r>
                    </a:p>
                    <a:p>
                      <a:pPr marL="285750" indent="-285750" algn="l">
                        <a:buFont typeface="Wingdings" panose="05000000000000000000" pitchFamily="2" charset="2"/>
                        <a:buChar char="§"/>
                      </a:pPr>
                      <a:endParaRPr lang="en-IE" sz="1600" b="1" dirty="0">
                        <a:solidFill>
                          <a:schemeClr val="tx1">
                            <a:lumMod val="75000"/>
                            <a:lumOff val="25000"/>
                          </a:scheme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E" sz="1600" b="1" dirty="0">
                          <a:solidFill>
                            <a:schemeClr val="tx1">
                              <a:lumMod val="75000"/>
                              <a:lumOff val="25000"/>
                            </a:schemeClr>
                          </a:solidFill>
                          <a:latin typeface="Arial" panose="020B0604020202020204" pitchFamily="34" charset="0"/>
                          <a:cs typeface="Arial" panose="020B0604020202020204" pitchFamily="34" charset="0"/>
                        </a:rPr>
                        <a:t>Revenue Audit</a:t>
                      </a:r>
                    </a:p>
                  </a:txBody>
                  <a:tcPr marL="24650" marR="24650" marT="38875" marB="38875">
                    <a:solidFill>
                      <a:srgbClr val="FB9705"/>
                    </a:solidFill>
                  </a:tcPr>
                </a:tc>
                <a:tc>
                  <a:txBody>
                    <a:bodyPr/>
                    <a:lstStyle/>
                    <a:p>
                      <a:pPr marL="285750" indent="-285750" algn="l">
                        <a:buFont typeface="Wingdings" panose="05000000000000000000" pitchFamily="2" charset="2"/>
                        <a:buChar char="§"/>
                      </a:pPr>
                      <a:endParaRPr lang="en-IE" sz="1600" b="1"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IE" sz="1600" b="1" dirty="0">
                          <a:solidFill>
                            <a:schemeClr val="tx1">
                              <a:lumMod val="75000"/>
                              <a:lumOff val="25000"/>
                            </a:schemeClr>
                          </a:solidFill>
                          <a:latin typeface="Arial" panose="020B0604020202020204" pitchFamily="34" charset="0"/>
                          <a:cs typeface="Arial" panose="020B0604020202020204" pitchFamily="34" charset="0"/>
                        </a:rPr>
                        <a:t> Revenue Investigation</a:t>
                      </a:r>
                    </a:p>
                  </a:txBody>
                  <a:tcPr marL="24650" marR="24650" marT="38875" marB="38875">
                    <a:solidFill>
                      <a:srgbClr val="FF7C80"/>
                    </a:solidFill>
                  </a:tcPr>
                </a:tc>
                <a:extLst>
                  <a:ext uri="{0D108BD9-81ED-4DB2-BD59-A6C34878D82A}">
                    <a16:rowId xmlns:a16="http://schemas.microsoft.com/office/drawing/2014/main" val="2476091398"/>
                  </a:ext>
                </a:extLst>
              </a:tr>
            </a:tbl>
          </a:graphicData>
        </a:graphic>
      </p:graphicFrame>
      <p:pic>
        <p:nvPicPr>
          <p:cNvPr id="4" name="Audio 3" descr="Audio Narration of Slide">
            <a:hlinkClick r:id="" action="ppaction://media"/>
            <a:extLst>
              <a:ext uri="{FF2B5EF4-FFF2-40B4-BE49-F238E27FC236}">
                <a16:creationId xmlns:a16="http://schemas.microsoft.com/office/drawing/2014/main" id="{20F1551E-62F8-4E6A-BE9F-EA50900DA4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3096177"/>
      </p:ext>
    </p:extLst>
  </p:cSld>
  <p:clrMapOvr>
    <a:masterClrMapping/>
  </p:clrMapOvr>
  <mc:AlternateContent xmlns:mc="http://schemas.openxmlformats.org/markup-compatibility/2006" xmlns:p14="http://schemas.microsoft.com/office/powerpoint/2010/main">
    <mc:Choice Requires="p14">
      <p:transition spd="slow" p14:dur="2000" advTm="124317"/>
    </mc:Choice>
    <mc:Fallback xmlns="">
      <p:transition spd="slow" advTm="124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614AD-A01D-4D87-9879-7EE0A39158FD}"/>
              </a:ext>
            </a:extLst>
          </p:cNvPr>
          <p:cNvSpPr>
            <a:spLocks noGrp="1"/>
          </p:cNvSpPr>
          <p:nvPr>
            <p:ph type="title"/>
          </p:nvPr>
        </p:nvSpPr>
        <p:spPr/>
        <p:txBody>
          <a:bodyPr>
            <a:normAutofit/>
          </a:bodyPr>
          <a:lstStyle/>
          <a:p>
            <a:r>
              <a:rPr lang="en-IE" sz="3600" dirty="0"/>
              <a:t>What can a taxpayer do to make sure they are tax compliant?</a:t>
            </a:r>
          </a:p>
        </p:txBody>
      </p:sp>
      <p:sp>
        <p:nvSpPr>
          <p:cNvPr id="3" name="Content Placeholder 2">
            <a:extLst>
              <a:ext uri="{FF2B5EF4-FFF2-40B4-BE49-F238E27FC236}">
                <a16:creationId xmlns:a16="http://schemas.microsoft.com/office/drawing/2014/main" id="{A40D6874-8FF9-4835-ABAE-1F689AE243CE}"/>
              </a:ext>
            </a:extLst>
          </p:cNvPr>
          <p:cNvSpPr>
            <a:spLocks noGrp="1"/>
          </p:cNvSpPr>
          <p:nvPr>
            <p:ph idx="1"/>
          </p:nvPr>
        </p:nvSpPr>
        <p:spPr>
          <a:xfrm>
            <a:off x="888769" y="2196299"/>
            <a:ext cx="10414461" cy="4255301"/>
          </a:xfrm>
        </p:spPr>
        <p:txBody>
          <a:bodyPr>
            <a:normAutofit/>
          </a:bodyPr>
          <a:lstStyle/>
          <a:p>
            <a:r>
              <a:rPr lang="en-IE" dirty="0"/>
              <a:t>Revenue encourages all taxpayers to conduct a regular self review of their tax affairs</a:t>
            </a:r>
          </a:p>
          <a:p>
            <a:r>
              <a:rPr lang="en-IE" dirty="0"/>
              <a:t>Self-assessed taxpayers are required by law to keep accurate books &amp; records</a:t>
            </a:r>
          </a:p>
          <a:p>
            <a:r>
              <a:rPr lang="en-IE" dirty="0"/>
              <a:t>A taxpayer should ensure that accurate tax returns are filed and paid on time</a:t>
            </a:r>
          </a:p>
          <a:p>
            <a:r>
              <a:rPr lang="en-IE" dirty="0"/>
              <a:t>Where Revenue initiates a sector-specific self review programme or a notification of late filing, a taxpayer should act promptly to ensure they are tax compliant</a:t>
            </a:r>
          </a:p>
        </p:txBody>
      </p:sp>
      <p:pic>
        <p:nvPicPr>
          <p:cNvPr id="6" name="Audio 5" descr="Audio Narration of Slide">
            <a:hlinkClick r:id="" action="ppaction://media"/>
            <a:extLst>
              <a:ext uri="{FF2B5EF4-FFF2-40B4-BE49-F238E27FC236}">
                <a16:creationId xmlns:a16="http://schemas.microsoft.com/office/drawing/2014/main" id="{32DD7B78-09BF-4BB6-BD9F-DC4B7C3EF1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05389550"/>
      </p:ext>
    </p:extLst>
  </p:cSld>
  <p:clrMapOvr>
    <a:masterClrMapping/>
  </p:clrMapOvr>
  <mc:AlternateContent xmlns:mc="http://schemas.openxmlformats.org/markup-compatibility/2006" xmlns:p14="http://schemas.microsoft.com/office/powerpoint/2010/main">
    <mc:Choice Requires="p14">
      <p:transition spd="slow" p14:dur="2000" advTm="34082"/>
    </mc:Choice>
    <mc:Fallback xmlns="">
      <p:transition spd="slow" advTm="34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35EA8-D61A-4EE2-A989-CFE8A6246543}"/>
              </a:ext>
            </a:extLst>
          </p:cNvPr>
          <p:cNvSpPr>
            <a:spLocks noGrp="1"/>
          </p:cNvSpPr>
          <p:nvPr>
            <p:ph type="title"/>
          </p:nvPr>
        </p:nvSpPr>
        <p:spPr/>
        <p:txBody>
          <a:bodyPr anchor="ctr">
            <a:normAutofit/>
          </a:bodyPr>
          <a:lstStyle/>
          <a:p>
            <a:r>
              <a:rPr lang="en-IE" sz="3600" dirty="0"/>
              <a:t>What can a taxpayer do to if they find they have a tax default?</a:t>
            </a:r>
          </a:p>
        </p:txBody>
      </p:sp>
      <p:graphicFrame>
        <p:nvGraphicFramePr>
          <p:cNvPr id="6" name="Content Placeholder 5" descr="Self Correct&#10;Make a Disclosure&#10;">
            <a:extLst>
              <a:ext uri="{FF2B5EF4-FFF2-40B4-BE49-F238E27FC236}">
                <a16:creationId xmlns:a16="http://schemas.microsoft.com/office/drawing/2014/main" id="{B1420843-1797-4C5C-B456-96EFE590A00D}"/>
              </a:ext>
            </a:extLst>
          </p:cNvPr>
          <p:cNvGraphicFramePr>
            <a:graphicFrameLocks noGrp="1"/>
          </p:cNvGraphicFramePr>
          <p:nvPr>
            <p:ph idx="1"/>
          </p:nvPr>
        </p:nvGraphicFramePr>
        <p:xfrm>
          <a:off x="939800" y="1844675"/>
          <a:ext cx="10414000" cy="38496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descr="Audio Narration of Slide">
            <a:hlinkClick r:id="" action="ppaction://media"/>
            <a:extLst>
              <a:ext uri="{FF2B5EF4-FFF2-40B4-BE49-F238E27FC236}">
                <a16:creationId xmlns:a16="http://schemas.microsoft.com/office/drawing/2014/main" id="{FBC1DD40-7023-4644-94DE-BDB03296E9D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83738276"/>
      </p:ext>
    </p:extLst>
  </p:cSld>
  <p:clrMapOvr>
    <a:masterClrMapping/>
  </p:clrMapOvr>
  <mc:AlternateContent xmlns:mc="http://schemas.openxmlformats.org/markup-compatibility/2006" xmlns:p14="http://schemas.microsoft.com/office/powerpoint/2010/main">
    <mc:Choice Requires="p14">
      <p:transition spd="slow" p14:dur="2000" advTm="19611"/>
    </mc:Choice>
    <mc:Fallback xmlns="">
      <p:transition spd="slow" advTm="19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b82aa7489a64919aab5fd247ffa0d1e xmlns="f07fe23b-7449-4c74-af44-abe57cebfa62">
      <Terms xmlns="http://schemas.microsoft.com/office/infopath/2007/PartnerControls">
        <TermInfo xmlns="http://schemas.microsoft.com/office/infopath/2007/PartnerControls">
          <TermName xmlns="http://schemas.microsoft.com/office/infopath/2007/PartnerControls">Compliance Intervention Framework</TermName>
          <TermId xmlns="http://schemas.microsoft.com/office/infopath/2007/PartnerControls">a0e4d7d7-a1eb-4baf-b8a2-99a8c7731195</TermId>
        </TermInfo>
      </Terms>
    </nb82aa7489a64919aab5fd247ffa0d1e>
    <e9be08524f454d8b979862330e952271 xmlns="f07fe23b-7449-4c74-af44-abe57cebfa62">
      <Terms xmlns="http://schemas.microsoft.com/office/infopath/2007/PartnerControls"/>
    </e9be08524f454d8b979862330e952271>
    <ade64af1c6a24cfdbe8da7f962b31d74 xmlns="f07fe23b-7449-4c74-af44-abe57cebfa62">
      <Terms xmlns="http://schemas.microsoft.com/office/infopath/2007/PartnerControls"/>
    </ade64af1c6a24cfdbe8da7f962b31d74>
    <e62af2f156934d1aab35222180c5fbb1 xmlns="f07fe23b-7449-4c74-af44-abe57cebfa62">
      <Terms xmlns="http://schemas.microsoft.com/office/infopath/2007/PartnerControls">
        <TermInfo xmlns="http://schemas.microsoft.com/office/infopath/2007/PartnerControls">
          <TermName xmlns="http://schemas.microsoft.com/office/infopath/2007/PartnerControls">Group Site</TermName>
          <TermId xmlns="http://schemas.microsoft.com/office/infopath/2007/PartnerControls">92f3c7fd-9251-418b-a710-a3dd98b27d01</TermId>
        </TermInfo>
      </Terms>
    </e62af2f156934d1aab35222180c5fbb1>
    <TaxCatchAll xmlns="f07fe23b-7449-4c74-af44-abe57cebfa62">
      <Value>2</Value>
      <Value>1</Value>
      <Value>7</Value>
    </TaxCatchAll>
    <f62107d924a7469492625f91956e46a6 xmlns="f07fe23b-7449-4c74-af44-abe57cebfa62">
      <Terms xmlns="http://schemas.microsoft.com/office/infopath/2007/PartnerControls">
        <TermInfo xmlns="http://schemas.microsoft.com/office/infopath/2007/PartnerControls">
          <TermName xmlns="http://schemas.microsoft.com/office/infopath/2007/PartnerControls">Change Management</TermName>
          <TermId xmlns="http://schemas.microsoft.com/office/infopath/2007/PartnerControls">73305014-8797-4d0a-8a45-2399d4c70de7</TermId>
        </TermInfo>
      </Terms>
    </f62107d924a7469492625f91956e46a6>
    <l29cd52af9b640b690e3347aa75f97a9 xmlns="f07fe23b-7449-4c74-af44-abe57cebfa62">
      <Terms xmlns="http://schemas.microsoft.com/office/infopath/2007/PartnerControls"/>
    </l29cd52af9b640b690e3347aa75f97a9>
  </documentManagement>
</p:properties>
</file>

<file path=customXml/item2.xml><?xml version="1.0" encoding="utf-8"?>
<ct:contentTypeSchema xmlns:ct="http://schemas.microsoft.com/office/2006/metadata/contentType" xmlns:ma="http://schemas.microsoft.com/office/2006/metadata/properties/metaAttributes" ct:_="" ma:_="" ma:contentTypeName="PowerPoint presentation" ma:contentTypeID="0x010100852E11B2A94E4937B655CB4FCD918453005FA75F085205413EA3615870986D0617001F2B34C20603DD4DA154EC8AA254F30D" ma:contentTypeVersion="40" ma:contentTypeDescription="" ma:contentTypeScope="" ma:versionID="e7b6e964dd525eea51d81eb5158130b4">
  <xsd:schema xmlns:xsd="http://www.w3.org/2001/XMLSchema" xmlns:xs="http://www.w3.org/2001/XMLSchema" xmlns:p="http://schemas.microsoft.com/office/2006/metadata/properties" xmlns:ns2="f07fe23b-7449-4c74-af44-abe57cebfa62" targetNamespace="http://schemas.microsoft.com/office/2006/metadata/properties" ma:root="true" ma:fieldsID="a61ef1731fc6cceed404ce9c0cb6d0cb" ns2:_="">
    <xsd:import namespace="f07fe23b-7449-4c74-af44-abe57cebfa62"/>
    <xsd:element name="properties">
      <xsd:complexType>
        <xsd:sequence>
          <xsd:element name="documentManagement">
            <xsd:complexType>
              <xsd:all>
                <xsd:element ref="ns2:e9be08524f454d8b979862330e952271" minOccurs="0"/>
                <xsd:element ref="ns2:TaxCatchAll" minOccurs="0"/>
                <xsd:element ref="ns2:TaxCatchAllLabel" minOccurs="0"/>
                <xsd:element ref="ns2:l29cd52af9b640b690e3347aa75f97a9" minOccurs="0"/>
                <xsd:element ref="ns2:ade64af1c6a24cfdbe8da7f962b31d74" minOccurs="0"/>
                <xsd:element ref="ns2:e62af2f156934d1aab35222180c5fbb1" minOccurs="0"/>
                <xsd:element ref="ns2:nb82aa7489a64919aab5fd247ffa0d1e" minOccurs="0"/>
                <xsd:element ref="ns2:f62107d924a7469492625f91956e46a6"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7fe23b-7449-4c74-af44-abe57cebfa62" elementFormDefault="qualified">
    <xsd:import namespace="http://schemas.microsoft.com/office/2006/documentManagement/types"/>
    <xsd:import namespace="http://schemas.microsoft.com/office/infopath/2007/PartnerControls"/>
    <xsd:element name="e9be08524f454d8b979862330e952271" ma:index="8" nillable="true" ma:taxonomy="true" ma:internalName="e9be08524f454d8b979862330e952271" ma:taxonomyFieldName="nascDivision" ma:displayName="Division" ma:fieldId="{e9be0852-4f45-4d8b-9798-62330e952271}" ma:sspId="466d30fb-96d2-4a15-b6ad-75cede2d080a" ma:termSetId="9be7066c-d2d4-4f32-809f-3439c8c34a36"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97ff5654-1bc6-42ca-b311-64d2c1545995}" ma:internalName="TaxCatchAll" ma:showField="CatchAllData" ma:web="f07fe23b-7449-4c74-af44-abe57cebfa6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97ff5654-1bc6-42ca-b311-64d2c1545995}" ma:internalName="TaxCatchAllLabel" ma:readOnly="true" ma:showField="CatchAllDataLabel" ma:web="f07fe23b-7449-4c74-af44-abe57cebfa62">
      <xsd:complexType>
        <xsd:complexContent>
          <xsd:extension base="dms:MultiChoiceLookup">
            <xsd:sequence>
              <xsd:element name="Value" type="dms:Lookup" maxOccurs="unbounded" minOccurs="0" nillable="true"/>
            </xsd:sequence>
          </xsd:extension>
        </xsd:complexContent>
      </xsd:complexType>
    </xsd:element>
    <xsd:element name="l29cd52af9b640b690e3347aa75f97a9" ma:index="12" nillable="true" ma:taxonomy="true" ma:internalName="l29cd52af9b640b690e3347aa75f97a9" ma:taxonomyFieldName="nascBranch" ma:displayName="Branch" ma:fieldId="{529cd52a-f9b6-40b6-90e3-347aa75f97a9}" ma:sspId="466d30fb-96d2-4a15-b6ad-75cede2d080a" ma:termSetId="af1c7d35-25ab-45c8-bad2-6b4dad3d92d4" ma:anchorId="00000000-0000-0000-0000-000000000000" ma:open="false" ma:isKeyword="false">
      <xsd:complexType>
        <xsd:sequence>
          <xsd:element ref="pc:Terms" minOccurs="0" maxOccurs="1"/>
        </xsd:sequence>
      </xsd:complexType>
    </xsd:element>
    <xsd:element name="ade64af1c6a24cfdbe8da7f962b31d74" ma:index="14" nillable="true" ma:taxonomy="true" ma:internalName="ade64af1c6a24cfdbe8da7f962b31d74" ma:taxonomyFieldName="nascUnit" ma:displayName="Unit" ma:fieldId="{ade64af1-c6a2-4cfd-be8d-a7f962b31d74}" ma:sspId="466d30fb-96d2-4a15-b6ad-75cede2d080a" ma:termSetId="a2efc30a-d818-4683-bc07-ff44ec6f5486" ma:anchorId="00000000-0000-0000-0000-000000000000" ma:open="false" ma:isKeyword="false">
      <xsd:complexType>
        <xsd:sequence>
          <xsd:element ref="pc:Terms" minOccurs="0" maxOccurs="1"/>
        </xsd:sequence>
      </xsd:complexType>
    </xsd:element>
    <xsd:element name="e62af2f156934d1aab35222180c5fbb1" ma:index="16" nillable="true" ma:taxonomy="true" ma:internalName="e62af2f156934d1aab35222180c5fbb1" ma:taxonomyFieldName="nascSiteType" ma:displayName="Site Type" ma:fieldId="{e62af2f1-5693-4d1a-ab35-222180c5fbb1}" ma:sspId="466d30fb-96d2-4a15-b6ad-75cede2d080a" ma:termSetId="9c2f7ba3-7c06-4b18-be0b-9494f9717f3e" ma:anchorId="00000000-0000-0000-0000-000000000000" ma:open="false" ma:isKeyword="false">
      <xsd:complexType>
        <xsd:sequence>
          <xsd:element ref="pc:Terms" minOccurs="0" maxOccurs="1"/>
        </xsd:sequence>
      </xsd:complexType>
    </xsd:element>
    <xsd:element name="nb82aa7489a64919aab5fd247ffa0d1e" ma:index="18" nillable="true" ma:taxonomy="true" ma:internalName="nb82aa7489a64919aab5fd247ffa0d1e" ma:taxonomyFieldName="nascCategory" ma:displayName="Category" ma:fieldId="{7b82aa74-89a6-4919-aab5-fd247ffa0d1e}" ma:sspId="466d30fb-96d2-4a15-b6ad-75cede2d080a" ma:termSetId="7c91e1d8-d051-4bb4-a48c-c4e0d4c4fb66" ma:anchorId="00000000-0000-0000-0000-000000000000" ma:open="false" ma:isKeyword="false">
      <xsd:complexType>
        <xsd:sequence>
          <xsd:element ref="pc:Terms" minOccurs="0" maxOccurs="1"/>
        </xsd:sequence>
      </xsd:complexType>
    </xsd:element>
    <xsd:element name="f62107d924a7469492625f91956e46a6" ma:index="20" nillable="true" ma:taxonomy="true" ma:internalName="f62107d924a7469492625f91956e46a6" ma:taxonomyFieldName="nascSubCategory" ma:displayName="Sub Category" ma:fieldId="{f62107d9-24a7-4694-9262-5f91956e46a6}" ma:sspId="466d30fb-96d2-4a15-b6ad-75cede2d080a" ma:termSetId="7c91e1d8-d051-4bb4-a48c-c4e0d4c4fb66"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2691B8-737A-4B77-91E4-A03421E76A5A}">
  <ds:schemaRefs>
    <ds:schemaRef ds:uri="http://schemas.microsoft.com/office/2006/documentManagement/types"/>
    <ds:schemaRef ds:uri="http://purl.org/dc/elements/1.1/"/>
    <ds:schemaRef ds:uri="http://schemas.microsoft.com/office/2006/metadata/properties"/>
    <ds:schemaRef ds:uri="f07fe23b-7449-4c74-af44-abe57cebfa62"/>
    <ds:schemaRef ds:uri="http://purl.org/dc/term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01CA365-2FEB-4013-9A82-7BCE9AFF10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7fe23b-7449-4c74-af44-abe57cebf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916B51-E70D-41E4-896C-722001A8C1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6130</TotalTime>
  <Words>5405</Words>
  <Application>Microsoft Office PowerPoint</Application>
  <PresentationFormat>Widescreen</PresentationFormat>
  <Paragraphs>523</Paragraphs>
  <Slides>24</Slides>
  <Notes>24</Notes>
  <HiddenSlides>0</HiddenSlides>
  <MMClips>24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Wingdings</vt:lpstr>
      <vt:lpstr>1_Office Theme</vt:lpstr>
      <vt:lpstr>    Compliance Intervention Framework and the Code of Practice for Revenue Compliance Interventions      Guidance for taxpayers and their agents   </vt:lpstr>
      <vt:lpstr>Our mission is to serve the community by fairly and efficiently collecting taxes and duties and implementing customs controls </vt:lpstr>
      <vt:lpstr>What is a Revenue compliance intervention? </vt:lpstr>
      <vt:lpstr>What is the purpose of a Revenue Compliance Intervention?</vt:lpstr>
      <vt:lpstr>  Code of Practice  for  Revenue Compliance Interventions</vt:lpstr>
      <vt:lpstr>  New 2022 Code of Practice for  Revenue Compliance Interventions</vt:lpstr>
      <vt:lpstr>  The Compliance Intervention Framework </vt:lpstr>
      <vt:lpstr>What can a taxpayer do to make sure they are tax compliant?</vt:lpstr>
      <vt:lpstr>What can a taxpayer do to if they find they have a tax default?</vt:lpstr>
      <vt:lpstr>Self Correction by the taxpayer</vt:lpstr>
      <vt:lpstr>What is qualifying disclosure?</vt:lpstr>
      <vt:lpstr>What are the benefits to a taxpayer if they make a qualifying disclosure to Revenue?</vt:lpstr>
      <vt:lpstr>When can a taxpayer make a qualifying disclosure to Revenue?</vt:lpstr>
      <vt:lpstr>How can a taxpayer make a qualifying disclosure to Revenue?</vt:lpstr>
      <vt:lpstr>How can a taxpayer respond to a Revenue compliance intervention?</vt:lpstr>
      <vt:lpstr>  How can a taxpayer engage with Revenue under  a Level 1 compliance intervention if they find  they have a tax default?</vt:lpstr>
      <vt:lpstr>Level 2 Revenue Compliance Intervention</vt:lpstr>
      <vt:lpstr>How can a taxpayer engage with Revenue during a Level 2 compliance intervention?</vt:lpstr>
      <vt:lpstr>Level 3 Compliance Intervention</vt:lpstr>
      <vt:lpstr>Tax geared penalties</vt:lpstr>
      <vt:lpstr>Category of Default will determine the rate of tax geared penalty that is relevant to a tax default</vt:lpstr>
      <vt:lpstr>Penalty rates where a default gives rise to a tax-geared penalty</vt:lpstr>
      <vt:lpstr>Debt Management Services available to a taxpayer</vt:lpstr>
      <vt:lpstr>Revenue Compliance Intervention Framework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Taxpayer Guidance to the 2022 Code of Practice and Compliance Intervention Framework</dc:title>
  <dc:creator>Revenue Commissioners</dc:creator>
  <cp:keywords>Compliance Intervention Framework, Code of Practice, Guidance</cp:keywords>
  <dcterms:created xsi:type="dcterms:W3CDTF">2013-07-15T20:26:40Z</dcterms:created>
  <dcterms:modified xsi:type="dcterms:W3CDTF">2022-04-29T08:13:35Z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ascSubCategory">
    <vt:lpwstr>7;#Change Management|73305014-8797-4d0a-8a45-2399d4c70de7</vt:lpwstr>
  </property>
  <property fmtid="{D5CDD505-2E9C-101B-9397-08002B2CF9AE}" pid="3" name="nascSiteType">
    <vt:lpwstr>1;#Group Site|92f3c7fd-9251-418b-a710-a3dd98b27d01</vt:lpwstr>
  </property>
  <property fmtid="{D5CDD505-2E9C-101B-9397-08002B2CF9AE}" pid="4" name="ContentTypeId">
    <vt:lpwstr>0x010100852E11B2A94E4937B655CB4FCD918453005FA75F085205413EA3615870986D0617001F2B34C20603DD4DA154EC8AA254F30D</vt:lpwstr>
  </property>
  <property fmtid="{D5CDD505-2E9C-101B-9397-08002B2CF9AE}" pid="5" name="nascCategory">
    <vt:lpwstr>2;#Compliance Intervention Framework|a0e4d7d7-a1eb-4baf-b8a2-99a8c7731195</vt:lpwstr>
  </property>
  <property fmtid="{D5CDD505-2E9C-101B-9397-08002B2CF9AE}" pid="6" name="nascUnit">
    <vt:lpwstr/>
  </property>
  <property fmtid="{D5CDD505-2E9C-101B-9397-08002B2CF9AE}" pid="7" name="nascBranch">
    <vt:lpwstr/>
  </property>
  <property fmtid="{D5CDD505-2E9C-101B-9397-08002B2CF9AE}" pid="8" name="nascDivision">
    <vt:lpwstr/>
  </property>
  <property fmtid="{D5CDD505-2E9C-101B-9397-08002B2CF9AE}" pid="9" name="_MarkAsFinal">
    <vt:bool>true</vt:bool>
  </property>
</Properties>
</file>