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1.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3" r:id="rId4"/>
  </p:sldMasterIdLst>
  <p:notesMasterIdLst>
    <p:notesMasterId r:id="rId31"/>
  </p:notesMasterIdLst>
  <p:sldIdLst>
    <p:sldId id="593" r:id="rId5"/>
    <p:sldId id="595" r:id="rId6"/>
    <p:sldId id="596" r:id="rId7"/>
    <p:sldId id="597" r:id="rId8"/>
    <p:sldId id="598" r:id="rId9"/>
    <p:sldId id="504" r:id="rId10"/>
    <p:sldId id="523" r:id="rId11"/>
    <p:sldId id="525" r:id="rId12"/>
    <p:sldId id="599" r:id="rId13"/>
    <p:sldId id="507" r:id="rId14"/>
    <p:sldId id="591" r:id="rId15"/>
    <p:sldId id="509" r:id="rId16"/>
    <p:sldId id="508" r:id="rId17"/>
    <p:sldId id="544" r:id="rId18"/>
    <p:sldId id="528" r:id="rId19"/>
    <p:sldId id="531" r:id="rId20"/>
    <p:sldId id="534" r:id="rId21"/>
    <p:sldId id="546" r:id="rId22"/>
    <p:sldId id="601" r:id="rId23"/>
    <p:sldId id="540" r:id="rId24"/>
    <p:sldId id="600" r:id="rId25"/>
    <p:sldId id="541" r:id="rId26"/>
    <p:sldId id="537" r:id="rId27"/>
    <p:sldId id="538" r:id="rId28"/>
    <p:sldId id="536" r:id="rId29"/>
    <p:sldId id="589"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1118" userDrawn="1">
          <p15:clr>
            <a:srgbClr val="A4A3A4"/>
          </p15:clr>
        </p15:guide>
        <p15:guide id="3" pos="7008" userDrawn="1">
          <p15:clr>
            <a:srgbClr val="A4A3A4"/>
          </p15:clr>
        </p15:guide>
        <p15:guide id="4" orient="horz" pos="913"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A57"/>
    <a:srgbClr val="00B050"/>
    <a:srgbClr val="FFC000"/>
    <a:srgbClr val="F4165F"/>
    <a:srgbClr val="00A9B7"/>
    <a:srgbClr val="D91F53"/>
    <a:srgbClr val="F9FAFC"/>
    <a:srgbClr val="FFD9DA"/>
    <a:srgbClr val="F7CBD0"/>
    <a:srgbClr val="D9A6B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78" autoAdjust="0"/>
    <p:restoredTop sz="95833" autoAdjust="0"/>
  </p:normalViewPr>
  <p:slideViewPr>
    <p:cSldViewPr snapToGrid="0">
      <p:cViewPr varScale="1">
        <p:scale>
          <a:sx n="86" d="100"/>
          <a:sy n="86" d="100"/>
        </p:scale>
        <p:origin x="366" y="78"/>
      </p:cViewPr>
      <p:guideLst>
        <p:guide orient="horz" pos="2160"/>
        <p:guide pos="1118"/>
        <p:guide pos="7008"/>
        <p:guide orient="horz" pos="913"/>
      </p:guideLst>
    </p:cSldViewPr>
  </p:slideViewPr>
  <p:outlineViewPr>
    <p:cViewPr>
      <p:scale>
        <a:sx n="33" d="100"/>
        <a:sy n="33" d="100"/>
      </p:scale>
      <p:origin x="0" y="0"/>
    </p:cViewPr>
  </p:outlineViewPr>
  <p:notesTextViewPr>
    <p:cViewPr>
      <p:scale>
        <a:sx n="1" d="1"/>
        <a:sy n="1" d="1"/>
      </p:scale>
      <p:origin x="0" y="0"/>
    </p:cViewPr>
  </p:notesTextViewPr>
  <p:sorterViewPr>
    <p:cViewPr>
      <p:scale>
        <a:sx n="175" d="100"/>
        <a:sy n="175" d="100"/>
      </p:scale>
      <p:origin x="0" y="0"/>
    </p:cViewPr>
  </p:sorterViewPr>
  <p:notesViewPr>
    <p:cSldViewPr snapToGrid="0">
      <p:cViewPr varScale="1">
        <p:scale>
          <a:sx n="221" d="100"/>
          <a:sy n="221" d="100"/>
        </p:scale>
        <p:origin x="8544" y="16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826018994451074"/>
          <c:y val="0.16698458665895666"/>
          <c:w val="0.56691820304494445"/>
          <c:h val="0.82027001456202853"/>
        </c:manualLayout>
      </c:layout>
      <c:pieChart>
        <c:varyColors val="1"/>
        <c:ser>
          <c:idx val="0"/>
          <c:order val="0"/>
          <c:tx>
            <c:strRef>
              <c:f>Sheet1!$B$1</c:f>
              <c:strCache>
                <c:ptCount val="1"/>
                <c:pt idx="0">
                  <c:v>Government Income 2023</c:v>
                </c:pt>
              </c:strCache>
            </c:strRef>
          </c:tx>
          <c:spPr>
            <a:ln>
              <a:noFill/>
            </a:ln>
            <a:effectLst/>
          </c:spPr>
          <c:dPt>
            <c:idx val="0"/>
            <c:bubble3D val="0"/>
            <c:spPr>
              <a:solidFill>
                <a:srgbClr val="FFC000"/>
              </a:solidFill>
              <a:ln w="19050">
                <a:solidFill>
                  <a:schemeClr val="bg1"/>
                </a:solidFill>
              </a:ln>
              <a:effectLst/>
            </c:spPr>
            <c:extLst>
              <c:ext xmlns:c16="http://schemas.microsoft.com/office/drawing/2014/chart" uri="{C3380CC4-5D6E-409C-BE32-E72D297353CC}">
                <c16:uniqueId val="{00000002-FA86-424B-B9F2-71D2D932575E}"/>
              </c:ext>
            </c:extLst>
          </c:dPt>
          <c:dPt>
            <c:idx val="1"/>
            <c:bubble3D val="0"/>
            <c:spPr>
              <a:solidFill>
                <a:srgbClr val="00B050"/>
              </a:solidFill>
              <a:ln w="19050">
                <a:solidFill>
                  <a:schemeClr val="bg1"/>
                </a:solidFill>
              </a:ln>
              <a:effectLst/>
            </c:spPr>
            <c:extLst>
              <c:ext xmlns:c16="http://schemas.microsoft.com/office/drawing/2014/chart" uri="{C3380CC4-5D6E-409C-BE32-E72D297353CC}">
                <c16:uniqueId val="{00000004-FA86-424B-B9F2-71D2D932575E}"/>
              </c:ext>
            </c:extLst>
          </c:dPt>
          <c:dPt>
            <c:idx val="2"/>
            <c:bubble3D val="0"/>
            <c:spPr>
              <a:solidFill>
                <a:srgbClr val="005A57"/>
              </a:solidFill>
              <a:ln w="19050">
                <a:solidFill>
                  <a:schemeClr val="bg1"/>
                </a:solidFill>
              </a:ln>
              <a:effectLst/>
            </c:spPr>
            <c:extLst>
              <c:ext xmlns:c16="http://schemas.microsoft.com/office/drawing/2014/chart" uri="{C3380CC4-5D6E-409C-BE32-E72D297353CC}">
                <c16:uniqueId val="{00000005-FA86-424B-B9F2-71D2D932575E}"/>
              </c:ext>
            </c:extLst>
          </c:dPt>
          <c:dPt>
            <c:idx val="3"/>
            <c:bubble3D val="0"/>
            <c:spPr>
              <a:solidFill>
                <a:srgbClr val="00A9B7"/>
              </a:solidFill>
              <a:ln w="19050">
                <a:solidFill>
                  <a:schemeClr val="bg1"/>
                </a:solidFill>
              </a:ln>
              <a:effectLst/>
            </c:spPr>
            <c:extLst>
              <c:ext xmlns:c16="http://schemas.microsoft.com/office/drawing/2014/chart" uri="{C3380CC4-5D6E-409C-BE32-E72D297353CC}">
                <c16:uniqueId val="{00000003-FA86-424B-B9F2-71D2D932575E}"/>
              </c:ext>
            </c:extLst>
          </c:dPt>
          <c:dPt>
            <c:idx val="4"/>
            <c:bubble3D val="0"/>
            <c:spPr>
              <a:solidFill>
                <a:srgbClr val="F4165F"/>
              </a:solidFill>
              <a:ln w="19050">
                <a:solidFill>
                  <a:schemeClr val="bg1"/>
                </a:solidFill>
              </a:ln>
              <a:effectLst/>
            </c:spPr>
            <c:extLst>
              <c:ext xmlns:c16="http://schemas.microsoft.com/office/drawing/2014/chart" uri="{C3380CC4-5D6E-409C-BE32-E72D297353CC}">
                <c16:uniqueId val="{00000001-FA86-424B-B9F2-71D2D932575E}"/>
              </c:ext>
            </c:extLst>
          </c:dPt>
          <c:dLbls>
            <c:dLbl>
              <c:idx val="0"/>
              <c:layout>
                <c:manualLayout>
                  <c:x val="-0.17311699372623446"/>
                  <c:y val="2.4877288367732551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ln>
                        <a:noFill/>
                      </a:ln>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A86-424B-B9F2-71D2D932575E}"/>
                </c:ext>
              </c:extLst>
            </c:dLbl>
            <c:dLbl>
              <c:idx val="1"/>
              <c:layout>
                <c:manualLayout>
                  <c:x val="-7.6344961932440614E-2"/>
                  <c:y val="-9.3289831378997098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ln>
                        <a:noFill/>
                      </a:ln>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A86-424B-B9F2-71D2D932575E}"/>
                </c:ext>
              </c:extLst>
            </c:dLbl>
            <c:dLbl>
              <c:idx val="2"/>
              <c:layout>
                <c:manualLayout>
                  <c:x val="0.11260827731990626"/>
                  <c:y val="3.7315932551598824E-3"/>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ln>
                        <a:noFill/>
                      </a:ln>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A86-424B-B9F2-71D2D932575E}"/>
                </c:ext>
              </c:extLst>
            </c:dLbl>
            <c:dLbl>
              <c:idx val="3"/>
              <c:layout>
                <c:manualLayout>
                  <c:x val="0.15999164960056036"/>
                  <c:y val="-2.5816944685055489E-2"/>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ln>
                        <a:noFill/>
                      </a:ln>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A86-424B-B9F2-71D2D932575E}"/>
                </c:ext>
              </c:extLst>
            </c:dLbl>
            <c:dLbl>
              <c:idx val="4"/>
              <c:layout>
                <c:manualLayout>
                  <c:x val="-7.4253232902902366E-2"/>
                  <c:y val="0.18325844681882161"/>
                </c:manualLayout>
              </c:layout>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ln>
                        <a:noFill/>
                      </a:ln>
                      <a:solidFill>
                        <a:schemeClr val="tx1"/>
                      </a:solidFill>
                      <a:latin typeface="+mn-lt"/>
                      <a:ea typeface="+mn-ea"/>
                      <a:cs typeface="+mn-cs"/>
                    </a:defRPr>
                  </a:pPr>
                  <a:endParaRPr lang="en-US"/>
                </a:p>
              </c:txPr>
              <c:dLblPos val="bestFit"/>
              <c:showLegendKey val="0"/>
              <c:showVal val="0"/>
              <c:showCatName val="1"/>
              <c:showSerName val="0"/>
              <c:showPercent val="0"/>
              <c:showBubbleSize val="0"/>
              <c:extLst>
                <c:ext xmlns:c15="http://schemas.microsoft.com/office/drawing/2012/chart" uri="{CE6537A1-D6FC-4f65-9D91-7224C49458BB}">
                  <c15:layout>
                    <c:manualLayout>
                      <c:w val="0.21888294995459942"/>
                      <c:h val="0.18967698310185702"/>
                    </c:manualLayout>
                  </c15:layout>
                </c:ext>
                <c:ext xmlns:c16="http://schemas.microsoft.com/office/drawing/2014/chart" uri="{C3380CC4-5D6E-409C-BE32-E72D297353CC}">
                  <c16:uniqueId val="{00000001-FA86-424B-B9F2-71D2D932575E}"/>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spc="0" baseline="0">
                    <a:ln>
                      <a:noFill/>
                    </a:ln>
                    <a:solidFill>
                      <a:schemeClr val="tx1"/>
                    </a:solidFill>
                    <a:latin typeface="+mn-lt"/>
                    <a:ea typeface="+mn-ea"/>
                    <a:cs typeface="+mn-cs"/>
                  </a:defRPr>
                </a:pPr>
                <a:endParaRPr lang="en-US"/>
              </a:p>
            </c:txPr>
            <c:dLblPos val="bestFit"/>
            <c:showLegendKey val="0"/>
            <c:showVal val="0"/>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Sales of goods and services €4.6 billion</c:v>
                </c:pt>
                <c:pt idx="1">
                  <c:v>Other €2.1 billion</c:v>
                </c:pt>
                <c:pt idx="2">
                  <c:v>Investment income €2 billion</c:v>
                </c:pt>
                <c:pt idx="3">
                  <c:v>Taxes €93.5 billion</c:v>
                </c:pt>
                <c:pt idx="4">
                  <c:v>Social contributions €21.6 billion</c:v>
                </c:pt>
              </c:strCache>
            </c:strRef>
          </c:cat>
          <c:val>
            <c:numRef>
              <c:f>Sheet1!$B$2:$B$6</c:f>
              <c:numCache>
                <c:formatCode>General</c:formatCode>
                <c:ptCount val="5"/>
                <c:pt idx="0">
                  <c:v>4.5999999999999996</c:v>
                </c:pt>
                <c:pt idx="1">
                  <c:v>2.1</c:v>
                </c:pt>
                <c:pt idx="2">
                  <c:v>2</c:v>
                </c:pt>
                <c:pt idx="3">
                  <c:v>93.5</c:v>
                </c:pt>
                <c:pt idx="4">
                  <c:v>21.6</c:v>
                </c:pt>
              </c:numCache>
            </c:numRef>
          </c:val>
          <c:extLst>
            <c:ext xmlns:c16="http://schemas.microsoft.com/office/drawing/2014/chart" uri="{C3380CC4-5D6E-409C-BE32-E72D297353CC}">
              <c16:uniqueId val="{00000000-FA86-424B-B9F2-71D2D932575E}"/>
            </c:ext>
          </c:extLst>
        </c:ser>
        <c:dLbls>
          <c:dLblPos val="outEnd"/>
          <c:showLegendKey val="0"/>
          <c:showVal val="0"/>
          <c:showCatName val="1"/>
          <c:showSerName val="0"/>
          <c:showPercent val="0"/>
          <c:showBubbleSize val="0"/>
          <c:showLeaderLines val="1"/>
        </c:dLbls>
        <c:firstSliceAng val="34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60B616-BCB2-4E7C-BAA6-B90DF21B9EDF}" type="datetimeFigureOut">
              <a:rPr lang="en-US" smtClean="0"/>
              <a:t>8/7/2024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0EDF81-139F-488C-872B-4720FBA6BF98}" type="slidenum">
              <a:rPr lang="en-US" smtClean="0"/>
              <a:t>‹#›</a:t>
            </a:fld>
            <a:endParaRPr lang="en-US" dirty="0"/>
          </a:p>
        </p:txBody>
      </p:sp>
    </p:spTree>
    <p:extLst>
      <p:ext uri="{BB962C8B-B14F-4D97-AF65-F5344CB8AC3E}">
        <p14:creationId xmlns:p14="http://schemas.microsoft.com/office/powerpoint/2010/main" val="34647072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0EDF81-139F-488C-872B-4720FBA6BF98}" type="slidenum">
              <a:rPr lang="en-US" smtClean="0"/>
              <a:t>1</a:t>
            </a:fld>
            <a:endParaRPr lang="en-US" dirty="0"/>
          </a:p>
        </p:txBody>
      </p:sp>
    </p:spTree>
    <p:extLst>
      <p:ext uri="{BB962C8B-B14F-4D97-AF65-F5344CB8AC3E}">
        <p14:creationId xmlns:p14="http://schemas.microsoft.com/office/powerpoint/2010/main" val="3372978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10</a:t>
            </a:fld>
            <a:endParaRPr lang="en-US" dirty="0"/>
          </a:p>
        </p:txBody>
      </p:sp>
    </p:spTree>
    <p:extLst>
      <p:ext uri="{BB962C8B-B14F-4D97-AF65-F5344CB8AC3E}">
        <p14:creationId xmlns:p14="http://schemas.microsoft.com/office/powerpoint/2010/main" val="19881965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from Revenue Centenary Exhibition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0EDF81-139F-488C-872B-4720FBA6BF9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7477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Figures from Revenue Annual Report 2023</a:t>
            </a:r>
          </a:p>
        </p:txBody>
      </p:sp>
      <p:sp>
        <p:nvSpPr>
          <p:cNvPr id="4" name="Slide Number Placeholder 3"/>
          <p:cNvSpPr>
            <a:spLocks noGrp="1"/>
          </p:cNvSpPr>
          <p:nvPr>
            <p:ph type="sldNum" sz="quarter" idx="5"/>
          </p:nvPr>
        </p:nvSpPr>
        <p:spPr/>
        <p:txBody>
          <a:bodyPr/>
          <a:lstStyle/>
          <a:p>
            <a:fld id="{0D0EDF81-139F-488C-872B-4720FBA6BF98}" type="slidenum">
              <a:rPr lang="en-US" smtClean="0"/>
              <a:t>12</a:t>
            </a:fld>
            <a:endParaRPr lang="en-US" dirty="0"/>
          </a:p>
        </p:txBody>
      </p:sp>
    </p:spTree>
    <p:extLst>
      <p:ext uri="{BB962C8B-B14F-4D97-AF65-F5344CB8AC3E}">
        <p14:creationId xmlns:p14="http://schemas.microsoft.com/office/powerpoint/2010/main" val="1297244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13</a:t>
            </a:fld>
            <a:endParaRPr lang="en-US" dirty="0"/>
          </a:p>
        </p:txBody>
      </p:sp>
    </p:spTree>
    <p:extLst>
      <p:ext uri="{BB962C8B-B14F-4D97-AF65-F5344CB8AC3E}">
        <p14:creationId xmlns:p14="http://schemas.microsoft.com/office/powerpoint/2010/main" val="20313702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Similar diagram to the diagram used in: https://</a:t>
            </a:r>
            <a:r>
              <a:rPr lang="en-GB" dirty="0" err="1"/>
              <a:t>www.revenue.ie</a:t>
            </a:r>
            <a:r>
              <a:rPr lang="en-GB" dirty="0"/>
              <a:t>/</a:t>
            </a:r>
            <a:r>
              <a:rPr lang="en-GB" dirty="0" err="1"/>
              <a:t>en</a:t>
            </a:r>
            <a:r>
              <a:rPr lang="en-GB" dirty="0"/>
              <a:t>/corporate/documents/governance/sos-2021-2023.pdf</a:t>
            </a:r>
          </a:p>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14</a:t>
            </a:fld>
            <a:endParaRPr lang="en-US" dirty="0"/>
          </a:p>
        </p:txBody>
      </p:sp>
    </p:spTree>
    <p:extLst>
      <p:ext uri="{BB962C8B-B14F-4D97-AF65-F5344CB8AC3E}">
        <p14:creationId xmlns:p14="http://schemas.microsoft.com/office/powerpoint/2010/main" val="13033902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D0EDF81-139F-488C-872B-4720FBA6BF98}" type="slidenum">
              <a:rPr lang="en-US" smtClean="0"/>
              <a:t>15</a:t>
            </a:fld>
            <a:endParaRPr lang="en-US" dirty="0"/>
          </a:p>
        </p:txBody>
      </p:sp>
    </p:spTree>
    <p:extLst>
      <p:ext uri="{BB962C8B-B14F-4D97-AF65-F5344CB8AC3E}">
        <p14:creationId xmlns:p14="http://schemas.microsoft.com/office/powerpoint/2010/main" val="34591569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16</a:t>
            </a:fld>
            <a:endParaRPr lang="en-US" dirty="0"/>
          </a:p>
        </p:txBody>
      </p:sp>
    </p:spTree>
    <p:extLst>
      <p:ext uri="{BB962C8B-B14F-4D97-AF65-F5344CB8AC3E}">
        <p14:creationId xmlns:p14="http://schemas.microsoft.com/office/powerpoint/2010/main" val="2564008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17</a:t>
            </a:fld>
            <a:endParaRPr lang="en-US" dirty="0"/>
          </a:p>
        </p:txBody>
      </p:sp>
    </p:spTree>
    <p:extLst>
      <p:ext uri="{BB962C8B-B14F-4D97-AF65-F5344CB8AC3E}">
        <p14:creationId xmlns:p14="http://schemas.microsoft.com/office/powerpoint/2010/main" val="6760390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18</a:t>
            </a:fld>
            <a:endParaRPr lang="en-US" dirty="0"/>
          </a:p>
        </p:txBody>
      </p:sp>
    </p:spTree>
    <p:extLst>
      <p:ext uri="{BB962C8B-B14F-4D97-AF65-F5344CB8AC3E}">
        <p14:creationId xmlns:p14="http://schemas.microsoft.com/office/powerpoint/2010/main" val="1633999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19</a:t>
            </a:fld>
            <a:endParaRPr lang="en-US" dirty="0"/>
          </a:p>
        </p:txBody>
      </p:sp>
    </p:spTree>
    <p:extLst>
      <p:ext uri="{BB962C8B-B14F-4D97-AF65-F5344CB8AC3E}">
        <p14:creationId xmlns:p14="http://schemas.microsoft.com/office/powerpoint/2010/main" val="104661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a:t>
            </a:fld>
            <a:endParaRPr lang="en-US" dirty="0"/>
          </a:p>
        </p:txBody>
      </p:sp>
    </p:spTree>
    <p:extLst>
      <p:ext uri="{BB962C8B-B14F-4D97-AF65-F5344CB8AC3E}">
        <p14:creationId xmlns:p14="http://schemas.microsoft.com/office/powerpoint/2010/main" val="18893236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0EDF81-139F-488C-872B-4720FBA6BF98}" type="slidenum">
              <a:rPr lang="en-US" smtClean="0"/>
              <a:t>20</a:t>
            </a:fld>
            <a:endParaRPr lang="en-US" dirty="0"/>
          </a:p>
        </p:txBody>
      </p:sp>
    </p:spTree>
    <p:extLst>
      <p:ext uri="{BB962C8B-B14F-4D97-AF65-F5344CB8AC3E}">
        <p14:creationId xmlns:p14="http://schemas.microsoft.com/office/powerpoint/2010/main" val="22691533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21</a:t>
            </a:fld>
            <a:endParaRPr lang="en-US" dirty="0"/>
          </a:p>
        </p:txBody>
      </p:sp>
    </p:spTree>
    <p:extLst>
      <p:ext uri="{BB962C8B-B14F-4D97-AF65-F5344CB8AC3E}">
        <p14:creationId xmlns:p14="http://schemas.microsoft.com/office/powerpoint/2010/main" val="16459797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22</a:t>
            </a:fld>
            <a:endParaRPr lang="en-US" dirty="0"/>
          </a:p>
        </p:txBody>
      </p:sp>
    </p:spTree>
    <p:extLst>
      <p:ext uri="{BB962C8B-B14F-4D97-AF65-F5344CB8AC3E}">
        <p14:creationId xmlns:p14="http://schemas.microsoft.com/office/powerpoint/2010/main" val="24048254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23</a:t>
            </a:fld>
            <a:endParaRPr lang="en-US" dirty="0"/>
          </a:p>
        </p:txBody>
      </p:sp>
    </p:spTree>
    <p:extLst>
      <p:ext uri="{BB962C8B-B14F-4D97-AF65-F5344CB8AC3E}">
        <p14:creationId xmlns:p14="http://schemas.microsoft.com/office/powerpoint/2010/main" val="26722926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24</a:t>
            </a:fld>
            <a:endParaRPr lang="en-US" dirty="0"/>
          </a:p>
        </p:txBody>
      </p:sp>
    </p:spTree>
    <p:extLst>
      <p:ext uri="{BB962C8B-B14F-4D97-AF65-F5344CB8AC3E}">
        <p14:creationId xmlns:p14="http://schemas.microsoft.com/office/powerpoint/2010/main" val="13718526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25</a:t>
            </a:fld>
            <a:endParaRPr lang="en-US" dirty="0"/>
          </a:p>
        </p:txBody>
      </p:sp>
    </p:spTree>
    <p:extLst>
      <p:ext uri="{BB962C8B-B14F-4D97-AF65-F5344CB8AC3E}">
        <p14:creationId xmlns:p14="http://schemas.microsoft.com/office/powerpoint/2010/main" val="3275340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0D0EDF81-139F-488C-872B-4720FBA6BF98}" type="slidenum">
              <a:rPr lang="en-US" smtClean="0"/>
              <a:t>26</a:t>
            </a:fld>
            <a:endParaRPr lang="en-US" dirty="0"/>
          </a:p>
        </p:txBody>
      </p:sp>
    </p:spTree>
    <p:extLst>
      <p:ext uri="{BB962C8B-B14F-4D97-AF65-F5344CB8AC3E}">
        <p14:creationId xmlns:p14="http://schemas.microsoft.com/office/powerpoint/2010/main" val="26087900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0D0EDF81-139F-488C-872B-4720FBA6BF98}" type="slidenum">
              <a:rPr lang="en-US" smtClean="0"/>
              <a:t>3</a:t>
            </a:fld>
            <a:endParaRPr lang="en-US" dirty="0"/>
          </a:p>
        </p:txBody>
      </p:sp>
    </p:spTree>
    <p:extLst>
      <p:ext uri="{BB962C8B-B14F-4D97-AF65-F5344CB8AC3E}">
        <p14:creationId xmlns:p14="http://schemas.microsoft.com/office/powerpoint/2010/main" val="1480876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4</a:t>
            </a:fld>
            <a:endParaRPr lang="en-US" dirty="0"/>
          </a:p>
        </p:txBody>
      </p:sp>
    </p:spTree>
    <p:extLst>
      <p:ext uri="{BB962C8B-B14F-4D97-AF65-F5344CB8AC3E}">
        <p14:creationId xmlns:p14="http://schemas.microsoft.com/office/powerpoint/2010/main" val="3133292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0EDF81-139F-488C-872B-4720FBA6BF98}" type="slidenum">
              <a:rPr lang="en-US" smtClean="0"/>
              <a:t>5</a:t>
            </a:fld>
            <a:endParaRPr lang="en-US" dirty="0"/>
          </a:p>
        </p:txBody>
      </p:sp>
    </p:spTree>
    <p:extLst>
      <p:ext uri="{BB962C8B-B14F-4D97-AF65-F5344CB8AC3E}">
        <p14:creationId xmlns:p14="http://schemas.microsoft.com/office/powerpoint/2010/main" val="1751706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6</a:t>
            </a:fld>
            <a:endParaRPr lang="en-US" dirty="0"/>
          </a:p>
        </p:txBody>
      </p:sp>
    </p:spTree>
    <p:extLst>
      <p:ext uri="{BB962C8B-B14F-4D97-AF65-F5344CB8AC3E}">
        <p14:creationId xmlns:p14="http://schemas.microsoft.com/office/powerpoint/2010/main" val="396882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D0EDF81-139F-488C-872B-4720FBA6BF98}" type="slidenum">
              <a:rPr lang="en-US" smtClean="0"/>
              <a:t>7</a:t>
            </a:fld>
            <a:endParaRPr lang="en-US" dirty="0"/>
          </a:p>
        </p:txBody>
      </p:sp>
    </p:spTree>
    <p:extLst>
      <p:ext uri="{BB962C8B-B14F-4D97-AF65-F5344CB8AC3E}">
        <p14:creationId xmlns:p14="http://schemas.microsoft.com/office/powerpoint/2010/main" val="30547234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quickonomics.com</a:t>
            </a:r>
            <a:r>
              <a:rPr lang="en-GB" dirty="0"/>
              <a:t>/the-four-canons-of-taxation/</a:t>
            </a:r>
          </a:p>
        </p:txBody>
      </p:sp>
      <p:sp>
        <p:nvSpPr>
          <p:cNvPr id="4" name="Slide Number Placeholder 3"/>
          <p:cNvSpPr>
            <a:spLocks noGrp="1"/>
          </p:cNvSpPr>
          <p:nvPr>
            <p:ph type="sldNum" sz="quarter" idx="5"/>
          </p:nvPr>
        </p:nvSpPr>
        <p:spPr/>
        <p:txBody>
          <a:bodyPr/>
          <a:lstStyle/>
          <a:p>
            <a:fld id="{0D0EDF81-139F-488C-872B-4720FBA6BF98}" type="slidenum">
              <a:rPr lang="en-US" smtClean="0"/>
              <a:t>8</a:t>
            </a:fld>
            <a:endParaRPr lang="en-US" dirty="0"/>
          </a:p>
        </p:txBody>
      </p:sp>
    </p:spTree>
    <p:extLst>
      <p:ext uri="{BB962C8B-B14F-4D97-AF65-F5344CB8AC3E}">
        <p14:creationId xmlns:p14="http://schemas.microsoft.com/office/powerpoint/2010/main" val="2448539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a:t>
            </a:r>
            <a:r>
              <a:rPr lang="en-GB" dirty="0" err="1"/>
              <a:t>quickonomics.com</a:t>
            </a:r>
            <a:r>
              <a:rPr lang="en-GB" dirty="0"/>
              <a:t>/the-four-canons-of-taxation/</a:t>
            </a:r>
          </a:p>
        </p:txBody>
      </p:sp>
      <p:sp>
        <p:nvSpPr>
          <p:cNvPr id="4" name="Slide Number Placeholder 3"/>
          <p:cNvSpPr>
            <a:spLocks noGrp="1"/>
          </p:cNvSpPr>
          <p:nvPr>
            <p:ph type="sldNum" sz="quarter" idx="5"/>
          </p:nvPr>
        </p:nvSpPr>
        <p:spPr/>
        <p:txBody>
          <a:bodyPr/>
          <a:lstStyle/>
          <a:p>
            <a:fld id="{0D0EDF81-139F-488C-872B-4720FBA6BF98}" type="slidenum">
              <a:rPr lang="en-US" smtClean="0"/>
              <a:t>9</a:t>
            </a:fld>
            <a:endParaRPr lang="en-US" dirty="0"/>
          </a:p>
        </p:txBody>
      </p:sp>
    </p:spTree>
    <p:extLst>
      <p:ext uri="{BB962C8B-B14F-4D97-AF65-F5344CB8AC3E}">
        <p14:creationId xmlns:p14="http://schemas.microsoft.com/office/powerpoint/2010/main" val="37424781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D5DBC95-4C06-35E1-796C-4E130AF35773}"/>
              </a:ext>
              <a:ext uri="{C183D7F6-B498-43B3-948B-1728B52AA6E4}">
                <adec:decorative xmlns:adec="http://schemas.microsoft.com/office/drawing/2017/decorative" val="1"/>
              </a:ext>
            </a:extLst>
          </p:cNvPr>
          <p:cNvSpPr/>
          <p:nvPr userDrawn="1"/>
        </p:nvSpPr>
        <p:spPr>
          <a:xfrm>
            <a:off x="10986148" y="0"/>
            <a:ext cx="1205851" cy="6858000"/>
          </a:xfrm>
          <a:prstGeom prst="rect">
            <a:avLst/>
          </a:prstGeom>
          <a:solidFill>
            <a:srgbClr val="D91F5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10A3BAC-BF51-98A8-B3E9-DB8F4D16B017}"/>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5" name="Text Placeholder 2">
            <a:extLst>
              <a:ext uri="{FF2B5EF4-FFF2-40B4-BE49-F238E27FC236}">
                <a16:creationId xmlns:a16="http://schemas.microsoft.com/office/drawing/2014/main" id="{741BB8FB-BF5A-D32D-A967-A2DE22273893}"/>
              </a:ext>
            </a:extLst>
          </p:cNvPr>
          <p:cNvSpPr>
            <a:spLocks noGrp="1"/>
          </p:cNvSpPr>
          <p:nvPr>
            <p:ph idx="1" hasCustomPrompt="1"/>
          </p:nvPr>
        </p:nvSpPr>
        <p:spPr>
          <a:xfrm rot="16200000">
            <a:off x="8320342" y="2938644"/>
            <a:ext cx="6607296" cy="913928"/>
          </a:xfrm>
          <a:prstGeom prst="rect">
            <a:avLst/>
          </a:prstGeom>
        </p:spPr>
        <p:txBody>
          <a:bodyPr vert="horz" lIns="91440" tIns="45720" rIns="91440" bIns="45720" rtlCol="0">
            <a:normAutofit/>
          </a:bodyPr>
          <a:lstStyle>
            <a:lvl1pPr marL="0" indent="0" algn="ctr">
              <a:buNone/>
              <a:defRPr sz="5400" b="1"/>
            </a:lvl1pPr>
          </a:lstStyle>
          <a:p>
            <a:pPr lvl="0"/>
            <a:r>
              <a:rPr lang="en-GB" dirty="0"/>
              <a:t>Click to edit</a:t>
            </a:r>
          </a:p>
        </p:txBody>
      </p:sp>
      <p:sp>
        <p:nvSpPr>
          <p:cNvPr id="6" name="Title Placeholder 1">
            <a:extLst>
              <a:ext uri="{FF2B5EF4-FFF2-40B4-BE49-F238E27FC236}">
                <a16:creationId xmlns:a16="http://schemas.microsoft.com/office/drawing/2014/main" id="{8806F46B-1919-3AE3-83EB-8F8464576459}"/>
              </a:ext>
            </a:extLst>
          </p:cNvPr>
          <p:cNvSpPr>
            <a:spLocks noGrp="1"/>
          </p:cNvSpPr>
          <p:nvPr>
            <p:ph type="title"/>
          </p:nvPr>
        </p:nvSpPr>
        <p:spPr>
          <a:xfrm>
            <a:off x="5988971" y="2722260"/>
            <a:ext cx="4397496" cy="2268550"/>
          </a:xfrm>
          <a:prstGeom prst="rect">
            <a:avLst/>
          </a:prstGeom>
        </p:spPr>
        <p:txBody>
          <a:bodyPr vert="horz" lIns="91440" tIns="45720" rIns="91440" bIns="45720" rtlCol="0" anchor="t">
            <a:noAutofit/>
          </a:bodyPr>
          <a:lstStyle>
            <a:lvl1pPr algn="ctr">
              <a:lnSpc>
                <a:spcPts val="4000"/>
              </a:lnSpc>
              <a:defRPr sz="5400"/>
            </a:lvl1pPr>
          </a:lstStyle>
          <a:p>
            <a:r>
              <a:rPr lang="en-GB" dirty="0"/>
              <a:t>Click to edit Master title style</a:t>
            </a:r>
            <a:endParaRPr lang="en-US" dirty="0"/>
          </a:p>
        </p:txBody>
      </p:sp>
      <p:sp>
        <p:nvSpPr>
          <p:cNvPr id="7" name="Slide Number Placeholder 1">
            <a:extLst>
              <a:ext uri="{FF2B5EF4-FFF2-40B4-BE49-F238E27FC236}">
                <a16:creationId xmlns:a16="http://schemas.microsoft.com/office/drawing/2014/main" id="{322150F6-958C-616F-ABB2-8C3300B9D055}"/>
              </a:ext>
              <a:ext uri="{C183D7F6-B498-43B3-948B-1728B52AA6E4}">
                <adec:decorative xmlns:adec="http://schemas.microsoft.com/office/drawing/2017/decorative" val="1"/>
              </a:ext>
            </a:extLst>
          </p:cNvPr>
          <p:cNvSpPr>
            <a:spLocks noGrp="1"/>
          </p:cNvSpPr>
          <p:nvPr>
            <p:ph type="sldNum" sz="quarter" idx="11"/>
          </p:nvPr>
        </p:nvSpPr>
        <p:spPr>
          <a:xfrm>
            <a:off x="838200" y="6356350"/>
            <a:ext cx="2743200" cy="365125"/>
          </a:xfrm>
        </p:spPr>
        <p:txBody>
          <a:bodyPr/>
          <a:lstStyle/>
          <a:p>
            <a:fld id="{FA631654-3961-674F-A770-60B6B07B9FCA}" type="slidenum">
              <a:rPr lang="en-US" smtClean="0"/>
              <a:pPr/>
              <a:t>‹#›</a:t>
            </a:fld>
            <a:endParaRPr lang="en-US" dirty="0"/>
          </a:p>
        </p:txBody>
      </p:sp>
    </p:spTree>
    <p:extLst>
      <p:ext uri="{BB962C8B-B14F-4D97-AF65-F5344CB8AC3E}">
        <p14:creationId xmlns:p14="http://schemas.microsoft.com/office/powerpoint/2010/main" val="2507065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7A05D2-3457-5385-C031-1D0BF82E02D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flipV="1">
            <a:off x="1422399" y="-1422406"/>
            <a:ext cx="6858004" cy="9702807"/>
          </a:xfrm>
          <a:prstGeom prst="rect">
            <a:avLst/>
          </a:prstGeom>
        </p:spPr>
      </p:pic>
      <p:pic>
        <p:nvPicPr>
          <p:cNvPr id="2" name="Picture 1">
            <a:extLst>
              <a:ext uri="{FF2B5EF4-FFF2-40B4-BE49-F238E27FC236}">
                <a16:creationId xmlns:a16="http://schemas.microsoft.com/office/drawing/2014/main" id="{3FCEE6FB-B2A1-DA1F-7D5C-0ACE9B75A09C}"/>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6862" y="316043"/>
            <a:ext cx="1589998" cy="777276"/>
          </a:xfrm>
          <a:prstGeom prst="rect">
            <a:avLst/>
          </a:prstGeom>
        </p:spPr>
      </p:pic>
      <p:sp>
        <p:nvSpPr>
          <p:cNvPr id="3" name="Title 6">
            <a:extLst>
              <a:ext uri="{FF2B5EF4-FFF2-40B4-BE49-F238E27FC236}">
                <a16:creationId xmlns:a16="http://schemas.microsoft.com/office/drawing/2014/main" id="{26E7C30C-B248-A38E-6965-84B84903941C}"/>
              </a:ext>
            </a:extLst>
          </p:cNvPr>
          <p:cNvSpPr>
            <a:spLocks noGrp="1"/>
          </p:cNvSpPr>
          <p:nvPr>
            <p:ph type="title"/>
          </p:nvPr>
        </p:nvSpPr>
        <p:spPr>
          <a:xfrm>
            <a:off x="1765616" y="909409"/>
            <a:ext cx="8140453" cy="766992"/>
          </a:xfrm>
        </p:spPr>
        <p:txBody>
          <a:bodyPr anchor="t">
            <a:noAutofit/>
          </a:bodyPr>
          <a:lstStyle>
            <a:lvl1pPr>
              <a:lnSpc>
                <a:spcPts val="4200"/>
              </a:lnSpc>
              <a:defRPr sz="4000"/>
            </a:lvl1pPr>
          </a:lstStyle>
          <a:p>
            <a:r>
              <a:rPr lang="en-US" dirty="0"/>
              <a:t>Click to edit Master title style</a:t>
            </a:r>
          </a:p>
        </p:txBody>
      </p:sp>
      <p:sp>
        <p:nvSpPr>
          <p:cNvPr id="4" name="Text Placeholder 9">
            <a:extLst>
              <a:ext uri="{FF2B5EF4-FFF2-40B4-BE49-F238E27FC236}">
                <a16:creationId xmlns:a16="http://schemas.microsoft.com/office/drawing/2014/main" id="{084FDC44-D3FD-9C7B-18F6-04EE89F6FBBB}"/>
              </a:ext>
            </a:extLst>
          </p:cNvPr>
          <p:cNvSpPr>
            <a:spLocks noGrp="1"/>
          </p:cNvSpPr>
          <p:nvPr>
            <p:ph type="body" sz="quarter" idx="10"/>
          </p:nvPr>
        </p:nvSpPr>
        <p:spPr>
          <a:xfrm>
            <a:off x="1761074" y="1508951"/>
            <a:ext cx="9492174" cy="4243788"/>
          </a:xfrm>
        </p:spPr>
        <p:txBody>
          <a:bodyPr/>
          <a:lstStyle>
            <a:lvl1pPr marL="457200" indent="-457200">
              <a:buFont typeface="Arial" panose="020B0604020202020204" pitchFamily="34" charset="0"/>
              <a:buChar cha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2">
            <a:extLst>
              <a:ext uri="{FF2B5EF4-FFF2-40B4-BE49-F238E27FC236}">
                <a16:creationId xmlns:a16="http://schemas.microsoft.com/office/drawing/2014/main" id="{7C4AA295-A4BD-0156-2A15-594F50A58B1E}"/>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a:prstGeom prst="rect">
            <a:avLst/>
          </a:prstGeom>
        </p:spPr>
        <p:txBody>
          <a:bodyPr/>
          <a:lstStyle>
            <a:lvl1pPr>
              <a:defRPr sz="2000" b="0">
                <a:solidFill>
                  <a:schemeClr val="tx1"/>
                </a:solidFill>
              </a:defRPr>
            </a:lvl1pPr>
          </a:lstStyle>
          <a:p>
            <a:fld id="{FA631654-3961-674F-A770-60B6B07B9FCA}" type="slidenum">
              <a:rPr lang="en-US" smtClean="0"/>
              <a:pPr/>
              <a:t>‹#›</a:t>
            </a:fld>
            <a:endParaRPr lang="en-US" dirty="0"/>
          </a:p>
        </p:txBody>
      </p:sp>
    </p:spTree>
    <p:extLst>
      <p:ext uri="{BB962C8B-B14F-4D97-AF65-F5344CB8AC3E}">
        <p14:creationId xmlns:p14="http://schemas.microsoft.com/office/powerpoint/2010/main" val="4292733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ctivity A">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7A05D2-3457-5385-C031-1D0BF82E02D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flipV="1">
            <a:off x="1422400" y="-1422406"/>
            <a:ext cx="6858004" cy="9702807"/>
          </a:xfrm>
          <a:prstGeom prst="rect">
            <a:avLst/>
          </a:prstGeom>
        </p:spPr>
      </p:pic>
      <p:sp>
        <p:nvSpPr>
          <p:cNvPr id="13" name="Text Placeholder 9">
            <a:extLst>
              <a:ext uri="{FF2B5EF4-FFF2-40B4-BE49-F238E27FC236}">
                <a16:creationId xmlns:a16="http://schemas.microsoft.com/office/drawing/2014/main" id="{19B5D31D-E12E-93A2-91FB-F10A254DDC98}"/>
              </a:ext>
            </a:extLst>
          </p:cNvPr>
          <p:cNvSpPr>
            <a:spLocks noGrp="1"/>
          </p:cNvSpPr>
          <p:nvPr>
            <p:ph type="body" sz="quarter" idx="12" hasCustomPrompt="1"/>
          </p:nvPr>
        </p:nvSpPr>
        <p:spPr>
          <a:xfrm>
            <a:off x="1766841" y="576533"/>
            <a:ext cx="1938886" cy="385993"/>
          </a:xfrm>
        </p:spPr>
        <p:txBody>
          <a:bodyPr/>
          <a:lstStyle>
            <a:lvl1pPr marL="0" indent="0">
              <a:buFont typeface="Arial" panose="020B0604020202020204" pitchFamily="34" charset="0"/>
              <a:buNone/>
              <a:defRPr sz="2400" b="1"/>
            </a:lvl1pPr>
          </a:lstStyle>
          <a:p>
            <a:pPr lvl="0"/>
            <a:r>
              <a:rPr lang="en-US" dirty="0"/>
              <a:t>Activity XYZ</a:t>
            </a:r>
          </a:p>
        </p:txBody>
      </p:sp>
      <p:sp>
        <p:nvSpPr>
          <p:cNvPr id="3" name="Title 6">
            <a:extLst>
              <a:ext uri="{FF2B5EF4-FFF2-40B4-BE49-F238E27FC236}">
                <a16:creationId xmlns:a16="http://schemas.microsoft.com/office/drawing/2014/main" id="{26E7C30C-B248-A38E-6965-84B84903941C}"/>
              </a:ext>
            </a:extLst>
          </p:cNvPr>
          <p:cNvSpPr>
            <a:spLocks noGrp="1"/>
          </p:cNvSpPr>
          <p:nvPr>
            <p:ph type="title"/>
          </p:nvPr>
        </p:nvSpPr>
        <p:spPr>
          <a:xfrm>
            <a:off x="1765616" y="909409"/>
            <a:ext cx="8140453" cy="766992"/>
          </a:xfrm>
        </p:spPr>
        <p:txBody>
          <a:bodyPr anchor="t">
            <a:noAutofit/>
          </a:bodyPr>
          <a:lstStyle>
            <a:lvl1pPr>
              <a:lnSpc>
                <a:spcPts val="4200"/>
              </a:lnSpc>
              <a:defRPr sz="4000"/>
            </a:lvl1pPr>
          </a:lstStyle>
          <a:p>
            <a:r>
              <a:rPr lang="en-US" dirty="0"/>
              <a:t>Click to edit Master title style</a:t>
            </a:r>
          </a:p>
        </p:txBody>
      </p:sp>
      <p:sp>
        <p:nvSpPr>
          <p:cNvPr id="4" name="Text Placeholder 9">
            <a:extLst>
              <a:ext uri="{FF2B5EF4-FFF2-40B4-BE49-F238E27FC236}">
                <a16:creationId xmlns:a16="http://schemas.microsoft.com/office/drawing/2014/main" id="{084FDC44-D3FD-9C7B-18F6-04EE89F6FBBB}"/>
              </a:ext>
            </a:extLst>
          </p:cNvPr>
          <p:cNvSpPr>
            <a:spLocks noGrp="1"/>
          </p:cNvSpPr>
          <p:nvPr>
            <p:ph type="body" sz="quarter" idx="10"/>
          </p:nvPr>
        </p:nvSpPr>
        <p:spPr>
          <a:xfrm>
            <a:off x="1761074" y="1508951"/>
            <a:ext cx="9492174" cy="4243788"/>
          </a:xfrm>
        </p:spPr>
        <p:txBody>
          <a:bodyPr/>
          <a:lstStyle>
            <a:lvl1pPr marL="457200" indent="-457200">
              <a:buFont typeface="Arial" panose="020B0604020202020204" pitchFamily="34" charset="0"/>
              <a:buChar cha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2">
            <a:extLst>
              <a:ext uri="{FF2B5EF4-FFF2-40B4-BE49-F238E27FC236}">
                <a16:creationId xmlns:a16="http://schemas.microsoft.com/office/drawing/2014/main" id="{7C4AA295-A4BD-0156-2A15-594F50A58B1E}"/>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a:prstGeom prst="rect">
            <a:avLst/>
          </a:prstGeom>
        </p:spPr>
        <p:txBody>
          <a:bodyPr/>
          <a:lstStyle>
            <a:lvl1pPr>
              <a:defRPr sz="2000" b="0">
                <a:solidFill>
                  <a:schemeClr val="tx1"/>
                </a:solidFill>
              </a:defRPr>
            </a:lvl1pPr>
          </a:lstStyle>
          <a:p>
            <a:fld id="{FA631654-3961-674F-A770-60B6B07B9FCA}" type="slidenum">
              <a:rPr lang="en-US" smtClean="0"/>
              <a:pPr/>
              <a:t>‹#›</a:t>
            </a:fld>
            <a:endParaRPr lang="en-US" dirty="0"/>
          </a:p>
        </p:txBody>
      </p:sp>
      <p:sp>
        <p:nvSpPr>
          <p:cNvPr id="8" name="Triangle 7">
            <a:extLst>
              <a:ext uri="{FF2B5EF4-FFF2-40B4-BE49-F238E27FC236}">
                <a16:creationId xmlns:a16="http://schemas.microsoft.com/office/drawing/2014/main" id="{69764556-81A2-DFC9-6F0B-6E7CE6565E4F}"/>
              </a:ext>
              <a:ext uri="{C183D7F6-B498-43B3-948B-1728B52AA6E4}">
                <adec:decorative xmlns:adec="http://schemas.microsoft.com/office/drawing/2017/decorative" val="1"/>
              </a:ext>
            </a:extLst>
          </p:cNvPr>
          <p:cNvSpPr/>
          <p:nvPr userDrawn="1"/>
        </p:nvSpPr>
        <p:spPr>
          <a:xfrm rot="5400000">
            <a:off x="1169508" y="465798"/>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a:extLst>
              <a:ext uri="{FF2B5EF4-FFF2-40B4-BE49-F238E27FC236}">
                <a16:creationId xmlns:a16="http://schemas.microsoft.com/office/drawing/2014/main" id="{B1C29669-5FBB-DE5C-106B-D64CACDDD33D}"/>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6862" y="316043"/>
            <a:ext cx="1589998" cy="777276"/>
          </a:xfrm>
          <a:prstGeom prst="rect">
            <a:avLst/>
          </a:prstGeom>
        </p:spPr>
      </p:pic>
    </p:spTree>
    <p:extLst>
      <p:ext uri="{BB962C8B-B14F-4D97-AF65-F5344CB8AC3E}">
        <p14:creationId xmlns:p14="http://schemas.microsoft.com/office/powerpoint/2010/main" val="1325071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ctivity B">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E7A05D2-3457-5385-C031-1D0BF82E02D6}"/>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5400000" flipV="1">
            <a:off x="1422400" y="-1422406"/>
            <a:ext cx="6858004" cy="9702807"/>
          </a:xfrm>
          <a:prstGeom prst="rect">
            <a:avLst/>
          </a:prstGeom>
        </p:spPr>
      </p:pic>
      <p:sp>
        <p:nvSpPr>
          <p:cNvPr id="11" name="Text Placeholder 9">
            <a:extLst>
              <a:ext uri="{FF2B5EF4-FFF2-40B4-BE49-F238E27FC236}">
                <a16:creationId xmlns:a16="http://schemas.microsoft.com/office/drawing/2014/main" id="{3091E251-4539-370A-BF21-52D7A730EB4D}"/>
              </a:ext>
            </a:extLst>
          </p:cNvPr>
          <p:cNvSpPr>
            <a:spLocks noGrp="1"/>
          </p:cNvSpPr>
          <p:nvPr>
            <p:ph type="body" sz="quarter" idx="12" hasCustomPrompt="1"/>
          </p:nvPr>
        </p:nvSpPr>
        <p:spPr>
          <a:xfrm>
            <a:off x="1766841" y="109021"/>
            <a:ext cx="1938886" cy="385993"/>
          </a:xfrm>
        </p:spPr>
        <p:txBody>
          <a:bodyPr/>
          <a:lstStyle>
            <a:lvl1pPr marL="0" indent="0">
              <a:buFont typeface="Arial" panose="020B0604020202020204" pitchFamily="34" charset="0"/>
              <a:buNone/>
              <a:defRPr sz="2400" b="1"/>
            </a:lvl1pPr>
          </a:lstStyle>
          <a:p>
            <a:pPr lvl="0"/>
            <a:r>
              <a:rPr lang="en-US" dirty="0"/>
              <a:t>Activity XYZ</a:t>
            </a:r>
          </a:p>
        </p:txBody>
      </p:sp>
      <p:sp>
        <p:nvSpPr>
          <p:cNvPr id="12" name="Title 6">
            <a:extLst>
              <a:ext uri="{FF2B5EF4-FFF2-40B4-BE49-F238E27FC236}">
                <a16:creationId xmlns:a16="http://schemas.microsoft.com/office/drawing/2014/main" id="{792764CA-B13B-9FDD-2E06-56671BF92232}"/>
              </a:ext>
            </a:extLst>
          </p:cNvPr>
          <p:cNvSpPr>
            <a:spLocks noGrp="1"/>
          </p:cNvSpPr>
          <p:nvPr>
            <p:ph type="title"/>
          </p:nvPr>
        </p:nvSpPr>
        <p:spPr>
          <a:xfrm>
            <a:off x="1765616" y="455646"/>
            <a:ext cx="8140453" cy="766992"/>
          </a:xfrm>
        </p:spPr>
        <p:txBody>
          <a:bodyPr anchor="t">
            <a:noAutofit/>
          </a:bodyPr>
          <a:lstStyle>
            <a:lvl1pPr>
              <a:lnSpc>
                <a:spcPts val="4200"/>
              </a:lnSpc>
              <a:defRPr sz="4000"/>
            </a:lvl1pPr>
          </a:lstStyle>
          <a:p>
            <a:r>
              <a:rPr lang="en-US" dirty="0"/>
              <a:t>Click to edit Master title style</a:t>
            </a:r>
          </a:p>
        </p:txBody>
      </p:sp>
      <p:sp>
        <p:nvSpPr>
          <p:cNvPr id="4" name="Text Placeholder 9">
            <a:extLst>
              <a:ext uri="{FF2B5EF4-FFF2-40B4-BE49-F238E27FC236}">
                <a16:creationId xmlns:a16="http://schemas.microsoft.com/office/drawing/2014/main" id="{084FDC44-D3FD-9C7B-18F6-04EE89F6FBBB}"/>
              </a:ext>
            </a:extLst>
          </p:cNvPr>
          <p:cNvSpPr>
            <a:spLocks noGrp="1"/>
          </p:cNvSpPr>
          <p:nvPr>
            <p:ph type="body" sz="quarter" idx="10"/>
          </p:nvPr>
        </p:nvSpPr>
        <p:spPr>
          <a:xfrm>
            <a:off x="1761074" y="1041439"/>
            <a:ext cx="9492174" cy="4243788"/>
          </a:xfrm>
        </p:spPr>
        <p:txBody>
          <a:bodyPr/>
          <a:lstStyle>
            <a:lvl1pPr marL="457200" indent="-457200">
              <a:buFont typeface="Arial" panose="020B0604020202020204" pitchFamily="34" charset="0"/>
              <a:buChar cha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2">
            <a:extLst>
              <a:ext uri="{FF2B5EF4-FFF2-40B4-BE49-F238E27FC236}">
                <a16:creationId xmlns:a16="http://schemas.microsoft.com/office/drawing/2014/main" id="{7C4AA295-A4BD-0156-2A15-594F50A58B1E}"/>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a:prstGeom prst="rect">
            <a:avLst/>
          </a:prstGeom>
        </p:spPr>
        <p:txBody>
          <a:bodyPr/>
          <a:lstStyle>
            <a:lvl1pPr>
              <a:defRPr sz="2000" b="0">
                <a:solidFill>
                  <a:schemeClr val="tx1"/>
                </a:solidFill>
              </a:defRPr>
            </a:lvl1pPr>
          </a:lstStyle>
          <a:p>
            <a:fld id="{FA631654-3961-674F-A770-60B6B07B9FCA}" type="slidenum">
              <a:rPr lang="en-US" smtClean="0"/>
              <a:pPr/>
              <a:t>‹#›</a:t>
            </a:fld>
            <a:endParaRPr lang="en-US" dirty="0"/>
          </a:p>
        </p:txBody>
      </p:sp>
      <p:sp>
        <p:nvSpPr>
          <p:cNvPr id="8" name="Triangle 7">
            <a:extLst>
              <a:ext uri="{FF2B5EF4-FFF2-40B4-BE49-F238E27FC236}">
                <a16:creationId xmlns:a16="http://schemas.microsoft.com/office/drawing/2014/main" id="{69764556-81A2-DFC9-6F0B-6E7CE6565E4F}"/>
              </a:ext>
              <a:ext uri="{C183D7F6-B498-43B3-948B-1728B52AA6E4}">
                <adec:decorative xmlns:adec="http://schemas.microsoft.com/office/drawing/2017/decorative" val="1"/>
              </a:ext>
            </a:extLst>
          </p:cNvPr>
          <p:cNvSpPr/>
          <p:nvPr userDrawn="1"/>
        </p:nvSpPr>
        <p:spPr>
          <a:xfrm rot="5400000">
            <a:off x="1169508" y="-1714"/>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856435DF-E04D-A908-9F08-ED40AB520578}"/>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6862" y="316043"/>
            <a:ext cx="1589998" cy="777276"/>
          </a:xfrm>
          <a:prstGeom prst="rect">
            <a:avLst/>
          </a:prstGeom>
        </p:spPr>
      </p:pic>
    </p:spTree>
    <p:extLst>
      <p:ext uri="{BB962C8B-B14F-4D97-AF65-F5344CB8AC3E}">
        <p14:creationId xmlns:p14="http://schemas.microsoft.com/office/powerpoint/2010/main" val="3094395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D04449-908F-7ED2-1AB1-FD899E9FC44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1422400" y="-1422406"/>
            <a:ext cx="6858004" cy="9702807"/>
          </a:xfrm>
          <a:prstGeom prst="rect">
            <a:avLst/>
          </a:prstGeom>
        </p:spPr>
      </p:pic>
      <p:sp>
        <p:nvSpPr>
          <p:cNvPr id="9" name="Title 6">
            <a:extLst>
              <a:ext uri="{FF2B5EF4-FFF2-40B4-BE49-F238E27FC236}">
                <a16:creationId xmlns:a16="http://schemas.microsoft.com/office/drawing/2014/main" id="{F1EBF3D0-3DDC-37A8-CE79-758A3D78416F}"/>
              </a:ext>
            </a:extLst>
          </p:cNvPr>
          <p:cNvSpPr>
            <a:spLocks noGrp="1"/>
          </p:cNvSpPr>
          <p:nvPr>
            <p:ph type="title"/>
          </p:nvPr>
        </p:nvSpPr>
        <p:spPr>
          <a:xfrm>
            <a:off x="1765616" y="909409"/>
            <a:ext cx="8140453" cy="766992"/>
          </a:xfrm>
        </p:spPr>
        <p:txBody>
          <a:bodyPr anchor="t">
            <a:noAutofit/>
          </a:bodyPr>
          <a:lstStyle>
            <a:lvl1pPr>
              <a:lnSpc>
                <a:spcPts val="4200"/>
              </a:lnSpc>
              <a:defRPr sz="4000"/>
            </a:lvl1pPr>
          </a:lstStyle>
          <a:p>
            <a:r>
              <a:rPr lang="en-US" dirty="0"/>
              <a:t>Click to edit Master title style</a:t>
            </a:r>
          </a:p>
        </p:txBody>
      </p:sp>
      <p:sp>
        <p:nvSpPr>
          <p:cNvPr id="10" name="Text Placeholder 9">
            <a:extLst>
              <a:ext uri="{FF2B5EF4-FFF2-40B4-BE49-F238E27FC236}">
                <a16:creationId xmlns:a16="http://schemas.microsoft.com/office/drawing/2014/main" id="{CFF09297-0509-F058-F486-AE5636FAFD11}"/>
              </a:ext>
            </a:extLst>
          </p:cNvPr>
          <p:cNvSpPr>
            <a:spLocks noGrp="1"/>
          </p:cNvSpPr>
          <p:nvPr>
            <p:ph type="body" sz="quarter" idx="10"/>
          </p:nvPr>
        </p:nvSpPr>
        <p:spPr>
          <a:xfrm>
            <a:off x="1761074" y="1508951"/>
            <a:ext cx="9492174" cy="4243788"/>
          </a:xfrm>
        </p:spPr>
        <p:txBody>
          <a:bodyPr/>
          <a:lstStyle>
            <a:lvl1pPr marL="457200" indent="-457200">
              <a:buFont typeface="Arial" panose="020B0604020202020204" pitchFamily="34" charset="0"/>
              <a:buChar char="•"/>
              <a:defRPr sz="26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12">
            <a:extLst>
              <a:ext uri="{FF2B5EF4-FFF2-40B4-BE49-F238E27FC236}">
                <a16:creationId xmlns:a16="http://schemas.microsoft.com/office/drawing/2014/main" id="{E9CF6756-BB44-36F7-CE8C-24EFFFCB39CA}"/>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a:prstGeom prst="rect">
            <a:avLst/>
          </a:prstGeom>
        </p:spPr>
        <p:txBody>
          <a:bodyPr/>
          <a:lstStyle>
            <a:lvl1pPr>
              <a:defRPr sz="2000" b="0">
                <a:solidFill>
                  <a:schemeClr val="tx1"/>
                </a:solidFill>
              </a:defRPr>
            </a:lvl1pPr>
          </a:lstStyle>
          <a:p>
            <a:fld id="{FA631654-3961-674F-A770-60B6B07B9FCA}" type="slidenum">
              <a:rPr lang="en-US" smtClean="0"/>
              <a:pPr/>
              <a:t>‹#›</a:t>
            </a:fld>
            <a:endParaRPr lang="en-US" dirty="0"/>
          </a:p>
        </p:txBody>
      </p:sp>
      <p:pic>
        <p:nvPicPr>
          <p:cNvPr id="3" name="Picture 2">
            <a:extLst>
              <a:ext uri="{FF2B5EF4-FFF2-40B4-BE49-F238E27FC236}">
                <a16:creationId xmlns:a16="http://schemas.microsoft.com/office/drawing/2014/main" id="{85AED97F-9570-DFD3-0059-130DB9EF6FD3}"/>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6862" y="316043"/>
            <a:ext cx="1589998" cy="777276"/>
          </a:xfrm>
          <a:prstGeom prst="rect">
            <a:avLst/>
          </a:prstGeom>
        </p:spPr>
      </p:pic>
    </p:spTree>
    <p:extLst>
      <p:ext uri="{BB962C8B-B14F-4D97-AF65-F5344CB8AC3E}">
        <p14:creationId xmlns:p14="http://schemas.microsoft.com/office/powerpoint/2010/main" val="12175634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712B8AD-746A-ABCF-975B-5010273B495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rot="16200000">
            <a:off x="3911600" y="-1422401"/>
            <a:ext cx="6858000" cy="9702801"/>
          </a:xfrm>
          <a:prstGeom prst="rect">
            <a:avLst/>
          </a:prstGeom>
        </p:spPr>
      </p:pic>
      <p:sp>
        <p:nvSpPr>
          <p:cNvPr id="2" name="Title 1">
            <a:extLst>
              <a:ext uri="{FF2B5EF4-FFF2-40B4-BE49-F238E27FC236}">
                <a16:creationId xmlns:a16="http://schemas.microsoft.com/office/drawing/2014/main" id="{7356BF41-07A4-14F3-DB90-1D501ABA846D}"/>
              </a:ext>
            </a:extLst>
          </p:cNvPr>
          <p:cNvSpPr>
            <a:spLocks noGrp="1"/>
          </p:cNvSpPr>
          <p:nvPr>
            <p:ph type="title"/>
          </p:nvPr>
        </p:nvSpPr>
        <p:spPr>
          <a:xfrm>
            <a:off x="648630" y="2500583"/>
            <a:ext cx="4592444" cy="1325563"/>
          </a:xfrm>
        </p:spPr>
        <p:txBody>
          <a:bodyPr wrap="square" lIns="0">
            <a:noAutofit/>
          </a:bodyPr>
          <a:lstStyle>
            <a:lvl1pPr>
              <a:lnSpc>
                <a:spcPts val="3800"/>
              </a:lnSpc>
              <a:defRPr sz="4000">
                <a:solidFill>
                  <a:schemeClr val="tx1"/>
                </a:solidFill>
              </a:defRPr>
            </a:lvl1pPr>
          </a:lstStyle>
          <a:p>
            <a:r>
              <a:rPr lang="en-GB" dirty="0"/>
              <a:t>Click to edit Master title style</a:t>
            </a:r>
            <a:endParaRPr lang="en-US" dirty="0"/>
          </a:p>
        </p:txBody>
      </p:sp>
      <p:pic>
        <p:nvPicPr>
          <p:cNvPr id="8" name="Picture 7">
            <a:extLst>
              <a:ext uri="{FF2B5EF4-FFF2-40B4-BE49-F238E27FC236}">
                <a16:creationId xmlns:a16="http://schemas.microsoft.com/office/drawing/2014/main" id="{19391533-D2C8-5AC9-B425-B3CCA15BC09E}"/>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31552" y="349422"/>
            <a:ext cx="1540800" cy="750772"/>
          </a:xfrm>
          <a:prstGeom prst="rect">
            <a:avLst/>
          </a:prstGeom>
        </p:spPr>
      </p:pic>
      <p:sp>
        <p:nvSpPr>
          <p:cNvPr id="3" name="Slide Number Placeholder 12">
            <a:extLst>
              <a:ext uri="{FF2B5EF4-FFF2-40B4-BE49-F238E27FC236}">
                <a16:creationId xmlns:a16="http://schemas.microsoft.com/office/drawing/2014/main" id="{8B7BC1FE-1AA3-9327-4DCA-242329BA92AE}"/>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lvl1pPr>
              <a:defRPr sz="2000" b="0">
                <a:solidFill>
                  <a:schemeClr val="tx1"/>
                </a:solidFill>
              </a:defRPr>
            </a:lvl1pPr>
          </a:lstStyle>
          <a:p>
            <a:fld id="{FA631654-3961-674F-A770-60B6B07B9FCA}" type="slidenum">
              <a:rPr lang="en-US" smtClean="0"/>
              <a:pPr/>
              <a:t>‹#›</a:t>
            </a:fld>
            <a:endParaRPr lang="en-US" dirty="0"/>
          </a:p>
        </p:txBody>
      </p:sp>
    </p:spTree>
    <p:extLst>
      <p:ext uri="{BB962C8B-B14F-4D97-AF65-F5344CB8AC3E}">
        <p14:creationId xmlns:p14="http://schemas.microsoft.com/office/powerpoint/2010/main" val="70494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C5280BED-6EEF-584F-41D3-250D3F88E9FD}"/>
              </a:ext>
              <a:ext uri="{C183D7F6-B498-43B3-948B-1728B52AA6E4}">
                <adec:decorative xmlns:adec="http://schemas.microsoft.com/office/drawing/2017/decorative" val="1"/>
              </a:ext>
            </a:extLst>
          </p:cNvPr>
          <p:cNvPicPr>
            <a:picLocks noChangeAspect="1"/>
          </p:cNvPicPr>
          <p:nvPr userDrawn="1"/>
        </p:nvPicPr>
        <p:blipFill rotWithShape="1">
          <a:blip r:embed="rId2"/>
          <a:srcRect b="7650"/>
          <a:stretch/>
        </p:blipFill>
        <p:spPr>
          <a:xfrm rot="5400000">
            <a:off x="1051234" y="-1051236"/>
            <a:ext cx="6858000" cy="8960471"/>
          </a:xfrm>
          <a:prstGeom prst="rect">
            <a:avLst/>
          </a:prstGeom>
        </p:spPr>
      </p:pic>
      <p:sp>
        <p:nvSpPr>
          <p:cNvPr id="12" name="Title 1">
            <a:extLst>
              <a:ext uri="{FF2B5EF4-FFF2-40B4-BE49-F238E27FC236}">
                <a16:creationId xmlns:a16="http://schemas.microsoft.com/office/drawing/2014/main" id="{0E0B80C0-D0E3-9E6B-D936-C9E4FA83966A}"/>
              </a:ext>
            </a:extLst>
          </p:cNvPr>
          <p:cNvSpPr>
            <a:spLocks noGrp="1"/>
          </p:cNvSpPr>
          <p:nvPr>
            <p:ph type="title"/>
          </p:nvPr>
        </p:nvSpPr>
        <p:spPr>
          <a:xfrm>
            <a:off x="648630" y="2500583"/>
            <a:ext cx="4592444" cy="1325563"/>
          </a:xfrm>
        </p:spPr>
        <p:txBody>
          <a:bodyPr lIns="0">
            <a:normAutofit/>
          </a:bodyPr>
          <a:lstStyle>
            <a:lvl1pPr>
              <a:lnSpc>
                <a:spcPts val="3800"/>
              </a:lnSpc>
              <a:defRPr sz="4000">
                <a:solidFill>
                  <a:schemeClr val="bg1"/>
                </a:solidFill>
              </a:defRPr>
            </a:lvl1pPr>
          </a:lstStyle>
          <a:p>
            <a:r>
              <a:rPr lang="en-GB" dirty="0"/>
              <a:t>Click to edit Master title style</a:t>
            </a:r>
            <a:endParaRPr lang="en-US" dirty="0"/>
          </a:p>
        </p:txBody>
      </p:sp>
      <p:sp>
        <p:nvSpPr>
          <p:cNvPr id="11" name="Text Placeholder 2">
            <a:extLst>
              <a:ext uri="{FF2B5EF4-FFF2-40B4-BE49-F238E27FC236}">
                <a16:creationId xmlns:a16="http://schemas.microsoft.com/office/drawing/2014/main" id="{B0190CC6-51B1-7F39-B14A-E334EC6BBF32}"/>
              </a:ext>
            </a:extLst>
          </p:cNvPr>
          <p:cNvSpPr>
            <a:spLocks noGrp="1"/>
          </p:cNvSpPr>
          <p:nvPr>
            <p:ph idx="1"/>
          </p:nvPr>
        </p:nvSpPr>
        <p:spPr>
          <a:xfrm>
            <a:off x="8586171" y="2586462"/>
            <a:ext cx="2763558" cy="2676573"/>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12">
            <a:extLst>
              <a:ext uri="{FF2B5EF4-FFF2-40B4-BE49-F238E27FC236}">
                <a16:creationId xmlns:a16="http://schemas.microsoft.com/office/drawing/2014/main" id="{7D0D8DDB-A340-4F4A-2D1A-C7B904AD449C}"/>
              </a:ext>
              <a:ext uri="{C183D7F6-B498-43B3-948B-1728B52AA6E4}">
                <adec:decorative xmlns:adec="http://schemas.microsoft.com/office/drawing/2017/decorative" val="1"/>
              </a:ext>
            </a:extLst>
          </p:cNvPr>
          <p:cNvSpPr>
            <a:spLocks noGrp="1"/>
          </p:cNvSpPr>
          <p:nvPr>
            <p:ph type="sldNum" sz="quarter" idx="11"/>
          </p:nvPr>
        </p:nvSpPr>
        <p:spPr>
          <a:xfrm>
            <a:off x="9179258" y="6356350"/>
            <a:ext cx="1791535" cy="365125"/>
          </a:xfrm>
        </p:spPr>
        <p:txBody>
          <a:bodyPr/>
          <a:lstStyle>
            <a:lvl1pPr>
              <a:defRPr sz="2000" b="0">
                <a:solidFill>
                  <a:schemeClr val="tx1"/>
                </a:solidFill>
              </a:defRPr>
            </a:lvl1pPr>
          </a:lstStyle>
          <a:p>
            <a:fld id="{FA631654-3961-674F-A770-60B6B07B9FCA}" type="slidenum">
              <a:rPr lang="en-US" smtClean="0"/>
              <a:pPr/>
              <a:t>‹#›</a:t>
            </a:fld>
            <a:endParaRPr lang="en-US" dirty="0"/>
          </a:p>
        </p:txBody>
      </p:sp>
      <p:pic>
        <p:nvPicPr>
          <p:cNvPr id="2" name="Picture 1">
            <a:extLst>
              <a:ext uri="{FF2B5EF4-FFF2-40B4-BE49-F238E27FC236}">
                <a16:creationId xmlns:a16="http://schemas.microsoft.com/office/drawing/2014/main" id="{68BB4014-0137-12DF-711E-E39DCB84D7EB}"/>
              </a:ext>
              <a:ext uri="{C183D7F6-B498-43B3-948B-1728B52AA6E4}">
                <adec:decorative xmlns:adec="http://schemas.microsoft.com/office/drawing/2017/decorative" val="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26862" y="316043"/>
            <a:ext cx="1589998" cy="777276"/>
          </a:xfrm>
          <a:prstGeom prst="rect">
            <a:avLst/>
          </a:prstGeom>
        </p:spPr>
      </p:pic>
    </p:spTree>
    <p:extLst>
      <p:ext uri="{BB962C8B-B14F-4D97-AF65-F5344CB8AC3E}">
        <p14:creationId xmlns:p14="http://schemas.microsoft.com/office/powerpoint/2010/main" val="417643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615C6B-1C98-4B1C-AB4B-1E1898E593BE}"/>
              </a:ext>
            </a:extLst>
          </p:cNvPr>
          <p:cNvSpPr>
            <a:spLocks noGrp="1"/>
          </p:cNvSpPr>
          <p:nvPr>
            <p:ph type="title"/>
          </p:nvPr>
        </p:nvSpPr>
        <p:spPr>
          <a:xfrm>
            <a:off x="838200" y="365125"/>
            <a:ext cx="10515600" cy="1325563"/>
          </a:xfrm>
          <a:prstGeom prst="rect">
            <a:avLst/>
          </a:prstGeom>
        </p:spPr>
        <p:txBody>
          <a:bodyPr vert="horz" wrap="square" lIns="91440" tIns="45720" rIns="91440" bIns="45720" rtlCol="0" anchor="ctr">
            <a:no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2E8DFF97-B7FD-47F9-BC7F-DD4B4C5EA2F6}"/>
              </a:ext>
            </a:extLst>
          </p:cNvPr>
          <p:cNvSpPr>
            <a:spLocks noGrp="1"/>
          </p:cNvSpPr>
          <p:nvPr>
            <p:ph type="body" idx="1"/>
          </p:nvPr>
        </p:nvSpPr>
        <p:spPr>
          <a:xfrm>
            <a:off x="838200" y="1825625"/>
            <a:ext cx="10515600" cy="4351338"/>
          </a:xfrm>
          <a:prstGeom prst="rect">
            <a:avLst/>
          </a:prstGeom>
        </p:spPr>
        <p:txBody>
          <a:bodyPr vert="horz" wrap="square" lIns="91440" tIns="45720" rIns="91440" bIns="4572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Slide Number Placeholder 12">
            <a:extLst>
              <a:ext uri="{FF2B5EF4-FFF2-40B4-BE49-F238E27FC236}">
                <a16:creationId xmlns:a16="http://schemas.microsoft.com/office/drawing/2014/main" id="{04B46F73-196A-C2FD-0FDE-2A5920FF37CF}"/>
              </a:ext>
            </a:extLst>
          </p:cNvPr>
          <p:cNvSpPr>
            <a:spLocks noGrp="1"/>
          </p:cNvSpPr>
          <p:nvPr>
            <p:ph type="sldNum" sz="quarter" idx="4"/>
          </p:nvPr>
        </p:nvSpPr>
        <p:spPr>
          <a:xfrm>
            <a:off x="104010" y="6356350"/>
            <a:ext cx="1791535" cy="365125"/>
          </a:xfrm>
          <a:prstGeom prst="rect">
            <a:avLst/>
          </a:prstGeom>
        </p:spPr>
        <p:txBody>
          <a:bodyPr/>
          <a:lstStyle>
            <a:lvl1pPr>
              <a:defRPr sz="2000" b="0">
                <a:solidFill>
                  <a:schemeClr val="tx1"/>
                </a:solidFill>
              </a:defRPr>
            </a:lvl1pPr>
          </a:lstStyle>
          <a:p>
            <a:fld id="{FA631654-3961-674F-A770-60B6B07B9FCA}" type="slidenum">
              <a:rPr lang="en-US" smtClean="0"/>
              <a:pPr/>
              <a:t>‹#›</a:t>
            </a:fld>
            <a:endParaRPr lang="en-US" dirty="0"/>
          </a:p>
        </p:txBody>
      </p:sp>
    </p:spTree>
    <p:extLst>
      <p:ext uri="{BB962C8B-B14F-4D97-AF65-F5344CB8AC3E}">
        <p14:creationId xmlns:p14="http://schemas.microsoft.com/office/powerpoint/2010/main" val="3446197306"/>
      </p:ext>
    </p:extLst>
  </p:cSld>
  <p:clrMap bg1="lt1" tx1="dk1" bg2="lt2" tx2="dk2" accent1="accent1" accent2="accent2" accent3="accent3" accent4="accent4" accent5="accent5" accent6="accent6" hlink="hlink" folHlink="folHlink"/>
  <p:sldLayoutIdLst>
    <p:sldLayoutId id="2147483755" r:id="rId1"/>
    <p:sldLayoutId id="2147483740" r:id="rId2"/>
    <p:sldLayoutId id="2147483756" r:id="rId3"/>
    <p:sldLayoutId id="2147483757" r:id="rId4"/>
    <p:sldLayoutId id="2147483752" r:id="rId5"/>
    <p:sldLayoutId id="2147483753" r:id="rId6"/>
    <p:sldLayoutId id="2147483754" r:id="rId7"/>
  </p:sldLayoutIdLst>
  <p:hf hdr="0"/>
  <p:txStyles>
    <p:title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hyperlink" Target="https://www.surveymonkey.com/r/PVPCQLW"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hyperlink" Target="https://whereyourmoneygoes.gov.ie/en/"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2">
            <a:extLst>
              <a:ext uri="{FF2B5EF4-FFF2-40B4-BE49-F238E27FC236}">
                <a16:creationId xmlns:a16="http://schemas.microsoft.com/office/drawing/2014/main" id="{F797B3E9-5A7D-5E19-364B-EC56142964DB}"/>
              </a:ext>
            </a:extLst>
          </p:cNvPr>
          <p:cNvSpPr txBox="1">
            <a:spLocks noGrp="1"/>
          </p:cNvSpPr>
          <p:nvPr>
            <p:ph type="title"/>
          </p:nvPr>
        </p:nvSpPr>
        <p:spPr>
          <a:xfrm>
            <a:off x="6466114" y="2722260"/>
            <a:ext cx="3575958" cy="2268550"/>
          </a:xfrm>
          <a:prstGeom prst="rect">
            <a:avLst/>
          </a:prstGeom>
        </p:spPr>
        <p:txBody>
          <a:bodyPr>
            <a:norm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5060"/>
              </a:lnSpc>
              <a:buNone/>
            </a:pPr>
            <a:r>
              <a:rPr lang="en-US" sz="5400" b="1" dirty="0">
                <a:latin typeface="Calibri" panose="020F0502020204030204" pitchFamily="34" charset="0"/>
                <a:ea typeface="AppleGothic" pitchFamily="2" charset="-127"/>
                <a:cs typeface="Calibri" panose="020F0502020204030204" pitchFamily="34" charset="0"/>
              </a:rPr>
              <a:t>Overview of Taxes</a:t>
            </a:r>
          </a:p>
        </p:txBody>
      </p:sp>
      <p:sp>
        <p:nvSpPr>
          <p:cNvPr id="6" name="Content Placeholder 2">
            <a:extLst>
              <a:ext uri="{FF2B5EF4-FFF2-40B4-BE49-F238E27FC236}">
                <a16:creationId xmlns:a16="http://schemas.microsoft.com/office/drawing/2014/main" id="{8B253FA4-E34E-9526-FA7B-A01D9E3D229D}"/>
              </a:ext>
            </a:extLst>
          </p:cNvPr>
          <p:cNvSpPr>
            <a:spLocks noGrp="1"/>
          </p:cNvSpPr>
          <p:nvPr>
            <p:ph idx="1"/>
          </p:nvPr>
        </p:nvSpPr>
        <p:spPr>
          <a:xfrm rot="16200000">
            <a:off x="8320342" y="2938644"/>
            <a:ext cx="6607296" cy="913928"/>
          </a:xfrm>
        </p:spPr>
        <p:txBody>
          <a:bodyPr>
            <a:normAutofit lnSpcReduction="10000"/>
          </a:bodyPr>
          <a:lstStyle/>
          <a:p>
            <a:r>
              <a:rPr lang="en-US" dirty="0">
                <a:solidFill>
                  <a:schemeClr val="bg1"/>
                </a:solidFill>
              </a:rPr>
              <a:t>Unit 1</a:t>
            </a:r>
          </a:p>
        </p:txBody>
      </p:sp>
    </p:spTree>
    <p:extLst>
      <p:ext uri="{BB962C8B-B14F-4D97-AF65-F5344CB8AC3E}">
        <p14:creationId xmlns:p14="http://schemas.microsoft.com/office/powerpoint/2010/main" val="28566455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6489E4-DBF9-10F3-C1A8-46072A1DD952}"/>
              </a:ext>
            </a:extLst>
          </p:cNvPr>
          <p:cNvSpPr>
            <a:spLocks noGrp="1"/>
          </p:cNvSpPr>
          <p:nvPr>
            <p:ph type="title"/>
          </p:nvPr>
        </p:nvSpPr>
        <p:spPr>
          <a:xfrm>
            <a:off x="648630" y="2500583"/>
            <a:ext cx="3045546" cy="1325563"/>
          </a:xfrm>
        </p:spPr>
        <p:txBody>
          <a:bodyPr>
            <a:normAutofit/>
          </a:bodyPr>
          <a:lstStyle/>
          <a:p>
            <a:pPr marL="0" indent="0">
              <a:lnSpc>
                <a:spcPts val="4480"/>
              </a:lnSpc>
            </a:pPr>
            <a:r>
              <a:rPr lang="en-US" sz="5200" b="1" i="0" dirty="0">
                <a:solidFill>
                  <a:schemeClr val="bg1"/>
                </a:solidFill>
                <a:latin typeface="Calibri" panose="020F0502020204030204" pitchFamily="34" charset="0"/>
                <a:cs typeface="Calibri" panose="020F0502020204030204" pitchFamily="34" charset="0"/>
              </a:rPr>
              <a:t>Tax Collection</a:t>
            </a:r>
            <a:endParaRPr lang="en-IE" sz="5200" b="1" dirty="0">
              <a:solidFill>
                <a:schemeClr val="bg1"/>
              </a:solidFill>
            </a:endParaRPr>
          </a:p>
        </p:txBody>
      </p:sp>
      <p:sp>
        <p:nvSpPr>
          <p:cNvPr id="11" name="Content Placeholder 10">
            <a:extLst>
              <a:ext uri="{FF2B5EF4-FFF2-40B4-BE49-F238E27FC236}">
                <a16:creationId xmlns:a16="http://schemas.microsoft.com/office/drawing/2014/main" id="{7041F48D-F184-4F9F-B5AC-F127F0898F39}"/>
              </a:ext>
            </a:extLst>
          </p:cNvPr>
          <p:cNvSpPr>
            <a:spLocks noGrp="1"/>
          </p:cNvSpPr>
          <p:nvPr>
            <p:ph idx="1"/>
          </p:nvPr>
        </p:nvSpPr>
        <p:spPr>
          <a:xfrm>
            <a:off x="8586170" y="2586462"/>
            <a:ext cx="3225615" cy="2676573"/>
          </a:xfrm>
        </p:spPr>
        <p:txBody>
          <a:bodyPr>
            <a:normAutofit/>
          </a:bodyPr>
          <a:lstStyle/>
          <a:p>
            <a:pPr marL="0" indent="0">
              <a:lnSpc>
                <a:spcPts val="2660"/>
              </a:lnSpc>
              <a:buNone/>
            </a:pPr>
            <a:r>
              <a:rPr lang="en-US" sz="2800" b="1" dirty="0">
                <a:latin typeface="Calibri" panose="020F0502020204030204" pitchFamily="34" charset="0"/>
                <a:cs typeface="Calibri" panose="020F0502020204030204" pitchFamily="34" charset="0"/>
              </a:rPr>
              <a:t>Who collects taxes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on behalf of the </a:t>
            </a:r>
            <a:br>
              <a:rPr lang="en-US" sz="2800" b="1" dirty="0">
                <a:latin typeface="Calibri" panose="020F0502020204030204" pitchFamily="34" charset="0"/>
                <a:cs typeface="Calibri" panose="020F0502020204030204" pitchFamily="34" charset="0"/>
              </a:rPr>
            </a:br>
            <a:r>
              <a:rPr lang="en-US" sz="2800" b="1" dirty="0">
                <a:latin typeface="Calibri" panose="020F0502020204030204" pitchFamily="34" charset="0"/>
                <a:cs typeface="Calibri" panose="020F0502020204030204" pitchFamily="34" charset="0"/>
              </a:rPr>
              <a:t>government in Ireland?</a:t>
            </a:r>
          </a:p>
        </p:txBody>
      </p:sp>
      <p:sp>
        <p:nvSpPr>
          <p:cNvPr id="2" name="Slide Number Placeholder 3">
            <a:extLst>
              <a:ext uri="{FF2B5EF4-FFF2-40B4-BE49-F238E27FC236}">
                <a16:creationId xmlns:a16="http://schemas.microsoft.com/office/drawing/2014/main" id="{C884CC8E-B680-5907-54EB-1F7E3488C1DA}"/>
              </a:ext>
              <a:ext uri="{C183D7F6-B498-43B3-948B-1728B52AA6E4}">
                <adec:decorative xmlns:adec="http://schemas.microsoft.com/office/drawing/2017/decorative" val="1"/>
              </a:ext>
            </a:extLst>
          </p:cNvPr>
          <p:cNvSpPr>
            <a:spLocks noGrp="1"/>
          </p:cNvSpPr>
          <p:nvPr>
            <p:ph type="sldNum" sz="quarter" idx="11"/>
          </p:nvPr>
        </p:nvSpPr>
        <p:spPr>
          <a:xfrm>
            <a:off x="9156570" y="6356350"/>
            <a:ext cx="1791535" cy="365125"/>
          </a:xfrm>
        </p:spPr>
        <p:txBody>
          <a:bodyPr/>
          <a:lstStyle/>
          <a:p>
            <a:fld id="{FA631654-3961-674F-A770-60B6B07B9FCA}" type="slidenum">
              <a:rPr lang="en-US" smtClean="0"/>
              <a:pPr/>
              <a:t>10</a:t>
            </a:fld>
            <a:endParaRPr lang="en-US" dirty="0"/>
          </a:p>
        </p:txBody>
      </p:sp>
    </p:spTree>
    <p:extLst>
      <p:ext uri="{BB962C8B-B14F-4D97-AF65-F5344CB8AC3E}">
        <p14:creationId xmlns:p14="http://schemas.microsoft.com/office/powerpoint/2010/main" val="358331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dissolve">
                                      <p:cBhvr>
                                        <p:cTn id="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DC394FE-61C9-755C-50D2-7F6260DF77A7}"/>
              </a:ext>
            </a:extLst>
          </p:cNvPr>
          <p:cNvSpPr>
            <a:spLocks noGrp="1"/>
          </p:cNvSpPr>
          <p:nvPr>
            <p:ph type="title"/>
          </p:nvPr>
        </p:nvSpPr>
        <p:spPr/>
        <p:txBody>
          <a:bodyPr/>
          <a:lstStyle/>
          <a:p>
            <a:r>
              <a:rPr lang="en-GB" sz="4000" b="1" i="0" dirty="0">
                <a:latin typeface="Calibri" panose="020F0502020204030204" pitchFamily="34" charset="0"/>
                <a:cs typeface="Calibri" panose="020F0502020204030204" pitchFamily="34" charset="0"/>
              </a:rPr>
              <a:t>Revenue Commissioners</a:t>
            </a:r>
            <a:endParaRPr lang="en-US" dirty="0"/>
          </a:p>
        </p:txBody>
      </p:sp>
      <p:pic>
        <p:nvPicPr>
          <p:cNvPr id="6" name="Picture 5">
            <a:extLst>
              <a:ext uri="{FF2B5EF4-FFF2-40B4-BE49-F238E27FC236}">
                <a16:creationId xmlns:a16="http://schemas.microsoft.com/office/drawing/2014/main" id="{9B76499D-6AA6-190A-8272-DB185471A240}"/>
              </a:ext>
              <a:ext uri="{C183D7F6-B498-43B3-948B-1728B52AA6E4}">
                <adec:decorative xmlns:adec="http://schemas.microsoft.com/office/drawing/2017/decorative" val="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harpenSoften amount="37000"/>
                    </a14:imgEffect>
                    <a14:imgEffect>
                      <a14:saturation sat="142000"/>
                    </a14:imgEffect>
                    <a14:imgEffect>
                      <a14:brightnessContrast bright="16000" contrast="-15000"/>
                    </a14:imgEffect>
                  </a14:imgLayer>
                </a14:imgProps>
              </a:ext>
              <a:ext uri="{28A0092B-C50C-407E-A947-70E740481C1C}">
                <a14:useLocalDpi xmlns:a14="http://schemas.microsoft.com/office/drawing/2010/main"/>
              </a:ext>
            </a:extLst>
          </a:blip>
          <a:srcRect l="15457" t="181" r="27456" b="205"/>
          <a:stretch/>
        </p:blipFill>
        <p:spPr>
          <a:xfrm>
            <a:off x="7362333" y="1663910"/>
            <a:ext cx="4513047" cy="4567208"/>
          </a:xfrm>
          <a:prstGeom prst="rect">
            <a:avLst/>
          </a:prstGeom>
        </p:spPr>
      </p:pic>
      <p:sp>
        <p:nvSpPr>
          <p:cNvPr id="5" name="Text Placeholder 4">
            <a:extLst>
              <a:ext uri="{FF2B5EF4-FFF2-40B4-BE49-F238E27FC236}">
                <a16:creationId xmlns:a16="http://schemas.microsoft.com/office/drawing/2014/main" id="{6ABD0D47-F679-591D-85EF-9956C20E2D70}"/>
              </a:ext>
            </a:extLst>
          </p:cNvPr>
          <p:cNvSpPr>
            <a:spLocks noGrp="1"/>
          </p:cNvSpPr>
          <p:nvPr>
            <p:ph type="body" sz="quarter" idx="10"/>
          </p:nvPr>
        </p:nvSpPr>
        <p:spPr>
          <a:xfrm>
            <a:off x="1761074" y="1508951"/>
            <a:ext cx="5280749" cy="5042678"/>
          </a:xfrm>
        </p:spPr>
        <p:txBody>
          <a:bodyPr/>
          <a:lstStyle/>
          <a:p>
            <a:r>
              <a:rPr lang="en-US" dirty="0"/>
              <a:t>In 1922, </a:t>
            </a:r>
            <a:r>
              <a:rPr lang="en-US" b="1" dirty="0"/>
              <a:t>Michael Collins </a:t>
            </a:r>
            <a:br>
              <a:rPr lang="en-US" dirty="0"/>
            </a:br>
            <a:r>
              <a:rPr lang="en-US" dirty="0"/>
              <a:t>(Minister for Finance in the Provisional Government) made the decision that led to the </a:t>
            </a:r>
            <a:r>
              <a:rPr lang="en-US" b="1" dirty="0"/>
              <a:t>establishment</a:t>
            </a:r>
            <a:r>
              <a:rPr lang="en-US" dirty="0"/>
              <a:t> of the Office of the Revenue Commissioners in 1923.</a:t>
            </a:r>
          </a:p>
          <a:p>
            <a:pPr lvl="1"/>
            <a:r>
              <a:rPr lang="en-US" dirty="0"/>
              <a:t>It combined the two parts of the existing British Tax and Customs Administration to form Revenue</a:t>
            </a:r>
          </a:p>
          <a:p>
            <a:r>
              <a:rPr lang="en-US" dirty="0"/>
              <a:t>Since 1923 the headquarters </a:t>
            </a:r>
            <a:br>
              <a:rPr lang="en-US" dirty="0"/>
            </a:br>
            <a:r>
              <a:rPr lang="en-US" dirty="0"/>
              <a:t>have been based at Dublin Castle</a:t>
            </a:r>
          </a:p>
          <a:p>
            <a:endParaRPr lang="en-US" dirty="0"/>
          </a:p>
        </p:txBody>
      </p:sp>
      <p:sp>
        <p:nvSpPr>
          <p:cNvPr id="2" name="Slide Number Placeholder 3">
            <a:extLst>
              <a:ext uri="{FF2B5EF4-FFF2-40B4-BE49-F238E27FC236}">
                <a16:creationId xmlns:a16="http://schemas.microsoft.com/office/drawing/2014/main" id="{57ADC274-888A-744A-1937-20DA7CFAD72B}"/>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11</a:t>
            </a:fld>
            <a:endParaRPr lang="en-US" dirty="0"/>
          </a:p>
        </p:txBody>
      </p:sp>
    </p:spTree>
    <p:extLst>
      <p:ext uri="{BB962C8B-B14F-4D97-AF65-F5344CB8AC3E}">
        <p14:creationId xmlns:p14="http://schemas.microsoft.com/office/powerpoint/2010/main" val="378759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dissolv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dissolve">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dissolve">
                                      <p:cBhvr>
                                        <p:cTn id="2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14867331-A327-EAE8-3011-0D2117568C11}"/>
              </a:ext>
            </a:extLst>
          </p:cNvPr>
          <p:cNvSpPr>
            <a:spLocks noGrp="1"/>
          </p:cNvSpPr>
          <p:nvPr>
            <p:ph type="title"/>
          </p:nvPr>
        </p:nvSpPr>
        <p:spPr>
          <a:xfrm>
            <a:off x="1765616" y="909409"/>
            <a:ext cx="8140453" cy="766992"/>
          </a:xfrm>
        </p:spPr>
        <p:txBody>
          <a:bodyPr lIns="0">
            <a:normAutofit/>
          </a:bodyPr>
          <a:lstStyle/>
          <a:p>
            <a:r>
              <a:rPr lang="en-GB" dirty="0"/>
              <a:t>Revenue Commissioners at a Glance</a:t>
            </a:r>
          </a:p>
        </p:txBody>
      </p:sp>
      <p:pic>
        <p:nvPicPr>
          <p:cNvPr id="2" name="Picture Placeholder 21">
            <a:extLst>
              <a:ext uri="{FF2B5EF4-FFF2-40B4-BE49-F238E27FC236}">
                <a16:creationId xmlns:a16="http://schemas.microsoft.com/office/drawing/2014/main" id="{116E2BE7-FC97-6DA5-9B2D-1A226D6B4FE6}"/>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flipH="1">
            <a:off x="1168400" y="1981200"/>
            <a:ext cx="3238501" cy="3069772"/>
          </a:xfrm>
          <a:prstGeom prst="parallelogram">
            <a:avLst>
              <a:gd name="adj" fmla="val 32187"/>
            </a:avLst>
          </a:prstGeom>
        </p:spPr>
      </p:pic>
      <p:sp>
        <p:nvSpPr>
          <p:cNvPr id="9" name="Text Placeholder 10">
            <a:extLst>
              <a:ext uri="{FF2B5EF4-FFF2-40B4-BE49-F238E27FC236}">
                <a16:creationId xmlns:a16="http://schemas.microsoft.com/office/drawing/2014/main" id="{BF121431-609C-8EB0-3740-95C19CFF8832}"/>
              </a:ext>
            </a:extLst>
          </p:cNvPr>
          <p:cNvSpPr txBox="1">
            <a:spLocks/>
          </p:cNvSpPr>
          <p:nvPr/>
        </p:nvSpPr>
        <p:spPr>
          <a:xfrm>
            <a:off x="2162629" y="5117663"/>
            <a:ext cx="2239689" cy="730251"/>
          </a:xfrm>
          <a:prstGeom prst="rect">
            <a:avLst/>
          </a:prstGeom>
        </p:spPr>
        <p:txBody>
          <a:bodyPr vert="horz" wrap="square" lIns="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60"/>
              </a:lnSpc>
              <a:buFont typeface="Arial" panose="020B0604020202020204" pitchFamily="34" charset="0"/>
              <a:buNone/>
            </a:pPr>
            <a:r>
              <a:rPr lang="en-GB" sz="2400" dirty="0">
                <a:latin typeface="Calibri" panose="020F0502020204030204" pitchFamily="34" charset="0"/>
                <a:cs typeface="Calibri" panose="020F0502020204030204" pitchFamily="34" charset="0"/>
              </a:rPr>
              <a:t>Over</a:t>
            </a:r>
            <a:br>
              <a:rPr lang="en-GB" sz="2400" dirty="0">
                <a:latin typeface="Calibri" panose="020F0502020204030204" pitchFamily="34" charset="0"/>
                <a:cs typeface="Calibri" panose="020F0502020204030204" pitchFamily="34" charset="0"/>
              </a:rPr>
            </a:br>
            <a:r>
              <a:rPr lang="en-GB" sz="2400" dirty="0">
                <a:latin typeface="Calibri" panose="020F0502020204030204" pitchFamily="34" charset="0"/>
                <a:cs typeface="Calibri" panose="020F0502020204030204" pitchFamily="34" charset="0"/>
              </a:rPr>
              <a:t>7,000 staff</a:t>
            </a:r>
          </a:p>
        </p:txBody>
      </p:sp>
      <p:pic>
        <p:nvPicPr>
          <p:cNvPr id="31" name="Picture Placeholder 21">
            <a:extLst>
              <a:ext uri="{FF2B5EF4-FFF2-40B4-BE49-F238E27FC236}">
                <a16:creationId xmlns:a16="http://schemas.microsoft.com/office/drawing/2014/main" id="{BD3B0E58-39D7-54C2-C498-60B3F39B2786}"/>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flipH="1">
            <a:off x="3627647" y="1981200"/>
            <a:ext cx="3238501" cy="3069772"/>
          </a:xfrm>
          <a:prstGeom prst="parallelogram">
            <a:avLst>
              <a:gd name="adj" fmla="val 32187"/>
            </a:avLst>
          </a:prstGeom>
        </p:spPr>
      </p:pic>
      <p:sp>
        <p:nvSpPr>
          <p:cNvPr id="14" name="Text Placeholder 18">
            <a:extLst>
              <a:ext uri="{FF2B5EF4-FFF2-40B4-BE49-F238E27FC236}">
                <a16:creationId xmlns:a16="http://schemas.microsoft.com/office/drawing/2014/main" id="{1D2BC694-BB53-405B-E0AB-FADD41979791}"/>
              </a:ext>
            </a:extLst>
          </p:cNvPr>
          <p:cNvSpPr txBox="1">
            <a:spLocks/>
          </p:cNvSpPr>
          <p:nvPr/>
        </p:nvSpPr>
        <p:spPr>
          <a:xfrm>
            <a:off x="4615542" y="5117663"/>
            <a:ext cx="2266025" cy="730250"/>
          </a:xfrm>
          <a:prstGeom prst="rect">
            <a:avLst/>
          </a:prstGeom>
        </p:spPr>
        <p:txBody>
          <a:bodyPr vert="horz" wrap="square" lIns="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280"/>
              </a:lnSpc>
              <a:buFont typeface="Arial" panose="020B0604020202020204" pitchFamily="34" charset="0"/>
              <a:buNone/>
            </a:pPr>
            <a:r>
              <a:rPr lang="en-GB" sz="2400" spc="-40" dirty="0">
                <a:latin typeface="Calibri" panose="020F0502020204030204" pitchFamily="34" charset="0"/>
                <a:cs typeface="Calibri" panose="020F0502020204030204" pitchFamily="34" charset="0"/>
              </a:rPr>
              <a:t>Over 29 Revenue </a:t>
            </a:r>
            <a:br>
              <a:rPr lang="en-GB" sz="2400" spc="-40" dirty="0">
                <a:latin typeface="Calibri" panose="020F0502020204030204" pitchFamily="34" charset="0"/>
                <a:cs typeface="Calibri" panose="020F0502020204030204" pitchFamily="34" charset="0"/>
              </a:rPr>
            </a:br>
            <a:r>
              <a:rPr lang="en-GB" sz="2400" spc="-40" dirty="0">
                <a:latin typeface="Calibri" panose="020F0502020204030204" pitchFamily="34" charset="0"/>
                <a:cs typeface="Calibri" panose="020F0502020204030204" pitchFamily="34" charset="0"/>
              </a:rPr>
              <a:t>Offices in Ireland</a:t>
            </a:r>
          </a:p>
        </p:txBody>
      </p:sp>
      <p:pic>
        <p:nvPicPr>
          <p:cNvPr id="32" name="Picture Placeholder 21">
            <a:extLst>
              <a:ext uri="{FF2B5EF4-FFF2-40B4-BE49-F238E27FC236}">
                <a16:creationId xmlns:a16="http://schemas.microsoft.com/office/drawing/2014/main" id="{EF097893-4E0E-30E7-EC67-965840185785}"/>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flipH="1">
            <a:off x="6097127" y="1981200"/>
            <a:ext cx="3238501" cy="3069772"/>
          </a:xfrm>
          <a:prstGeom prst="parallelogram">
            <a:avLst>
              <a:gd name="adj" fmla="val 32187"/>
            </a:avLst>
          </a:prstGeom>
        </p:spPr>
      </p:pic>
      <p:sp>
        <p:nvSpPr>
          <p:cNvPr id="13" name="Text Placeholder 16">
            <a:extLst>
              <a:ext uri="{FF2B5EF4-FFF2-40B4-BE49-F238E27FC236}">
                <a16:creationId xmlns:a16="http://schemas.microsoft.com/office/drawing/2014/main" id="{E2D36AC1-785B-7FD6-B6BE-75AEDE02AA21}"/>
              </a:ext>
            </a:extLst>
          </p:cNvPr>
          <p:cNvSpPr txBox="1">
            <a:spLocks/>
          </p:cNvSpPr>
          <p:nvPr/>
        </p:nvSpPr>
        <p:spPr>
          <a:xfrm>
            <a:off x="7082971" y="5117663"/>
            <a:ext cx="2258992" cy="730250"/>
          </a:xfrm>
          <a:prstGeom prst="rect">
            <a:avLst/>
          </a:prstGeom>
        </p:spPr>
        <p:txBody>
          <a:bodyPr vert="horz" wrap="square" lIns="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80"/>
              </a:lnSpc>
              <a:buFont typeface="Arial" panose="020B0604020202020204" pitchFamily="34" charset="0"/>
              <a:buNone/>
            </a:pPr>
            <a:r>
              <a:rPr lang="en-GB" sz="2400">
                <a:latin typeface="Calibri" panose="020F0502020204030204" pitchFamily="34" charset="0"/>
                <a:cs typeface="Calibri" panose="020F0502020204030204" pitchFamily="34" charset="0"/>
              </a:rPr>
              <a:t>61% of staff </a:t>
            </a:r>
            <a:br>
              <a:rPr lang="en-GB" sz="2400">
                <a:latin typeface="Calibri" panose="020F0502020204030204" pitchFamily="34" charset="0"/>
                <a:cs typeface="Calibri" panose="020F0502020204030204" pitchFamily="34" charset="0"/>
              </a:rPr>
            </a:br>
            <a:r>
              <a:rPr lang="en-GB" sz="2400">
                <a:latin typeface="Calibri" panose="020F0502020204030204" pitchFamily="34" charset="0"/>
                <a:cs typeface="Calibri" panose="020F0502020204030204" pitchFamily="34" charset="0"/>
              </a:rPr>
              <a:t>are female</a:t>
            </a:r>
            <a:endParaRPr lang="en-GB" sz="2400" dirty="0">
              <a:latin typeface="Calibri" panose="020F0502020204030204" pitchFamily="34" charset="0"/>
              <a:cs typeface="Calibri" panose="020F0502020204030204" pitchFamily="34" charset="0"/>
            </a:endParaRPr>
          </a:p>
        </p:txBody>
      </p:sp>
      <p:pic>
        <p:nvPicPr>
          <p:cNvPr id="33" name="Picture Placeholder 21">
            <a:extLst>
              <a:ext uri="{FF2B5EF4-FFF2-40B4-BE49-F238E27FC236}">
                <a16:creationId xmlns:a16="http://schemas.microsoft.com/office/drawing/2014/main" id="{25D6529A-FA67-2E4C-378D-FF55CD327725}"/>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flipH="1">
            <a:off x="8573301" y="1981200"/>
            <a:ext cx="3238501" cy="3069772"/>
          </a:xfrm>
          <a:prstGeom prst="parallelogram">
            <a:avLst>
              <a:gd name="adj" fmla="val 32187"/>
            </a:avLst>
          </a:prstGeom>
        </p:spPr>
      </p:pic>
      <p:sp>
        <p:nvSpPr>
          <p:cNvPr id="12" name="Text Placeholder 14">
            <a:extLst>
              <a:ext uri="{FF2B5EF4-FFF2-40B4-BE49-F238E27FC236}">
                <a16:creationId xmlns:a16="http://schemas.microsoft.com/office/drawing/2014/main" id="{B838524D-BA4A-187E-B347-3342DDE0BCE0}"/>
              </a:ext>
            </a:extLst>
          </p:cNvPr>
          <p:cNvSpPr txBox="1">
            <a:spLocks/>
          </p:cNvSpPr>
          <p:nvPr/>
        </p:nvSpPr>
        <p:spPr>
          <a:xfrm>
            <a:off x="9564688" y="5118100"/>
            <a:ext cx="2265362" cy="730250"/>
          </a:xfrm>
          <a:prstGeom prst="rect">
            <a:avLst/>
          </a:prstGeom>
        </p:spPr>
        <p:txBody>
          <a:bodyPr vert="horz" wrap="square" lIns="0" tIns="45720" rIns="91440" bIns="45720" rtlCol="0">
            <a:noAutofit/>
          </a:bodyPr>
          <a:lst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2480"/>
              </a:lnSpc>
              <a:buFont typeface="Arial" panose="020B0604020202020204" pitchFamily="34" charset="0"/>
              <a:buNone/>
            </a:pPr>
            <a:r>
              <a:rPr lang="en-GB" sz="2400" dirty="0">
                <a:latin typeface="Calibri" panose="020F0502020204030204" pitchFamily="34" charset="0"/>
                <a:cs typeface="Calibri" panose="020F0502020204030204" pitchFamily="34" charset="0"/>
              </a:rPr>
              <a:t>Over 39,542 staff training days p.a.</a:t>
            </a:r>
          </a:p>
        </p:txBody>
      </p:sp>
      <p:sp>
        <p:nvSpPr>
          <p:cNvPr id="3" name="Slide Number Placeholder 3">
            <a:extLst>
              <a:ext uri="{FF2B5EF4-FFF2-40B4-BE49-F238E27FC236}">
                <a16:creationId xmlns:a16="http://schemas.microsoft.com/office/drawing/2014/main" id="{BDEE646A-13C7-5C1F-B86B-33A8649ADAC1}"/>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12</a:t>
            </a:fld>
            <a:endParaRPr lang="en-US" dirty="0"/>
          </a:p>
        </p:txBody>
      </p:sp>
    </p:spTree>
    <p:extLst>
      <p:ext uri="{BB962C8B-B14F-4D97-AF65-F5344CB8AC3E}">
        <p14:creationId xmlns:p14="http://schemas.microsoft.com/office/powerpoint/2010/main" val="2392503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dissolve">
                                      <p:cBhvr>
                                        <p:cTn id="10" dur="500"/>
                                        <p:tgtEl>
                                          <p:spTgt spid="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dissolve">
                                      <p:cBhvr>
                                        <p:cTn id="15" dur="500"/>
                                        <p:tgtEl>
                                          <p:spTgt spid="31"/>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xEl>
                                              <p:pRg st="0" end="0"/>
                                            </p:txEl>
                                          </p:spTgt>
                                        </p:tgtEl>
                                        <p:attrNameLst>
                                          <p:attrName>style.visibility</p:attrName>
                                        </p:attrNameLst>
                                      </p:cBhvr>
                                      <p:to>
                                        <p:strVal val="visible"/>
                                      </p:to>
                                    </p:set>
                                    <p:animEffect transition="in" filter="dissolve">
                                      <p:cBhvr>
                                        <p:cTn id="18" dur="500"/>
                                        <p:tgtEl>
                                          <p:spTgt spid="1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dissolve">
                                      <p:cBhvr>
                                        <p:cTn id="23" dur="500"/>
                                        <p:tgtEl>
                                          <p:spTgt spid="32"/>
                                        </p:tgtEl>
                                      </p:cBhvr>
                                    </p:animEffect>
                                  </p:childTnLst>
                                </p:cTn>
                              </p:par>
                              <p:par>
                                <p:cTn id="24" presetID="9" presetClass="entr" presetSubtype="0" fill="hold" grpId="0" nodeType="withEffect">
                                  <p:stCondLst>
                                    <p:cond delay="0"/>
                                  </p:stCondLst>
                                  <p:childTnLst>
                                    <p:set>
                                      <p:cBhvr>
                                        <p:cTn id="25" dur="1" fill="hold">
                                          <p:stCondLst>
                                            <p:cond delay="0"/>
                                          </p:stCondLst>
                                        </p:cTn>
                                        <p:tgtEl>
                                          <p:spTgt spid="13">
                                            <p:txEl>
                                              <p:pRg st="0" end="0"/>
                                            </p:txEl>
                                          </p:spTgt>
                                        </p:tgtEl>
                                        <p:attrNameLst>
                                          <p:attrName>style.visibility</p:attrName>
                                        </p:attrNameLst>
                                      </p:cBhvr>
                                      <p:to>
                                        <p:strVal val="visible"/>
                                      </p:to>
                                    </p:set>
                                    <p:animEffect transition="in" filter="dissolve">
                                      <p:cBhvr>
                                        <p:cTn id="26" dur="500"/>
                                        <p:tgtEl>
                                          <p:spTgt spid="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dissolve">
                                      <p:cBhvr>
                                        <p:cTn id="31" dur="500"/>
                                        <p:tgtEl>
                                          <p:spTgt spid="33"/>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dissolve">
                                      <p:cBhvr>
                                        <p:cTn id="34"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4" grpId="0" build="p"/>
      <p:bldP spid="13" grpId="0" build="p"/>
      <p:bldP spid="1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DE51F75-C9F2-E542-296E-0A9B3D774EBB}"/>
              </a:ext>
            </a:extLst>
          </p:cNvPr>
          <p:cNvSpPr>
            <a:spLocks noGrp="1"/>
          </p:cNvSpPr>
          <p:nvPr>
            <p:ph type="title"/>
          </p:nvPr>
        </p:nvSpPr>
        <p:spPr>
          <a:xfrm>
            <a:off x="820266" y="2766218"/>
            <a:ext cx="4592444" cy="1325563"/>
          </a:xfrm>
        </p:spPr>
        <p:txBody>
          <a:bodyPr>
            <a:noAutofit/>
          </a:bodyPr>
          <a:lstStyle/>
          <a:p>
            <a:pPr algn="ctr"/>
            <a:r>
              <a:rPr lang="en-US" b="1" i="0" dirty="0">
                <a:latin typeface="Calibri" panose="020F0502020204030204" pitchFamily="34" charset="0"/>
                <a:cs typeface="Calibri" panose="020F0502020204030204" pitchFamily="34" charset="0"/>
              </a:rPr>
              <a:t>Revenue Commissioners Mission Statement</a:t>
            </a:r>
          </a:p>
        </p:txBody>
      </p:sp>
      <p:sp>
        <p:nvSpPr>
          <p:cNvPr id="3" name="Oval 2">
            <a:extLst>
              <a:ext uri="{FF2B5EF4-FFF2-40B4-BE49-F238E27FC236}">
                <a16:creationId xmlns:a16="http://schemas.microsoft.com/office/drawing/2014/main" id="{EFED3099-2706-BBE9-BC09-457BFA4FEF17}"/>
              </a:ext>
              <a:ext uri="{C183D7F6-B498-43B3-948B-1728B52AA6E4}">
                <adec:decorative xmlns:adec="http://schemas.microsoft.com/office/drawing/2017/decorative" val="1"/>
              </a:ext>
            </a:extLst>
          </p:cNvPr>
          <p:cNvSpPr/>
          <p:nvPr/>
        </p:nvSpPr>
        <p:spPr>
          <a:xfrm>
            <a:off x="6855678" y="1190625"/>
            <a:ext cx="4600575" cy="4600575"/>
          </a:xfrm>
          <a:prstGeom prst="ellipse">
            <a:avLst/>
          </a:prstGeom>
          <a:solidFill>
            <a:srgbClr val="D91F53"/>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88317643-97C5-40C2-E62F-E450339ACC77}"/>
              </a:ext>
            </a:extLst>
          </p:cNvPr>
          <p:cNvSpPr txBox="1"/>
          <p:nvPr/>
        </p:nvSpPr>
        <p:spPr>
          <a:xfrm>
            <a:off x="7781136" y="2369753"/>
            <a:ext cx="2768707" cy="707886"/>
          </a:xfrm>
          <a:prstGeom prst="rect">
            <a:avLst/>
          </a:prstGeom>
          <a:noFill/>
        </p:spPr>
        <p:txBody>
          <a:bodyPr wrap="none" rtlCol="0">
            <a:spAutoFit/>
          </a:bodyPr>
          <a:lstStyle/>
          <a:p>
            <a:pPr algn="ctr"/>
            <a:r>
              <a:rPr lang="en-GB" sz="4000" b="1" dirty="0">
                <a:solidFill>
                  <a:schemeClr val="bg1"/>
                </a:solidFill>
                <a:latin typeface="Calibri" panose="020F0502020204030204" pitchFamily="34" charset="0"/>
                <a:cs typeface="Calibri" panose="020F0502020204030204" pitchFamily="34" charset="0"/>
              </a:rPr>
              <a:t>Our Mission</a:t>
            </a:r>
          </a:p>
        </p:txBody>
      </p:sp>
      <p:sp>
        <p:nvSpPr>
          <p:cNvPr id="5" name="TextBox 4">
            <a:extLst>
              <a:ext uri="{FF2B5EF4-FFF2-40B4-BE49-F238E27FC236}">
                <a16:creationId xmlns:a16="http://schemas.microsoft.com/office/drawing/2014/main" id="{0400CBDD-D870-45D9-A931-630A30D2FD29}"/>
              </a:ext>
            </a:extLst>
          </p:cNvPr>
          <p:cNvSpPr txBox="1"/>
          <p:nvPr/>
        </p:nvSpPr>
        <p:spPr>
          <a:xfrm>
            <a:off x="6847545" y="3003411"/>
            <a:ext cx="4600575" cy="1770869"/>
          </a:xfrm>
          <a:prstGeom prst="rect">
            <a:avLst/>
          </a:prstGeom>
          <a:noFill/>
        </p:spPr>
        <p:txBody>
          <a:bodyPr wrap="square" rtlCol="0">
            <a:spAutoFit/>
          </a:bodyPr>
          <a:lstStyle/>
          <a:p>
            <a:pPr algn="ctr">
              <a:lnSpc>
                <a:spcPts val="2560"/>
              </a:lnSpc>
            </a:pPr>
            <a:r>
              <a:rPr lang="en-GB" sz="2800" dirty="0">
                <a:solidFill>
                  <a:schemeClr val="bg1"/>
                </a:solidFill>
                <a:latin typeface="Calibri" panose="020F0502020204030204" pitchFamily="34" charset="0"/>
                <a:cs typeface="Calibri" panose="020F0502020204030204" pitchFamily="34" charset="0"/>
              </a:rPr>
              <a:t>To serve the community</a:t>
            </a:r>
            <a:br>
              <a:rPr lang="en-GB" sz="2800" dirty="0">
                <a:solidFill>
                  <a:schemeClr val="bg1"/>
                </a:solidFill>
                <a:latin typeface="Calibri" panose="020F0502020204030204" pitchFamily="34" charset="0"/>
                <a:cs typeface="Calibri" panose="020F0502020204030204" pitchFamily="34" charset="0"/>
              </a:rPr>
            </a:br>
            <a:r>
              <a:rPr lang="en-GB" sz="2800" dirty="0">
                <a:solidFill>
                  <a:schemeClr val="bg1"/>
                </a:solidFill>
                <a:latin typeface="Calibri" panose="020F0502020204030204" pitchFamily="34" charset="0"/>
                <a:cs typeface="Calibri" panose="020F0502020204030204" pitchFamily="34" charset="0"/>
              </a:rPr>
              <a:t>by fairly and efficiently collecting taxes and duties and implementing </a:t>
            </a:r>
            <a:br>
              <a:rPr lang="en-GB" sz="2800" dirty="0">
                <a:solidFill>
                  <a:schemeClr val="bg1"/>
                </a:solidFill>
                <a:latin typeface="Calibri" panose="020F0502020204030204" pitchFamily="34" charset="0"/>
                <a:cs typeface="Calibri" panose="020F0502020204030204" pitchFamily="34" charset="0"/>
              </a:rPr>
            </a:br>
            <a:r>
              <a:rPr lang="en-GB" sz="2800" dirty="0">
                <a:solidFill>
                  <a:schemeClr val="bg1"/>
                </a:solidFill>
                <a:latin typeface="Calibri" panose="020F0502020204030204" pitchFamily="34" charset="0"/>
                <a:cs typeface="Calibri" panose="020F0502020204030204" pitchFamily="34" charset="0"/>
              </a:rPr>
              <a:t>customs controls</a:t>
            </a:r>
          </a:p>
        </p:txBody>
      </p:sp>
      <p:sp>
        <p:nvSpPr>
          <p:cNvPr id="2" name="Slide Number Placeholder 3">
            <a:extLst>
              <a:ext uri="{FF2B5EF4-FFF2-40B4-BE49-F238E27FC236}">
                <a16:creationId xmlns:a16="http://schemas.microsoft.com/office/drawing/2014/main" id="{8A349EEA-BAC3-D5DE-E3D4-225CE5F7C171}"/>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13</a:t>
            </a:fld>
            <a:endParaRPr lang="en-US" dirty="0"/>
          </a:p>
        </p:txBody>
      </p:sp>
    </p:spTree>
    <p:extLst>
      <p:ext uri="{BB962C8B-B14F-4D97-AF65-F5344CB8AC3E}">
        <p14:creationId xmlns:p14="http://schemas.microsoft.com/office/powerpoint/2010/main" val="392872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BD513E-9CBD-7354-37D2-C999F371C0FE}"/>
              </a:ext>
            </a:extLst>
          </p:cNvPr>
          <p:cNvSpPr>
            <a:spLocks noGrp="1"/>
          </p:cNvSpPr>
          <p:nvPr>
            <p:ph type="title"/>
          </p:nvPr>
        </p:nvSpPr>
        <p:spPr>
          <a:xfrm>
            <a:off x="1765617" y="909408"/>
            <a:ext cx="7541670" cy="932307"/>
          </a:xfrm>
        </p:spPr>
        <p:txBody>
          <a:bodyPr/>
          <a:lstStyle/>
          <a:p>
            <a:pPr>
              <a:lnSpc>
                <a:spcPts val="3600"/>
              </a:lnSpc>
            </a:pPr>
            <a:r>
              <a:rPr lang="en-GB" sz="4000" b="1" dirty="0">
                <a:latin typeface="Calibri" panose="020F0502020204030204" pitchFamily="34" charset="0"/>
                <a:cs typeface="Calibri" panose="020F0502020204030204" pitchFamily="34" charset="0"/>
              </a:rPr>
              <a:t>Revenue Commissioners Statement of Strategy 2023 - 2025</a:t>
            </a:r>
            <a:br>
              <a:rPr lang="en-GB" sz="4000" b="1" dirty="0">
                <a:latin typeface="Calibri" panose="020F0502020204030204" pitchFamily="34" charset="0"/>
                <a:cs typeface="Calibri" panose="020F0502020204030204" pitchFamily="34" charset="0"/>
              </a:rPr>
            </a:br>
            <a:endParaRPr lang="en-US" dirty="0"/>
          </a:p>
        </p:txBody>
      </p:sp>
      <p:sp>
        <p:nvSpPr>
          <p:cNvPr id="2" name="Oval 1">
            <a:extLst>
              <a:ext uri="{FF2B5EF4-FFF2-40B4-BE49-F238E27FC236}">
                <a16:creationId xmlns:a16="http://schemas.microsoft.com/office/drawing/2014/main" id="{C94A3F90-5888-CF66-3A6A-E7E47259A6E7}"/>
              </a:ext>
              <a:ext uri="{C183D7F6-B498-43B3-948B-1728B52AA6E4}">
                <adec:decorative xmlns:adec="http://schemas.microsoft.com/office/drawing/2017/decorative" val="1"/>
              </a:ext>
            </a:extLst>
          </p:cNvPr>
          <p:cNvSpPr/>
          <p:nvPr/>
        </p:nvSpPr>
        <p:spPr>
          <a:xfrm>
            <a:off x="435443" y="2251528"/>
            <a:ext cx="3936531" cy="3936531"/>
          </a:xfrm>
          <a:prstGeom prst="ellipse">
            <a:avLst/>
          </a:prstGeom>
          <a:solidFill>
            <a:srgbClr val="005A57"/>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1525A716-E560-D6AB-24BE-C3C0C8074C56}"/>
              </a:ext>
            </a:extLst>
          </p:cNvPr>
          <p:cNvSpPr txBox="1"/>
          <p:nvPr/>
        </p:nvSpPr>
        <p:spPr>
          <a:xfrm>
            <a:off x="435444" y="3785580"/>
            <a:ext cx="3936530" cy="932307"/>
          </a:xfrm>
          <a:prstGeom prst="rect">
            <a:avLst/>
          </a:prstGeom>
          <a:noFill/>
        </p:spPr>
        <p:txBody>
          <a:bodyPr wrap="square" rtlCol="0">
            <a:spAutoFit/>
          </a:bodyPr>
          <a:lstStyle/>
          <a:p>
            <a:pPr algn="ctr">
              <a:lnSpc>
                <a:spcPts val="3200"/>
              </a:lnSpc>
            </a:pPr>
            <a:r>
              <a:rPr lang="en-GB" sz="3600" b="1" dirty="0">
                <a:solidFill>
                  <a:schemeClr val="bg1"/>
                </a:solidFill>
                <a:latin typeface="Calibri" panose="020F0502020204030204" pitchFamily="34" charset="0"/>
                <a:cs typeface="Calibri" panose="020F0502020204030204" pitchFamily="34" charset="0"/>
              </a:rPr>
              <a:t>Service for Compliance</a:t>
            </a:r>
          </a:p>
        </p:txBody>
      </p:sp>
      <p:sp>
        <p:nvSpPr>
          <p:cNvPr id="14" name="Oval 13">
            <a:extLst>
              <a:ext uri="{FF2B5EF4-FFF2-40B4-BE49-F238E27FC236}">
                <a16:creationId xmlns:a16="http://schemas.microsoft.com/office/drawing/2014/main" id="{D7BB2077-E43C-1977-5200-DB88B4408F3A}"/>
              </a:ext>
              <a:ext uri="{C183D7F6-B498-43B3-948B-1728B52AA6E4}">
                <adec:decorative xmlns:adec="http://schemas.microsoft.com/office/drawing/2017/decorative" val="1"/>
              </a:ext>
            </a:extLst>
          </p:cNvPr>
          <p:cNvSpPr/>
          <p:nvPr/>
        </p:nvSpPr>
        <p:spPr>
          <a:xfrm>
            <a:off x="3795499" y="2251528"/>
            <a:ext cx="3936531" cy="3936531"/>
          </a:xfrm>
          <a:prstGeom prst="ellipse">
            <a:avLst/>
          </a:prstGeom>
          <a:solidFill>
            <a:srgbClr val="ED2F62"/>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92C692D-A63C-ADB3-A6B6-B93B1048FCF8}"/>
              </a:ext>
            </a:extLst>
          </p:cNvPr>
          <p:cNvSpPr txBox="1"/>
          <p:nvPr/>
        </p:nvSpPr>
        <p:spPr>
          <a:xfrm>
            <a:off x="3795499" y="3785580"/>
            <a:ext cx="3936530" cy="932307"/>
          </a:xfrm>
          <a:prstGeom prst="rect">
            <a:avLst/>
          </a:prstGeom>
          <a:noFill/>
        </p:spPr>
        <p:txBody>
          <a:bodyPr wrap="square" rtlCol="0">
            <a:spAutoFit/>
          </a:bodyPr>
          <a:lstStyle/>
          <a:p>
            <a:pPr algn="ctr">
              <a:lnSpc>
                <a:spcPts val="3200"/>
              </a:lnSpc>
            </a:pPr>
            <a:r>
              <a:rPr lang="en-GB" sz="3600" b="1" dirty="0">
                <a:solidFill>
                  <a:schemeClr val="bg1"/>
                </a:solidFill>
                <a:latin typeface="Calibri" panose="020F0502020204030204" pitchFamily="34" charset="0"/>
                <a:cs typeface="Calibri" panose="020F0502020204030204" pitchFamily="34" charset="0"/>
              </a:rPr>
              <a:t>Confront Non- Compliance</a:t>
            </a:r>
          </a:p>
        </p:txBody>
      </p:sp>
      <p:sp>
        <p:nvSpPr>
          <p:cNvPr id="15" name="Oval 14">
            <a:extLst>
              <a:ext uri="{FF2B5EF4-FFF2-40B4-BE49-F238E27FC236}">
                <a16:creationId xmlns:a16="http://schemas.microsoft.com/office/drawing/2014/main" id="{AB64AF53-9C30-0018-4794-47A0225ADEF8}"/>
              </a:ext>
              <a:ext uri="{C183D7F6-B498-43B3-948B-1728B52AA6E4}">
                <adec:decorative xmlns:adec="http://schemas.microsoft.com/office/drawing/2017/decorative" val="1"/>
              </a:ext>
            </a:extLst>
          </p:cNvPr>
          <p:cNvSpPr/>
          <p:nvPr/>
        </p:nvSpPr>
        <p:spPr>
          <a:xfrm>
            <a:off x="7839083" y="2251528"/>
            <a:ext cx="3936531" cy="3936531"/>
          </a:xfrm>
          <a:prstGeom prst="ellipse">
            <a:avLst/>
          </a:prstGeom>
          <a:solidFill>
            <a:srgbClr val="005A57"/>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Box 11">
            <a:extLst>
              <a:ext uri="{FF2B5EF4-FFF2-40B4-BE49-F238E27FC236}">
                <a16:creationId xmlns:a16="http://schemas.microsoft.com/office/drawing/2014/main" id="{B89086AC-EB63-9216-0F73-F5C260FB4558}"/>
              </a:ext>
            </a:extLst>
          </p:cNvPr>
          <p:cNvSpPr txBox="1"/>
          <p:nvPr/>
        </p:nvSpPr>
        <p:spPr>
          <a:xfrm>
            <a:off x="7839081" y="3048191"/>
            <a:ext cx="3936531" cy="593239"/>
          </a:xfrm>
          <a:prstGeom prst="rect">
            <a:avLst/>
          </a:prstGeom>
          <a:noFill/>
        </p:spPr>
        <p:txBody>
          <a:bodyPr wrap="square" rtlCol="0">
            <a:spAutoFit/>
          </a:bodyPr>
          <a:lstStyle/>
          <a:p>
            <a:pPr algn="ctr">
              <a:lnSpc>
                <a:spcPts val="3800"/>
              </a:lnSpc>
            </a:pPr>
            <a:r>
              <a:rPr lang="en-GB" sz="3600" b="1" dirty="0">
                <a:solidFill>
                  <a:schemeClr val="bg1"/>
                </a:solidFill>
                <a:latin typeface="Calibri" panose="020F0502020204030204" pitchFamily="34" charset="0"/>
                <a:cs typeface="Calibri" panose="020F0502020204030204" pitchFamily="34" charset="0"/>
              </a:rPr>
              <a:t>Our Vision</a:t>
            </a:r>
          </a:p>
        </p:txBody>
      </p:sp>
      <p:sp>
        <p:nvSpPr>
          <p:cNvPr id="13" name="TextBox 12">
            <a:extLst>
              <a:ext uri="{FF2B5EF4-FFF2-40B4-BE49-F238E27FC236}">
                <a16:creationId xmlns:a16="http://schemas.microsoft.com/office/drawing/2014/main" id="{70B60E21-2831-7073-871E-4C5575E5B656}"/>
              </a:ext>
            </a:extLst>
          </p:cNvPr>
          <p:cNvSpPr txBox="1"/>
          <p:nvPr/>
        </p:nvSpPr>
        <p:spPr>
          <a:xfrm>
            <a:off x="7839082" y="3585028"/>
            <a:ext cx="3936531" cy="2104294"/>
          </a:xfrm>
          <a:prstGeom prst="rect">
            <a:avLst/>
          </a:prstGeom>
          <a:noFill/>
        </p:spPr>
        <p:txBody>
          <a:bodyPr wrap="square" rtlCol="0">
            <a:spAutoFit/>
          </a:bodyPr>
          <a:lstStyle/>
          <a:p>
            <a:pPr algn="ctr">
              <a:lnSpc>
                <a:spcPts val="2560"/>
              </a:lnSpc>
            </a:pPr>
            <a:r>
              <a:rPr lang="en-GB" sz="2800" dirty="0">
                <a:solidFill>
                  <a:schemeClr val="bg1"/>
                </a:solidFill>
                <a:latin typeface="Calibri" panose="020F0502020204030204" pitchFamily="34" charset="0"/>
                <a:cs typeface="Calibri" panose="020F0502020204030204" pitchFamily="34" charset="0"/>
              </a:rPr>
              <a:t>To be a leading tax</a:t>
            </a:r>
          </a:p>
          <a:p>
            <a:pPr algn="ctr">
              <a:lnSpc>
                <a:spcPts val="2560"/>
              </a:lnSpc>
            </a:pPr>
            <a:r>
              <a:rPr lang="en-GB" sz="2800" dirty="0">
                <a:solidFill>
                  <a:schemeClr val="bg1"/>
                </a:solidFill>
                <a:latin typeface="Calibri" panose="020F0502020204030204" pitchFamily="34" charset="0"/>
                <a:cs typeface="Calibri" panose="020F0502020204030204" pitchFamily="34" charset="0"/>
              </a:rPr>
              <a:t>and customs administration, trusted</a:t>
            </a:r>
          </a:p>
          <a:p>
            <a:pPr algn="ctr">
              <a:lnSpc>
                <a:spcPts val="2560"/>
              </a:lnSpc>
            </a:pPr>
            <a:r>
              <a:rPr lang="en-GB" sz="2800" dirty="0">
                <a:solidFill>
                  <a:schemeClr val="bg1"/>
                </a:solidFill>
                <a:latin typeface="Calibri" panose="020F0502020204030204" pitchFamily="34" charset="0"/>
                <a:cs typeface="Calibri" panose="020F0502020204030204" pitchFamily="34" charset="0"/>
              </a:rPr>
              <a:t>by the community,</a:t>
            </a:r>
          </a:p>
          <a:p>
            <a:pPr algn="ctr">
              <a:lnSpc>
                <a:spcPts val="2560"/>
              </a:lnSpc>
            </a:pPr>
            <a:r>
              <a:rPr lang="en-GB" sz="2800" dirty="0">
                <a:solidFill>
                  <a:schemeClr val="bg1"/>
                </a:solidFill>
                <a:latin typeface="Calibri" panose="020F0502020204030204" pitchFamily="34" charset="0"/>
                <a:cs typeface="Calibri" panose="020F0502020204030204" pitchFamily="34" charset="0"/>
              </a:rPr>
              <a:t>and an employer </a:t>
            </a:r>
            <a:br>
              <a:rPr lang="en-GB" sz="2800" dirty="0">
                <a:solidFill>
                  <a:schemeClr val="bg1"/>
                </a:solidFill>
                <a:latin typeface="Calibri" panose="020F0502020204030204" pitchFamily="34" charset="0"/>
                <a:cs typeface="Calibri" panose="020F0502020204030204" pitchFamily="34" charset="0"/>
              </a:rPr>
            </a:br>
            <a:r>
              <a:rPr lang="en-GB" sz="2800" dirty="0">
                <a:solidFill>
                  <a:schemeClr val="bg1"/>
                </a:solidFill>
                <a:latin typeface="Calibri" panose="020F0502020204030204" pitchFamily="34" charset="0"/>
                <a:cs typeface="Calibri" panose="020F0502020204030204" pitchFamily="34" charset="0"/>
              </a:rPr>
              <a:t>of choice</a:t>
            </a:r>
          </a:p>
        </p:txBody>
      </p:sp>
      <p:sp>
        <p:nvSpPr>
          <p:cNvPr id="5" name="Slide Number Placeholder 3">
            <a:extLst>
              <a:ext uri="{FF2B5EF4-FFF2-40B4-BE49-F238E27FC236}">
                <a16:creationId xmlns:a16="http://schemas.microsoft.com/office/drawing/2014/main" id="{A88F6E38-D776-9887-A9F5-5F7FAFDE3810}"/>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14</a:t>
            </a:fld>
            <a:endParaRPr lang="en-US" dirty="0"/>
          </a:p>
        </p:txBody>
      </p:sp>
    </p:spTree>
    <p:extLst>
      <p:ext uri="{BB962C8B-B14F-4D97-AF65-F5344CB8AC3E}">
        <p14:creationId xmlns:p14="http://schemas.microsoft.com/office/powerpoint/2010/main" val="1852904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dissolv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dissolve">
                                      <p:cBhvr>
                                        <p:cTn id="18" dur="500"/>
                                        <p:tgtEl>
                                          <p:spTgt spid="3"/>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dissolve">
                                      <p:cBhvr>
                                        <p:cTn id="24" dur="500"/>
                                        <p:tgtEl>
                                          <p:spTgt spid="14"/>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dissolv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14" grpId="0" animBg="1"/>
      <p:bldP spid="9" grpId="0"/>
      <p:bldP spid="15" grpId="0" animBg="1"/>
      <p:bldP spid="1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55F22E25-36C7-B762-1C8D-04B26672FE51}"/>
              </a:ext>
            </a:extLst>
          </p:cNvPr>
          <p:cNvSpPr>
            <a:spLocks noGrp="1"/>
          </p:cNvSpPr>
          <p:nvPr>
            <p:ph type="body" sz="quarter" idx="12"/>
          </p:nvPr>
        </p:nvSpPr>
        <p:spPr/>
        <p:txBody>
          <a:bodyPr/>
          <a:lstStyle/>
          <a:p>
            <a:r>
              <a:rPr lang="en-US" dirty="0"/>
              <a:t>Activity 3</a:t>
            </a:r>
          </a:p>
        </p:txBody>
      </p:sp>
      <p:sp>
        <p:nvSpPr>
          <p:cNvPr id="29" name="Title 8">
            <a:extLst>
              <a:ext uri="{FF2B5EF4-FFF2-40B4-BE49-F238E27FC236}">
                <a16:creationId xmlns:a16="http://schemas.microsoft.com/office/drawing/2014/main" id="{4BD7F387-A771-4134-259B-56F6FAA3BEB7}"/>
              </a:ext>
            </a:extLst>
          </p:cNvPr>
          <p:cNvSpPr>
            <a:spLocks noGrp="1"/>
          </p:cNvSpPr>
          <p:nvPr>
            <p:ph type="title"/>
          </p:nvPr>
        </p:nvSpPr>
        <p:spPr>
          <a:xfrm>
            <a:off x="1765617" y="455645"/>
            <a:ext cx="5941470" cy="1140679"/>
          </a:xfrm>
        </p:spPr>
        <p:txBody>
          <a:bodyPr/>
          <a:lstStyle/>
          <a:p>
            <a:r>
              <a:rPr lang="en-GB" dirty="0"/>
              <a:t>Identify sources of income for the Irish government</a:t>
            </a:r>
            <a:br>
              <a:rPr lang="en-GB" dirty="0"/>
            </a:br>
            <a:endParaRPr lang="en-US" dirty="0"/>
          </a:p>
        </p:txBody>
      </p:sp>
      <p:pic>
        <p:nvPicPr>
          <p:cNvPr id="4" name="Picture 3">
            <a:extLst>
              <a:ext uri="{FF2B5EF4-FFF2-40B4-BE49-F238E27FC236}">
                <a16:creationId xmlns:a16="http://schemas.microsoft.com/office/drawing/2014/main" id="{5E6937C3-DFB4-BFE0-B7F2-D708A3AF7670}"/>
              </a:ext>
              <a:ext uri="{C183D7F6-B498-43B3-948B-1728B52AA6E4}">
                <adec:decorative xmlns:adec="http://schemas.microsoft.com/office/drawing/2017/decorative" val="1"/>
              </a:ext>
            </a:extLst>
          </p:cNvPr>
          <p:cNvPicPr>
            <a:picLocks noChangeAspect="1"/>
          </p:cNvPicPr>
          <p:nvPr/>
        </p:nvPicPr>
        <p:blipFill rotWithShape="1">
          <a:blip r:embed="rId3"/>
          <a:srcRect l="31528" r="31730"/>
          <a:stretch/>
        </p:blipFill>
        <p:spPr>
          <a:xfrm>
            <a:off x="9366711" y="1596325"/>
            <a:ext cx="2902780" cy="5261675"/>
          </a:xfrm>
          <a:prstGeom prst="rect">
            <a:avLst/>
          </a:prstGeom>
        </p:spPr>
      </p:pic>
      <p:grpSp>
        <p:nvGrpSpPr>
          <p:cNvPr id="23" name="Group 22" descr="An empty clipboard with the title Taxation. Student suggestions on taxes that are a source of income for the Irish government can be listed here.">
            <a:extLst>
              <a:ext uri="{FF2B5EF4-FFF2-40B4-BE49-F238E27FC236}">
                <a16:creationId xmlns:a16="http://schemas.microsoft.com/office/drawing/2014/main" id="{83C9A8DB-B99F-FAF8-D4B8-DF26895CDEB9}"/>
              </a:ext>
            </a:extLst>
          </p:cNvPr>
          <p:cNvGrpSpPr/>
          <p:nvPr/>
        </p:nvGrpSpPr>
        <p:grpSpPr>
          <a:xfrm>
            <a:off x="1852021" y="1487560"/>
            <a:ext cx="3675091" cy="5388161"/>
            <a:chOff x="1852022" y="1914041"/>
            <a:chExt cx="3384202" cy="4961680"/>
          </a:xfrm>
        </p:grpSpPr>
        <p:pic>
          <p:nvPicPr>
            <p:cNvPr id="10" name="Picture 9">
              <a:extLst>
                <a:ext uri="{FF2B5EF4-FFF2-40B4-BE49-F238E27FC236}">
                  <a16:creationId xmlns:a16="http://schemas.microsoft.com/office/drawing/2014/main" id="{6108FF6F-4B98-9AC3-66CF-EB67426AAFC7}"/>
                </a:ext>
              </a:extLst>
            </p:cNvPr>
            <p:cNvPicPr>
              <a:picLocks noChangeAspect="1"/>
            </p:cNvPicPr>
            <p:nvPr/>
          </p:nvPicPr>
          <p:blipFill>
            <a:blip r:embed="rId4"/>
            <a:srcRect/>
            <a:stretch/>
          </p:blipFill>
          <p:spPr>
            <a:xfrm>
              <a:off x="1852022" y="1914041"/>
              <a:ext cx="3384202" cy="4961680"/>
            </a:xfrm>
            <a:prstGeom prst="rect">
              <a:avLst/>
            </a:prstGeom>
            <a:effectLst>
              <a:outerShdw blurRad="317500" dist="59102" dir="4200000" sx="98000" sy="98000" algn="ctr" rotWithShape="0">
                <a:srgbClr val="000000">
                  <a:alpha val="34000"/>
                </a:srgbClr>
              </a:outerShdw>
            </a:effectLst>
          </p:spPr>
        </p:pic>
        <p:sp>
          <p:nvSpPr>
            <p:cNvPr id="16" name="TextBox 15">
              <a:extLst>
                <a:ext uri="{FF2B5EF4-FFF2-40B4-BE49-F238E27FC236}">
                  <a16:creationId xmlns:a16="http://schemas.microsoft.com/office/drawing/2014/main" id="{F05164D4-2358-18F3-83C6-EBE1A2B37F14}"/>
                </a:ext>
              </a:extLst>
            </p:cNvPr>
            <p:cNvSpPr txBox="1"/>
            <p:nvPr/>
          </p:nvSpPr>
          <p:spPr>
            <a:xfrm>
              <a:off x="1941109" y="2519911"/>
              <a:ext cx="3170471" cy="587740"/>
            </a:xfrm>
            <a:prstGeom prst="rect">
              <a:avLst/>
            </a:prstGeom>
            <a:noFill/>
          </p:spPr>
          <p:txBody>
            <a:bodyPr wrap="square" rtlCol="0">
              <a:spAutoFit/>
            </a:bodyPr>
            <a:lstStyle/>
            <a:p>
              <a:pPr algn="ctr"/>
              <a:r>
                <a:rPr lang="en-GB" sz="2800" b="1" dirty="0">
                  <a:latin typeface="Calibri" panose="020F0502020204030204" pitchFamily="34" charset="0"/>
                  <a:cs typeface="Calibri" panose="020F0502020204030204" pitchFamily="34" charset="0"/>
                </a:rPr>
                <a:t>Taxation</a:t>
              </a:r>
            </a:p>
          </p:txBody>
        </p:sp>
      </p:grpSp>
      <p:grpSp>
        <p:nvGrpSpPr>
          <p:cNvPr id="22" name="Group 21" descr="An empty clipboard with the title Other sources. Student suggestions on other sources of income for the Irish government can be listed here.">
            <a:extLst>
              <a:ext uri="{FF2B5EF4-FFF2-40B4-BE49-F238E27FC236}">
                <a16:creationId xmlns:a16="http://schemas.microsoft.com/office/drawing/2014/main" id="{63D5C5AE-866E-D909-8E2E-DC47F8A70710}"/>
              </a:ext>
            </a:extLst>
          </p:cNvPr>
          <p:cNvGrpSpPr/>
          <p:nvPr/>
        </p:nvGrpSpPr>
        <p:grpSpPr>
          <a:xfrm>
            <a:off x="5693634" y="1487560"/>
            <a:ext cx="3675091" cy="5388161"/>
            <a:chOff x="5546401" y="1914041"/>
            <a:chExt cx="3384202" cy="4961680"/>
          </a:xfrm>
        </p:grpSpPr>
        <p:pic>
          <p:nvPicPr>
            <p:cNvPr id="21" name="Picture 20">
              <a:extLst>
                <a:ext uri="{FF2B5EF4-FFF2-40B4-BE49-F238E27FC236}">
                  <a16:creationId xmlns:a16="http://schemas.microsoft.com/office/drawing/2014/main" id="{02A9E286-5220-5E72-B762-FE6DAC9681CD}"/>
                </a:ext>
              </a:extLst>
            </p:cNvPr>
            <p:cNvPicPr>
              <a:picLocks noChangeAspect="1"/>
            </p:cNvPicPr>
            <p:nvPr/>
          </p:nvPicPr>
          <p:blipFill>
            <a:blip r:embed="rId4"/>
            <a:srcRect/>
            <a:stretch/>
          </p:blipFill>
          <p:spPr>
            <a:xfrm>
              <a:off x="5546401" y="1914041"/>
              <a:ext cx="3384202" cy="4961680"/>
            </a:xfrm>
            <a:prstGeom prst="rect">
              <a:avLst/>
            </a:prstGeom>
            <a:effectLst>
              <a:outerShdw blurRad="317500" dist="59102" dir="4200000" sx="98000" sy="98000" algn="ctr" rotWithShape="0">
                <a:srgbClr val="000000">
                  <a:alpha val="34000"/>
                </a:srgbClr>
              </a:outerShdw>
            </a:effectLst>
          </p:spPr>
        </p:pic>
        <p:sp>
          <p:nvSpPr>
            <p:cNvPr id="15" name="TextBox 14">
              <a:extLst>
                <a:ext uri="{FF2B5EF4-FFF2-40B4-BE49-F238E27FC236}">
                  <a16:creationId xmlns:a16="http://schemas.microsoft.com/office/drawing/2014/main" id="{289D9705-A943-5D1B-11E0-7FDD412D21BF}"/>
                </a:ext>
              </a:extLst>
            </p:cNvPr>
            <p:cNvSpPr txBox="1"/>
            <p:nvPr/>
          </p:nvSpPr>
          <p:spPr>
            <a:xfrm>
              <a:off x="5647407" y="2519911"/>
              <a:ext cx="3170471" cy="587740"/>
            </a:xfrm>
            <a:prstGeom prst="rect">
              <a:avLst/>
            </a:prstGeom>
            <a:noFill/>
          </p:spPr>
          <p:txBody>
            <a:bodyPr wrap="square" rtlCol="0">
              <a:spAutoFit/>
            </a:bodyPr>
            <a:lstStyle/>
            <a:p>
              <a:pPr algn="ctr"/>
              <a:r>
                <a:rPr lang="en-GB" sz="2800" b="1" dirty="0">
                  <a:latin typeface="Calibri" panose="020F0502020204030204" pitchFamily="34" charset="0"/>
                  <a:cs typeface="Calibri" panose="020F0502020204030204" pitchFamily="34" charset="0"/>
                </a:rPr>
                <a:t>Other Sources</a:t>
              </a:r>
            </a:p>
          </p:txBody>
        </p:sp>
      </p:grpSp>
      <p:sp>
        <p:nvSpPr>
          <p:cNvPr id="2" name="Slide Number Placeholder 3">
            <a:extLst>
              <a:ext uri="{FF2B5EF4-FFF2-40B4-BE49-F238E27FC236}">
                <a16:creationId xmlns:a16="http://schemas.microsoft.com/office/drawing/2014/main" id="{A7DC15D8-9D78-E88F-2F80-B5BF669C93DF}"/>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15</a:t>
            </a:fld>
            <a:endParaRPr lang="en-US" dirty="0"/>
          </a:p>
        </p:txBody>
      </p:sp>
    </p:spTree>
    <p:extLst>
      <p:ext uri="{BB962C8B-B14F-4D97-AF65-F5344CB8AC3E}">
        <p14:creationId xmlns:p14="http://schemas.microsoft.com/office/powerpoint/2010/main" val="3556296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dissolve">
                                      <p:cBhvr>
                                        <p:cTn id="7" dur="500"/>
                                        <p:tgtEl>
                                          <p:spTgt spid="29"/>
                                        </p:tgtEl>
                                      </p:cBhvr>
                                    </p:animEffect>
                                  </p:childTnLst>
                                </p:cTn>
                              </p:par>
                              <p:par>
                                <p:cTn id="8" presetID="9"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dissolv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dissolve">
                                      <p:cBhvr>
                                        <p:cTn id="2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C3BD8132-1EC5-58F9-2840-E55986DC8B09}"/>
              </a:ext>
            </a:extLst>
          </p:cNvPr>
          <p:cNvSpPr>
            <a:spLocks noGrp="1"/>
          </p:cNvSpPr>
          <p:nvPr>
            <p:ph type="title"/>
          </p:nvPr>
        </p:nvSpPr>
        <p:spPr/>
        <p:txBody>
          <a:bodyPr/>
          <a:lstStyle/>
          <a:p>
            <a:pPr rtl="0" eaLnBrk="1" latinLnBrk="0" hangingPunct="1"/>
            <a:r>
              <a:rPr lang="en-GB" sz="4000" kern="1200" dirty="0">
                <a:solidFill>
                  <a:srgbClr val="000000"/>
                </a:solidFill>
                <a:effectLst/>
                <a:latin typeface="Calibri" panose="020F0502020204030204" pitchFamily="34" charset="0"/>
                <a:ea typeface="+mn-ea"/>
                <a:cs typeface="+mn-cs"/>
              </a:rPr>
              <a:t>Government Income from Taxation</a:t>
            </a:r>
            <a:endParaRPr lang="en-IE" dirty="0">
              <a:effectLst/>
            </a:endParaRPr>
          </a:p>
          <a:p>
            <a:endParaRPr lang="en-US" dirty="0"/>
          </a:p>
        </p:txBody>
      </p:sp>
      <p:grpSp>
        <p:nvGrpSpPr>
          <p:cNvPr id="5" name="Group 4" descr="Income Tax&#10;•A tax on an employee’s income&#10;•The current rates are 20% and 40%&#10;">
            <a:extLst>
              <a:ext uri="{FF2B5EF4-FFF2-40B4-BE49-F238E27FC236}">
                <a16:creationId xmlns:a16="http://schemas.microsoft.com/office/drawing/2014/main" id="{CE14C4E7-D883-8153-C006-9AB520AEA8B3}"/>
              </a:ext>
            </a:extLst>
          </p:cNvPr>
          <p:cNvGrpSpPr/>
          <p:nvPr/>
        </p:nvGrpSpPr>
        <p:grpSpPr>
          <a:xfrm>
            <a:off x="854983" y="1849077"/>
            <a:ext cx="5103175" cy="2345553"/>
            <a:chOff x="854983" y="1849077"/>
            <a:chExt cx="5103175" cy="2345553"/>
          </a:xfrm>
        </p:grpSpPr>
        <p:sp>
          <p:nvSpPr>
            <p:cNvPr id="2" name="Rounded Rectangle 1">
              <a:extLst>
                <a:ext uri="{FF2B5EF4-FFF2-40B4-BE49-F238E27FC236}">
                  <a16:creationId xmlns:a16="http://schemas.microsoft.com/office/drawing/2014/main" id="{959BAC16-2F04-71F0-5AA4-717E927A27CF}"/>
                </a:ext>
              </a:extLst>
            </p:cNvPr>
            <p:cNvSpPr/>
            <p:nvPr/>
          </p:nvSpPr>
          <p:spPr>
            <a:xfrm>
              <a:off x="854983" y="2097528"/>
              <a:ext cx="5103132" cy="2097102"/>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6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on an employee’s income</a:t>
              </a:r>
            </a:p>
            <a:p>
              <a:pPr marL="457200" indent="-457200">
                <a:lnSpc>
                  <a:spcPts val="26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The current rates are 20% and 40%</a:t>
              </a:r>
            </a:p>
          </p:txBody>
        </p:sp>
        <p:sp>
          <p:nvSpPr>
            <p:cNvPr id="3" name="Round Same Side Corner Rectangle 2">
              <a:extLst>
                <a:ext uri="{FF2B5EF4-FFF2-40B4-BE49-F238E27FC236}">
                  <a16:creationId xmlns:a16="http://schemas.microsoft.com/office/drawing/2014/main" id="{0254BB38-D428-F5E7-359E-86FB95159A09}"/>
                </a:ext>
              </a:extLst>
            </p:cNvPr>
            <p:cNvSpPr/>
            <p:nvPr/>
          </p:nvSpPr>
          <p:spPr>
            <a:xfrm>
              <a:off x="855170" y="1849077"/>
              <a:ext cx="5102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dirty="0">
                  <a:latin typeface="Calibri" panose="020F0502020204030204" pitchFamily="34" charset="0"/>
                  <a:cs typeface="Calibri" panose="020F0502020204030204" pitchFamily="34" charset="0"/>
                </a:rPr>
                <a:t>Income Tax</a:t>
              </a:r>
            </a:p>
          </p:txBody>
        </p:sp>
      </p:grpSp>
      <p:grpSp>
        <p:nvGrpSpPr>
          <p:cNvPr id="6" name="Group 5" descr="Universal Social Charge (USC)&#10;•A tax on employee’s income&#10;">
            <a:extLst>
              <a:ext uri="{FF2B5EF4-FFF2-40B4-BE49-F238E27FC236}">
                <a16:creationId xmlns:a16="http://schemas.microsoft.com/office/drawing/2014/main" id="{C4DF9B4F-F720-D1BD-A6DC-1E68B3F63DE8}"/>
              </a:ext>
            </a:extLst>
          </p:cNvPr>
          <p:cNvGrpSpPr/>
          <p:nvPr/>
        </p:nvGrpSpPr>
        <p:grpSpPr>
          <a:xfrm>
            <a:off x="854983" y="4428165"/>
            <a:ext cx="5103175" cy="1619838"/>
            <a:chOff x="854983" y="4428165"/>
            <a:chExt cx="5103175" cy="1619838"/>
          </a:xfrm>
        </p:grpSpPr>
        <p:sp>
          <p:nvSpPr>
            <p:cNvPr id="10" name="Rounded Rectangle 9">
              <a:extLst>
                <a:ext uri="{FF2B5EF4-FFF2-40B4-BE49-F238E27FC236}">
                  <a16:creationId xmlns:a16="http://schemas.microsoft.com/office/drawing/2014/main" id="{6AC571EC-232A-6CB2-A49A-A851FA85D775}"/>
                </a:ext>
              </a:extLst>
            </p:cNvPr>
            <p:cNvSpPr/>
            <p:nvPr/>
          </p:nvSpPr>
          <p:spPr>
            <a:xfrm>
              <a:off x="854983" y="4676616"/>
              <a:ext cx="5103132" cy="1371387"/>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on an employee’s income</a:t>
              </a:r>
            </a:p>
          </p:txBody>
        </p:sp>
        <p:sp>
          <p:nvSpPr>
            <p:cNvPr id="13" name="Round Same Side Corner Rectangle 12">
              <a:extLst>
                <a:ext uri="{FF2B5EF4-FFF2-40B4-BE49-F238E27FC236}">
                  <a16:creationId xmlns:a16="http://schemas.microsoft.com/office/drawing/2014/main" id="{ABED5DFE-4844-E724-A6F5-073DDB157CB5}"/>
                </a:ext>
              </a:extLst>
            </p:cNvPr>
            <p:cNvSpPr/>
            <p:nvPr/>
          </p:nvSpPr>
          <p:spPr>
            <a:xfrm>
              <a:off x="855170" y="4428165"/>
              <a:ext cx="5102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spc="-40" dirty="0">
                  <a:latin typeface="Calibri" panose="020F0502020204030204" pitchFamily="34" charset="0"/>
                  <a:cs typeface="Calibri" panose="020F0502020204030204" pitchFamily="34" charset="0"/>
                </a:rPr>
                <a:t>Universal Social Charge (USC)</a:t>
              </a:r>
            </a:p>
          </p:txBody>
        </p:sp>
      </p:grpSp>
      <p:grpSp>
        <p:nvGrpSpPr>
          <p:cNvPr id="9" name="Group 8" descr="Value Added Tax (VAT)&#10;•This is a tax charged on goods and services paid by the end consumer&#10;">
            <a:extLst>
              <a:ext uri="{FF2B5EF4-FFF2-40B4-BE49-F238E27FC236}">
                <a16:creationId xmlns:a16="http://schemas.microsoft.com/office/drawing/2014/main" id="{CD99DCF8-9566-437B-A66B-2F5F785ACE0F}"/>
              </a:ext>
            </a:extLst>
          </p:cNvPr>
          <p:cNvGrpSpPr/>
          <p:nvPr/>
        </p:nvGrpSpPr>
        <p:grpSpPr>
          <a:xfrm>
            <a:off x="6383845" y="1849077"/>
            <a:ext cx="5103175" cy="1997209"/>
            <a:chOff x="6383845" y="1849077"/>
            <a:chExt cx="5103175" cy="1997209"/>
          </a:xfrm>
        </p:grpSpPr>
        <p:sp>
          <p:nvSpPr>
            <p:cNvPr id="7" name="Rounded Rectangle 6">
              <a:extLst>
                <a:ext uri="{FF2B5EF4-FFF2-40B4-BE49-F238E27FC236}">
                  <a16:creationId xmlns:a16="http://schemas.microsoft.com/office/drawing/2014/main" id="{AED85446-E101-2BAC-F5B6-9B5670274D40}"/>
                </a:ext>
              </a:extLst>
            </p:cNvPr>
            <p:cNvSpPr/>
            <p:nvPr/>
          </p:nvSpPr>
          <p:spPr>
            <a:xfrm>
              <a:off x="6383845" y="2097528"/>
              <a:ext cx="5103132" cy="1748758"/>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60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charged on goods and services paid by the end consumer</a:t>
              </a:r>
            </a:p>
          </p:txBody>
        </p:sp>
        <p:sp>
          <p:nvSpPr>
            <p:cNvPr id="8" name="Round Same Side Corner Rectangle 7">
              <a:extLst>
                <a:ext uri="{FF2B5EF4-FFF2-40B4-BE49-F238E27FC236}">
                  <a16:creationId xmlns:a16="http://schemas.microsoft.com/office/drawing/2014/main" id="{06D0C662-C006-9576-7991-E535809C8D1D}"/>
                </a:ext>
              </a:extLst>
            </p:cNvPr>
            <p:cNvSpPr/>
            <p:nvPr/>
          </p:nvSpPr>
          <p:spPr>
            <a:xfrm>
              <a:off x="6384032" y="1849077"/>
              <a:ext cx="5102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dirty="0">
                  <a:latin typeface="Calibri" panose="020F0502020204030204" pitchFamily="34" charset="0"/>
                  <a:cs typeface="Calibri" panose="020F0502020204030204" pitchFamily="34" charset="0"/>
                </a:rPr>
                <a:t>Value Added Tax (VAT)</a:t>
              </a:r>
            </a:p>
          </p:txBody>
        </p:sp>
      </p:grpSp>
      <p:grpSp>
        <p:nvGrpSpPr>
          <p:cNvPr id="11" name="Group 10" descr="Customs Duty&#10;•A tax paid on goods and services purchased from outside the European Union&#10;">
            <a:extLst>
              <a:ext uri="{FF2B5EF4-FFF2-40B4-BE49-F238E27FC236}">
                <a16:creationId xmlns:a16="http://schemas.microsoft.com/office/drawing/2014/main" id="{B38A7857-BF73-8857-9589-86A2E21C5953}"/>
              </a:ext>
            </a:extLst>
          </p:cNvPr>
          <p:cNvGrpSpPr/>
          <p:nvPr/>
        </p:nvGrpSpPr>
        <p:grpSpPr>
          <a:xfrm>
            <a:off x="6383845" y="4050794"/>
            <a:ext cx="5103175" cy="1997209"/>
            <a:chOff x="6383845" y="4050794"/>
            <a:chExt cx="5103175" cy="1997209"/>
          </a:xfrm>
        </p:grpSpPr>
        <p:sp>
          <p:nvSpPr>
            <p:cNvPr id="16" name="Rounded Rectangle 15">
              <a:extLst>
                <a:ext uri="{FF2B5EF4-FFF2-40B4-BE49-F238E27FC236}">
                  <a16:creationId xmlns:a16="http://schemas.microsoft.com/office/drawing/2014/main" id="{6FE278F2-6B2C-D71B-F50D-FC2EC71C7A40}"/>
                </a:ext>
              </a:extLst>
            </p:cNvPr>
            <p:cNvSpPr/>
            <p:nvPr/>
          </p:nvSpPr>
          <p:spPr>
            <a:xfrm>
              <a:off x="6383845" y="4299245"/>
              <a:ext cx="5103132" cy="1748758"/>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paid on goods and services purchased from outside the European Union</a:t>
              </a:r>
            </a:p>
          </p:txBody>
        </p:sp>
        <p:sp>
          <p:nvSpPr>
            <p:cNvPr id="18" name="Round Same Side Corner Rectangle 17">
              <a:extLst>
                <a:ext uri="{FF2B5EF4-FFF2-40B4-BE49-F238E27FC236}">
                  <a16:creationId xmlns:a16="http://schemas.microsoft.com/office/drawing/2014/main" id="{D6175D7C-94A1-10C0-99E0-DF028E776D4B}"/>
                </a:ext>
              </a:extLst>
            </p:cNvPr>
            <p:cNvSpPr/>
            <p:nvPr/>
          </p:nvSpPr>
          <p:spPr>
            <a:xfrm>
              <a:off x="6384032" y="4050794"/>
              <a:ext cx="5102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dirty="0">
                  <a:latin typeface="Calibri" panose="020F0502020204030204" pitchFamily="34" charset="0"/>
                  <a:cs typeface="Calibri" panose="020F0502020204030204" pitchFamily="34" charset="0"/>
                </a:rPr>
                <a:t>Customs Duty</a:t>
              </a:r>
            </a:p>
          </p:txBody>
        </p:sp>
      </p:grpSp>
      <p:sp>
        <p:nvSpPr>
          <p:cNvPr id="4" name="Slide Number Placeholder 3">
            <a:extLst>
              <a:ext uri="{FF2B5EF4-FFF2-40B4-BE49-F238E27FC236}">
                <a16:creationId xmlns:a16="http://schemas.microsoft.com/office/drawing/2014/main" id="{8306E7DA-2BC2-CA8E-EDD3-537B58A4479F}"/>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16</a:t>
            </a:fld>
            <a:endParaRPr lang="en-US" dirty="0"/>
          </a:p>
        </p:txBody>
      </p:sp>
    </p:spTree>
    <p:extLst>
      <p:ext uri="{BB962C8B-B14F-4D97-AF65-F5344CB8AC3E}">
        <p14:creationId xmlns:p14="http://schemas.microsoft.com/office/powerpoint/2010/main" val="1107207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dissolve">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75515D4-2645-4D58-932F-475B7D3DBF27}"/>
              </a:ext>
              <a:ext uri="{C183D7F6-B498-43B3-948B-1728B52AA6E4}">
                <adec:decorative xmlns:adec="http://schemas.microsoft.com/office/drawing/2017/decorative" val="0"/>
              </a:ext>
            </a:extLst>
          </p:cNvPr>
          <p:cNvSpPr>
            <a:spLocks noGrp="1"/>
          </p:cNvSpPr>
          <p:nvPr>
            <p:ph type="title"/>
          </p:nvPr>
        </p:nvSpPr>
        <p:spPr>
          <a:xfrm>
            <a:off x="1765616" y="-829584"/>
            <a:ext cx="8140453" cy="766992"/>
          </a:xfrm>
        </p:spPr>
        <p:txBody>
          <a:bodyPr/>
          <a:lstStyle/>
          <a:p>
            <a:pPr rtl="0" eaLnBrk="1" latinLnBrk="0" hangingPunct="1"/>
            <a:r>
              <a:rPr lang="en-GB" sz="4000" kern="1200" dirty="0">
                <a:solidFill>
                  <a:srgbClr val="000000"/>
                </a:solidFill>
                <a:effectLst/>
                <a:latin typeface="Calibri" panose="020F0502020204030204" pitchFamily="34" charset="0"/>
                <a:ea typeface="+mn-ea"/>
                <a:cs typeface="+mn-cs"/>
              </a:rPr>
              <a:t>Government Income from Taxation 2</a:t>
            </a:r>
            <a:endParaRPr lang="en-IE" dirty="0">
              <a:effectLst/>
            </a:endParaRPr>
          </a:p>
          <a:p>
            <a:endParaRPr lang="en-US" dirty="0"/>
          </a:p>
        </p:txBody>
      </p:sp>
      <p:sp>
        <p:nvSpPr>
          <p:cNvPr id="8" name="Title 11">
            <a:extLst>
              <a:ext uri="{FF2B5EF4-FFF2-40B4-BE49-F238E27FC236}">
                <a16:creationId xmlns:a16="http://schemas.microsoft.com/office/drawing/2014/main" id="{8D3DF2F1-625B-EF89-E292-AEF41BAFA731}"/>
              </a:ext>
              <a:ext uri="{C183D7F6-B498-43B3-948B-1728B52AA6E4}">
                <adec:decorative xmlns:adec="http://schemas.microsoft.com/office/drawing/2017/decorative" val="1"/>
              </a:ext>
            </a:extLst>
          </p:cNvPr>
          <p:cNvSpPr txBox="1">
            <a:spLocks/>
          </p:cNvSpPr>
          <p:nvPr/>
        </p:nvSpPr>
        <p:spPr>
          <a:xfrm>
            <a:off x="1765616" y="909409"/>
            <a:ext cx="8140453" cy="766992"/>
          </a:xfrm>
          <a:prstGeom prst="rect">
            <a:avLst/>
          </a:prstGeom>
        </p:spPr>
        <p:txBody>
          <a:bodyPr vert="horz" wrap="square" lIns="91440" tIns="45720" rIns="91440" bIns="45720" rtlCol="0" anchor="t">
            <a:noAutofit/>
          </a:bodyPr>
          <a:lstStyle>
            <a:lvl1pPr algn="l" defTabSz="914400" rtl="0" eaLnBrk="1" latinLnBrk="0" hangingPunct="1">
              <a:lnSpc>
                <a:spcPts val="42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r>
              <a:rPr lang="en-GB">
                <a:solidFill>
                  <a:srgbClr val="000000"/>
                </a:solidFill>
                <a:ea typeface="+mn-ea"/>
                <a:cs typeface="+mn-cs"/>
              </a:rPr>
              <a:t>Government Income from Taxation</a:t>
            </a:r>
            <a:endParaRPr lang="en-IE"/>
          </a:p>
          <a:p>
            <a:endParaRPr lang="en-US" dirty="0"/>
          </a:p>
        </p:txBody>
      </p:sp>
      <p:grpSp>
        <p:nvGrpSpPr>
          <p:cNvPr id="11" name="Group 10" descr="Excise Duty&#10;•A tax used to discourage consumption and is paid on mineral oils (petrol, diesel, kerosene), tobacco products and alcohol&#10;">
            <a:extLst>
              <a:ext uri="{FF2B5EF4-FFF2-40B4-BE49-F238E27FC236}">
                <a16:creationId xmlns:a16="http://schemas.microsoft.com/office/drawing/2014/main" id="{D9437D53-5A82-7183-8491-EFFEBA462822}"/>
              </a:ext>
            </a:extLst>
          </p:cNvPr>
          <p:cNvGrpSpPr/>
          <p:nvPr/>
        </p:nvGrpSpPr>
        <p:grpSpPr>
          <a:xfrm>
            <a:off x="854983" y="1849077"/>
            <a:ext cx="5103175" cy="2679379"/>
            <a:chOff x="854983" y="1849077"/>
            <a:chExt cx="5103175" cy="2679379"/>
          </a:xfrm>
        </p:grpSpPr>
        <p:sp>
          <p:nvSpPr>
            <p:cNvPr id="2" name="Rounded Rectangle 1">
              <a:extLst>
                <a:ext uri="{FF2B5EF4-FFF2-40B4-BE49-F238E27FC236}">
                  <a16:creationId xmlns:a16="http://schemas.microsoft.com/office/drawing/2014/main" id="{5B1D273A-9570-8166-3046-EE1AF5C17610}"/>
                </a:ext>
              </a:extLst>
            </p:cNvPr>
            <p:cNvSpPr/>
            <p:nvPr/>
          </p:nvSpPr>
          <p:spPr>
            <a:xfrm>
              <a:off x="854983" y="2097527"/>
              <a:ext cx="5103132" cy="2430929"/>
            </a:xfrm>
            <a:prstGeom prst="roundRect">
              <a:avLst>
                <a:gd name="adj" fmla="val 9321"/>
              </a:avLst>
            </a:prstGeom>
            <a:ln w="28575">
              <a:solidFill>
                <a:srgbClr val="005A57"/>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used to discourage consumption and is paid on mineral oils (petrol, diesel, kerosene), tobacco products and alcohol</a:t>
              </a:r>
            </a:p>
          </p:txBody>
        </p:sp>
        <p:sp>
          <p:nvSpPr>
            <p:cNvPr id="3" name="Round Same Side Corner Rectangle 2">
              <a:extLst>
                <a:ext uri="{FF2B5EF4-FFF2-40B4-BE49-F238E27FC236}">
                  <a16:creationId xmlns:a16="http://schemas.microsoft.com/office/drawing/2014/main" id="{CE773B34-9AC7-53A5-CDC9-65DA6C4F5E6D}"/>
                </a:ext>
              </a:extLst>
            </p:cNvPr>
            <p:cNvSpPr/>
            <p:nvPr/>
          </p:nvSpPr>
          <p:spPr>
            <a:xfrm>
              <a:off x="855170" y="1849077"/>
              <a:ext cx="5102988" cy="689429"/>
            </a:xfrm>
            <a:prstGeom prst="round2SameRect">
              <a:avLst>
                <a:gd name="adj1" fmla="val 22044"/>
                <a:gd name="adj2" fmla="val 0"/>
              </a:avLst>
            </a:prstGeom>
            <a:solidFill>
              <a:srgbClr val="005A57"/>
            </a:solidFill>
            <a:ln w="28575">
              <a:solidFill>
                <a:srgbClr val="005A5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dirty="0">
                  <a:latin typeface="Calibri" panose="020F0502020204030204" pitchFamily="34" charset="0"/>
                  <a:cs typeface="Calibri" panose="020F0502020204030204" pitchFamily="34" charset="0"/>
                </a:rPr>
                <a:t>Excise Duty</a:t>
              </a:r>
            </a:p>
          </p:txBody>
        </p:sp>
      </p:grpSp>
      <p:grpSp>
        <p:nvGrpSpPr>
          <p:cNvPr id="12" name="Group 11" descr="Deposit Interest &#10;Retention Tax (DIRT)&#10;•A tax paid on interest earned on savings&#10;">
            <a:extLst>
              <a:ext uri="{FF2B5EF4-FFF2-40B4-BE49-F238E27FC236}">
                <a16:creationId xmlns:a16="http://schemas.microsoft.com/office/drawing/2014/main" id="{692D0E0B-869B-077C-A5B8-1A9D0B7D0AC4}"/>
              </a:ext>
            </a:extLst>
          </p:cNvPr>
          <p:cNvGrpSpPr/>
          <p:nvPr/>
        </p:nvGrpSpPr>
        <p:grpSpPr>
          <a:xfrm>
            <a:off x="854983" y="4703937"/>
            <a:ext cx="5103175" cy="1943605"/>
            <a:chOff x="854983" y="4703937"/>
            <a:chExt cx="5103175" cy="1943605"/>
          </a:xfrm>
        </p:grpSpPr>
        <p:sp>
          <p:nvSpPr>
            <p:cNvPr id="6" name="Rounded Rectangle 5">
              <a:extLst>
                <a:ext uri="{FF2B5EF4-FFF2-40B4-BE49-F238E27FC236}">
                  <a16:creationId xmlns:a16="http://schemas.microsoft.com/office/drawing/2014/main" id="{D37EB2A0-FA64-9DE9-B8F3-FB3F28B93C17}"/>
                </a:ext>
              </a:extLst>
            </p:cNvPr>
            <p:cNvSpPr/>
            <p:nvPr/>
          </p:nvSpPr>
          <p:spPr>
            <a:xfrm>
              <a:off x="854983" y="4952387"/>
              <a:ext cx="5103132" cy="1695155"/>
            </a:xfrm>
            <a:prstGeom prst="roundRect">
              <a:avLst>
                <a:gd name="adj" fmla="val 9321"/>
              </a:avLst>
            </a:prstGeom>
            <a:ln w="28575">
              <a:solidFill>
                <a:srgbClr val="005A57"/>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paid on interest earned on savings</a:t>
              </a:r>
            </a:p>
          </p:txBody>
        </p:sp>
        <p:sp>
          <p:nvSpPr>
            <p:cNvPr id="7" name="Round Same Side Corner Rectangle 6">
              <a:extLst>
                <a:ext uri="{FF2B5EF4-FFF2-40B4-BE49-F238E27FC236}">
                  <a16:creationId xmlns:a16="http://schemas.microsoft.com/office/drawing/2014/main" id="{A6465125-84D1-D710-DB64-508BFB5BA862}"/>
                </a:ext>
              </a:extLst>
            </p:cNvPr>
            <p:cNvSpPr/>
            <p:nvPr/>
          </p:nvSpPr>
          <p:spPr>
            <a:xfrm>
              <a:off x="855170" y="4703937"/>
              <a:ext cx="5102988" cy="978406"/>
            </a:xfrm>
            <a:prstGeom prst="round2SameRect">
              <a:avLst>
                <a:gd name="adj1" fmla="val 22044"/>
                <a:gd name="adj2" fmla="val 0"/>
              </a:avLst>
            </a:prstGeom>
            <a:solidFill>
              <a:srgbClr val="005A57"/>
            </a:solidFill>
            <a:ln w="28575">
              <a:solidFill>
                <a:srgbClr val="005A57"/>
              </a:solidFill>
            </a:ln>
          </p:spPr>
          <p:style>
            <a:lnRef idx="2">
              <a:schemeClr val="accent1">
                <a:shade val="15000"/>
              </a:schemeClr>
            </a:lnRef>
            <a:fillRef idx="1">
              <a:schemeClr val="accent1"/>
            </a:fillRef>
            <a:effectRef idx="0">
              <a:schemeClr val="accent1"/>
            </a:effectRef>
            <a:fontRef idx="minor">
              <a:schemeClr val="lt1"/>
            </a:fontRef>
          </p:style>
          <p:txBody>
            <a:bodyPr lIns="288000" rIns="288000" rtlCol="0" anchor="ctr"/>
            <a:lstStyle/>
            <a:p>
              <a:pPr algn="ctr">
                <a:lnSpc>
                  <a:spcPts val="3400"/>
                </a:lnSpc>
              </a:pPr>
              <a:r>
                <a:rPr lang="en-GB" sz="3200" b="1" dirty="0">
                  <a:latin typeface="Calibri" panose="020F0502020204030204" pitchFamily="34" charset="0"/>
                  <a:cs typeface="Calibri" panose="020F0502020204030204" pitchFamily="34" charset="0"/>
                </a:rPr>
                <a:t>Deposit Interest Retention Tax (DIRT)</a:t>
              </a:r>
            </a:p>
          </p:txBody>
        </p:sp>
      </p:grpSp>
      <p:grpSp>
        <p:nvGrpSpPr>
          <p:cNvPr id="15" name="Group 14" descr="Capital Acquisitions Tax (CAT)&#10;•A tax charged on a gift or an inheritance&#10;">
            <a:extLst>
              <a:ext uri="{FF2B5EF4-FFF2-40B4-BE49-F238E27FC236}">
                <a16:creationId xmlns:a16="http://schemas.microsoft.com/office/drawing/2014/main" id="{622EBC37-CCF6-3C09-EB13-17CB325B5115}"/>
              </a:ext>
            </a:extLst>
          </p:cNvPr>
          <p:cNvGrpSpPr/>
          <p:nvPr/>
        </p:nvGrpSpPr>
        <p:grpSpPr>
          <a:xfrm>
            <a:off x="6383845" y="1849077"/>
            <a:ext cx="5103175" cy="1648866"/>
            <a:chOff x="6383845" y="1849077"/>
            <a:chExt cx="5103175" cy="1648866"/>
          </a:xfrm>
        </p:grpSpPr>
        <p:sp>
          <p:nvSpPr>
            <p:cNvPr id="4" name="Rounded Rectangle 3">
              <a:extLst>
                <a:ext uri="{FF2B5EF4-FFF2-40B4-BE49-F238E27FC236}">
                  <a16:creationId xmlns:a16="http://schemas.microsoft.com/office/drawing/2014/main" id="{89B8C514-6E5E-D2F2-AEFE-98AFDFC65144}"/>
                </a:ext>
              </a:extLst>
            </p:cNvPr>
            <p:cNvSpPr/>
            <p:nvPr/>
          </p:nvSpPr>
          <p:spPr>
            <a:xfrm>
              <a:off x="6383845" y="2097528"/>
              <a:ext cx="5103132" cy="1400415"/>
            </a:xfrm>
            <a:prstGeom prst="roundRect">
              <a:avLst>
                <a:gd name="adj" fmla="val 9321"/>
              </a:avLst>
            </a:prstGeom>
            <a:ln w="28575">
              <a:solidFill>
                <a:srgbClr val="005A57"/>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charged on a gift or an inheritance</a:t>
              </a:r>
            </a:p>
          </p:txBody>
        </p:sp>
        <p:sp>
          <p:nvSpPr>
            <p:cNvPr id="5" name="Round Same Side Corner Rectangle 4">
              <a:extLst>
                <a:ext uri="{FF2B5EF4-FFF2-40B4-BE49-F238E27FC236}">
                  <a16:creationId xmlns:a16="http://schemas.microsoft.com/office/drawing/2014/main" id="{3479321D-43B3-8AF3-BD35-E740AC6CF1CE}"/>
                </a:ext>
              </a:extLst>
            </p:cNvPr>
            <p:cNvSpPr/>
            <p:nvPr/>
          </p:nvSpPr>
          <p:spPr>
            <a:xfrm>
              <a:off x="6384032" y="1849077"/>
              <a:ext cx="5102988" cy="689429"/>
            </a:xfrm>
            <a:prstGeom prst="round2SameRect">
              <a:avLst>
                <a:gd name="adj1" fmla="val 22044"/>
                <a:gd name="adj2" fmla="val 0"/>
              </a:avLst>
            </a:prstGeom>
            <a:solidFill>
              <a:srgbClr val="005A57"/>
            </a:solidFill>
            <a:ln w="28575">
              <a:solidFill>
                <a:srgbClr val="005A5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spc="-40" dirty="0">
                  <a:latin typeface="Calibri" panose="020F0502020204030204" pitchFamily="34" charset="0"/>
                  <a:cs typeface="Calibri" panose="020F0502020204030204" pitchFamily="34" charset="0"/>
                </a:rPr>
                <a:t>Capital Acquisitions Tax (CAT)</a:t>
              </a:r>
            </a:p>
          </p:txBody>
        </p:sp>
      </p:grpSp>
      <p:grpSp>
        <p:nvGrpSpPr>
          <p:cNvPr id="16" name="Group 15" descr="Capital Gains Tax (CGT)&#10;•A tax paid on the profit made on the sale of an asset&#10;">
            <a:extLst>
              <a:ext uri="{FF2B5EF4-FFF2-40B4-BE49-F238E27FC236}">
                <a16:creationId xmlns:a16="http://schemas.microsoft.com/office/drawing/2014/main" id="{6DBEE3B9-398B-382F-1A6A-DF85E09F1EDC}"/>
              </a:ext>
            </a:extLst>
          </p:cNvPr>
          <p:cNvGrpSpPr/>
          <p:nvPr/>
        </p:nvGrpSpPr>
        <p:grpSpPr>
          <a:xfrm>
            <a:off x="6383845" y="3673422"/>
            <a:ext cx="5103175" cy="1660577"/>
            <a:chOff x="6383845" y="3673422"/>
            <a:chExt cx="5103175" cy="1660577"/>
          </a:xfrm>
        </p:grpSpPr>
        <p:sp>
          <p:nvSpPr>
            <p:cNvPr id="13" name="Rounded Rectangle 12">
              <a:extLst>
                <a:ext uri="{FF2B5EF4-FFF2-40B4-BE49-F238E27FC236}">
                  <a16:creationId xmlns:a16="http://schemas.microsoft.com/office/drawing/2014/main" id="{CF56F172-F3FF-1A11-E27E-D26B4DB5FEDC}"/>
                </a:ext>
              </a:extLst>
            </p:cNvPr>
            <p:cNvSpPr/>
            <p:nvPr/>
          </p:nvSpPr>
          <p:spPr>
            <a:xfrm>
              <a:off x="6383845" y="3921873"/>
              <a:ext cx="5103132" cy="1412126"/>
            </a:xfrm>
            <a:prstGeom prst="roundRect">
              <a:avLst>
                <a:gd name="adj" fmla="val 9321"/>
              </a:avLst>
            </a:prstGeom>
            <a:ln w="28575">
              <a:solidFill>
                <a:srgbClr val="005A57"/>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paid on the profit made on the sale of an asset</a:t>
              </a:r>
            </a:p>
          </p:txBody>
        </p:sp>
        <p:sp>
          <p:nvSpPr>
            <p:cNvPr id="14" name="Round Same Side Corner Rectangle 13">
              <a:extLst>
                <a:ext uri="{FF2B5EF4-FFF2-40B4-BE49-F238E27FC236}">
                  <a16:creationId xmlns:a16="http://schemas.microsoft.com/office/drawing/2014/main" id="{F0BAEB3B-A7CE-7789-C281-63C971E302B7}"/>
                </a:ext>
              </a:extLst>
            </p:cNvPr>
            <p:cNvSpPr/>
            <p:nvPr/>
          </p:nvSpPr>
          <p:spPr>
            <a:xfrm>
              <a:off x="6384032" y="3673422"/>
              <a:ext cx="5102988" cy="689429"/>
            </a:xfrm>
            <a:prstGeom prst="round2SameRect">
              <a:avLst>
                <a:gd name="adj1" fmla="val 22044"/>
                <a:gd name="adj2" fmla="val 0"/>
              </a:avLst>
            </a:prstGeom>
            <a:solidFill>
              <a:srgbClr val="005A57"/>
            </a:solidFill>
            <a:ln w="28575">
              <a:solidFill>
                <a:srgbClr val="005A57"/>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dirty="0">
                  <a:latin typeface="Calibri" panose="020F0502020204030204" pitchFamily="34" charset="0"/>
                  <a:cs typeface="Calibri" panose="020F0502020204030204" pitchFamily="34" charset="0"/>
                </a:rPr>
                <a:t>Capital Gains Tax (CGT)</a:t>
              </a:r>
            </a:p>
          </p:txBody>
        </p:sp>
      </p:grpSp>
      <p:sp>
        <p:nvSpPr>
          <p:cNvPr id="9" name="Slide Number Placeholder 3">
            <a:extLst>
              <a:ext uri="{FF2B5EF4-FFF2-40B4-BE49-F238E27FC236}">
                <a16:creationId xmlns:a16="http://schemas.microsoft.com/office/drawing/2014/main" id="{DF9541E4-D366-7F2B-A250-11EC5DDEA468}"/>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17</a:t>
            </a:fld>
            <a:endParaRPr lang="en-US" dirty="0"/>
          </a:p>
        </p:txBody>
      </p:sp>
    </p:spTree>
    <p:extLst>
      <p:ext uri="{BB962C8B-B14F-4D97-AF65-F5344CB8AC3E}">
        <p14:creationId xmlns:p14="http://schemas.microsoft.com/office/powerpoint/2010/main" val="3087535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150FE822-34E1-DC90-7B4A-20D80A91BC26}"/>
              </a:ext>
            </a:extLst>
          </p:cNvPr>
          <p:cNvSpPr>
            <a:spLocks noGrp="1"/>
          </p:cNvSpPr>
          <p:nvPr>
            <p:ph type="title"/>
          </p:nvPr>
        </p:nvSpPr>
        <p:spPr>
          <a:xfrm>
            <a:off x="1765616" y="-1041855"/>
            <a:ext cx="8140453" cy="766992"/>
          </a:xfrm>
        </p:spPr>
        <p:txBody>
          <a:bodyPr/>
          <a:lstStyle/>
          <a:p>
            <a:pPr rtl="0" eaLnBrk="1" latinLnBrk="0" hangingPunct="1"/>
            <a:r>
              <a:rPr lang="en-GB" sz="4000" kern="1200" dirty="0">
                <a:solidFill>
                  <a:srgbClr val="000000"/>
                </a:solidFill>
                <a:effectLst/>
                <a:latin typeface="Calibri" panose="020F0502020204030204" pitchFamily="34" charset="0"/>
                <a:ea typeface="+mn-ea"/>
                <a:cs typeface="+mn-cs"/>
              </a:rPr>
              <a:t>Government Income from Taxation 3</a:t>
            </a:r>
            <a:endParaRPr lang="en-IE" dirty="0">
              <a:effectLst/>
            </a:endParaRPr>
          </a:p>
          <a:p>
            <a:endParaRPr lang="en-US" dirty="0"/>
          </a:p>
        </p:txBody>
      </p:sp>
      <p:sp>
        <p:nvSpPr>
          <p:cNvPr id="9" name="Title 11">
            <a:extLst>
              <a:ext uri="{FF2B5EF4-FFF2-40B4-BE49-F238E27FC236}">
                <a16:creationId xmlns:a16="http://schemas.microsoft.com/office/drawing/2014/main" id="{7D9C505E-AD70-72A9-F753-619EDCAB5855}"/>
              </a:ext>
              <a:ext uri="{C183D7F6-B498-43B3-948B-1728B52AA6E4}">
                <adec:decorative xmlns:adec="http://schemas.microsoft.com/office/drawing/2017/decorative" val="1"/>
              </a:ext>
            </a:extLst>
          </p:cNvPr>
          <p:cNvSpPr txBox="1">
            <a:spLocks/>
          </p:cNvSpPr>
          <p:nvPr/>
        </p:nvSpPr>
        <p:spPr>
          <a:xfrm>
            <a:off x="1765616" y="909409"/>
            <a:ext cx="8140453" cy="766992"/>
          </a:xfrm>
          <a:prstGeom prst="rect">
            <a:avLst/>
          </a:prstGeom>
        </p:spPr>
        <p:txBody>
          <a:bodyPr vert="horz" wrap="square" lIns="91440" tIns="45720" rIns="91440" bIns="45720" rtlCol="0" anchor="t">
            <a:noAutofit/>
          </a:bodyPr>
          <a:lstStyle>
            <a:lvl1pPr algn="l" defTabSz="914400" rtl="0" eaLnBrk="1" latinLnBrk="0" hangingPunct="1">
              <a:lnSpc>
                <a:spcPts val="42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r>
              <a:rPr lang="en-GB" dirty="0">
                <a:solidFill>
                  <a:srgbClr val="000000"/>
                </a:solidFill>
                <a:ea typeface="+mn-ea"/>
                <a:cs typeface="+mn-cs"/>
              </a:rPr>
              <a:t>Government Income from Taxation</a:t>
            </a:r>
            <a:endParaRPr lang="en-IE" dirty="0"/>
          </a:p>
          <a:p>
            <a:endParaRPr lang="en-US" dirty="0"/>
          </a:p>
        </p:txBody>
      </p:sp>
      <p:grpSp>
        <p:nvGrpSpPr>
          <p:cNvPr id="13" name="Group 12" descr="Local Property Tax (LPT)&#10;•This is a self-assessed tax based on the market value of residential property in Ireland&#10;">
            <a:extLst>
              <a:ext uri="{FF2B5EF4-FFF2-40B4-BE49-F238E27FC236}">
                <a16:creationId xmlns:a16="http://schemas.microsoft.com/office/drawing/2014/main" id="{4349913E-C848-6F66-9790-4F69C52C8028}"/>
              </a:ext>
            </a:extLst>
          </p:cNvPr>
          <p:cNvGrpSpPr/>
          <p:nvPr/>
        </p:nvGrpSpPr>
        <p:grpSpPr>
          <a:xfrm>
            <a:off x="854983" y="1849077"/>
            <a:ext cx="5103175" cy="2040752"/>
            <a:chOff x="854983" y="1849077"/>
            <a:chExt cx="5103175" cy="2040752"/>
          </a:xfrm>
        </p:grpSpPr>
        <p:sp>
          <p:nvSpPr>
            <p:cNvPr id="2" name="Rounded Rectangle 1">
              <a:extLst>
                <a:ext uri="{FF2B5EF4-FFF2-40B4-BE49-F238E27FC236}">
                  <a16:creationId xmlns:a16="http://schemas.microsoft.com/office/drawing/2014/main" id="{BB208F0E-F917-A190-CBF0-DB3CDB55468A}"/>
                </a:ext>
              </a:extLst>
            </p:cNvPr>
            <p:cNvSpPr/>
            <p:nvPr/>
          </p:nvSpPr>
          <p:spPr>
            <a:xfrm>
              <a:off x="854983" y="2097528"/>
              <a:ext cx="5103132" cy="1792301"/>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self-assessed tax based on the market value of residential property in Ireland</a:t>
              </a:r>
            </a:p>
          </p:txBody>
        </p:sp>
        <p:sp>
          <p:nvSpPr>
            <p:cNvPr id="3" name="Round Same Side Corner Rectangle 2">
              <a:extLst>
                <a:ext uri="{FF2B5EF4-FFF2-40B4-BE49-F238E27FC236}">
                  <a16:creationId xmlns:a16="http://schemas.microsoft.com/office/drawing/2014/main" id="{8788E4CC-A25B-B0AB-793E-452A18773B1D}"/>
                </a:ext>
                <a:ext uri="{C183D7F6-B498-43B3-948B-1728B52AA6E4}">
                  <adec:decorative xmlns:adec="http://schemas.microsoft.com/office/drawing/2017/decorative" val="0"/>
                </a:ext>
              </a:extLst>
            </p:cNvPr>
            <p:cNvSpPr/>
            <p:nvPr/>
          </p:nvSpPr>
          <p:spPr>
            <a:xfrm>
              <a:off x="855170" y="1849077"/>
              <a:ext cx="5102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dirty="0">
                  <a:latin typeface="Calibri" panose="020F0502020204030204" pitchFamily="34" charset="0"/>
                  <a:cs typeface="Calibri" panose="020F0502020204030204" pitchFamily="34" charset="0"/>
                </a:rPr>
                <a:t>Local Property Tax (LPT)</a:t>
              </a:r>
            </a:p>
          </p:txBody>
        </p:sp>
      </p:grpSp>
      <p:grpSp>
        <p:nvGrpSpPr>
          <p:cNvPr id="14" name="Group 13" descr="Vehicle Registration Tax (VRT)&#10;•A tax paid when registering a new vehicle and vehicles imported to Ireland&#10;">
            <a:extLst>
              <a:ext uri="{FF2B5EF4-FFF2-40B4-BE49-F238E27FC236}">
                <a16:creationId xmlns:a16="http://schemas.microsoft.com/office/drawing/2014/main" id="{5CB699F0-4B70-1A4F-F347-310866E47650}"/>
              </a:ext>
            </a:extLst>
          </p:cNvPr>
          <p:cNvGrpSpPr/>
          <p:nvPr/>
        </p:nvGrpSpPr>
        <p:grpSpPr>
          <a:xfrm>
            <a:off x="854983" y="4065308"/>
            <a:ext cx="5103175" cy="1979892"/>
            <a:chOff x="854983" y="4065308"/>
            <a:chExt cx="5103175" cy="1979892"/>
          </a:xfrm>
        </p:grpSpPr>
        <p:sp>
          <p:nvSpPr>
            <p:cNvPr id="6" name="Rounded Rectangle 5">
              <a:extLst>
                <a:ext uri="{FF2B5EF4-FFF2-40B4-BE49-F238E27FC236}">
                  <a16:creationId xmlns:a16="http://schemas.microsoft.com/office/drawing/2014/main" id="{3E99E588-0E93-1D10-5572-733AE04E96D5}"/>
                </a:ext>
              </a:extLst>
            </p:cNvPr>
            <p:cNvSpPr/>
            <p:nvPr/>
          </p:nvSpPr>
          <p:spPr>
            <a:xfrm>
              <a:off x="854983" y="4313759"/>
              <a:ext cx="5103132" cy="1731441"/>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paid when registering a new vehicle and vehicles imported to Ireland</a:t>
              </a:r>
            </a:p>
          </p:txBody>
        </p:sp>
        <p:sp>
          <p:nvSpPr>
            <p:cNvPr id="7" name="Round Same Side Corner Rectangle 6">
              <a:extLst>
                <a:ext uri="{FF2B5EF4-FFF2-40B4-BE49-F238E27FC236}">
                  <a16:creationId xmlns:a16="http://schemas.microsoft.com/office/drawing/2014/main" id="{EA1FAA8C-42BB-729B-206B-7B1717ADE44A}"/>
                </a:ext>
              </a:extLst>
            </p:cNvPr>
            <p:cNvSpPr/>
            <p:nvPr/>
          </p:nvSpPr>
          <p:spPr>
            <a:xfrm>
              <a:off x="855170" y="4065308"/>
              <a:ext cx="5102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spc="-60" dirty="0">
                  <a:latin typeface="Calibri" panose="020F0502020204030204" pitchFamily="34" charset="0"/>
                  <a:cs typeface="Calibri" panose="020F0502020204030204" pitchFamily="34" charset="0"/>
                </a:rPr>
                <a:t>Vehicle Registration Tax (VRT)</a:t>
              </a:r>
            </a:p>
          </p:txBody>
        </p:sp>
      </p:grpSp>
      <p:grpSp>
        <p:nvGrpSpPr>
          <p:cNvPr id="15" name="Group 14" descr="Stamp Duty&#10;•This is a tax paid on the written documents that transfer ownership of land and buildings&#10;•It is also a tax on cardholders on financial cards, charge cards and credit cards&#10;">
            <a:extLst>
              <a:ext uri="{FF2B5EF4-FFF2-40B4-BE49-F238E27FC236}">
                <a16:creationId xmlns:a16="http://schemas.microsoft.com/office/drawing/2014/main" id="{CD29ACF0-B6A0-8F6A-29F8-2BAE1B4D261E}"/>
              </a:ext>
            </a:extLst>
          </p:cNvPr>
          <p:cNvGrpSpPr/>
          <p:nvPr/>
        </p:nvGrpSpPr>
        <p:grpSpPr>
          <a:xfrm>
            <a:off x="6383845" y="1849077"/>
            <a:ext cx="5103175" cy="3368809"/>
            <a:chOff x="6383845" y="1849077"/>
            <a:chExt cx="5103175" cy="3368809"/>
          </a:xfrm>
        </p:grpSpPr>
        <p:sp>
          <p:nvSpPr>
            <p:cNvPr id="4" name="Rounded Rectangle 3">
              <a:extLst>
                <a:ext uri="{FF2B5EF4-FFF2-40B4-BE49-F238E27FC236}">
                  <a16:creationId xmlns:a16="http://schemas.microsoft.com/office/drawing/2014/main" id="{4692DFF9-9791-7BBE-8EC3-0C8F7CC8DBC8}"/>
                </a:ext>
              </a:extLst>
            </p:cNvPr>
            <p:cNvSpPr/>
            <p:nvPr/>
          </p:nvSpPr>
          <p:spPr>
            <a:xfrm>
              <a:off x="6383845" y="2097528"/>
              <a:ext cx="5103132" cy="3120358"/>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A tax paid on the written documents that transfer ownership of land and buildings</a:t>
              </a:r>
            </a:p>
            <a:p>
              <a:pPr marL="457200" indent="-457200">
                <a:lnSpc>
                  <a:spcPts val="2560"/>
                </a:lnSpc>
                <a:buFont typeface="Arial" panose="020B0604020202020204" pitchFamily="34" charset="0"/>
                <a:buChar char="•"/>
              </a:pPr>
              <a:r>
                <a:rPr lang="en-GB" sz="2800" dirty="0">
                  <a:latin typeface="Calibri" panose="020F0502020204030204" pitchFamily="34" charset="0"/>
                  <a:cs typeface="Calibri" panose="020F0502020204030204" pitchFamily="34" charset="0"/>
                </a:rPr>
                <a:t>It is also a tax on cardholders on financial cards, charge cards and credit cards</a:t>
              </a:r>
            </a:p>
          </p:txBody>
        </p:sp>
        <p:sp>
          <p:nvSpPr>
            <p:cNvPr id="5" name="Round Same Side Corner Rectangle 4">
              <a:extLst>
                <a:ext uri="{FF2B5EF4-FFF2-40B4-BE49-F238E27FC236}">
                  <a16:creationId xmlns:a16="http://schemas.microsoft.com/office/drawing/2014/main" id="{2032A876-2DD1-CC74-5A6B-0562AAA41005}"/>
                </a:ext>
              </a:extLst>
            </p:cNvPr>
            <p:cNvSpPr/>
            <p:nvPr/>
          </p:nvSpPr>
          <p:spPr>
            <a:xfrm>
              <a:off x="6384032" y="1849077"/>
              <a:ext cx="5102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dirty="0">
                  <a:latin typeface="Calibri" panose="020F0502020204030204" pitchFamily="34" charset="0"/>
                  <a:cs typeface="Calibri" panose="020F0502020204030204" pitchFamily="34" charset="0"/>
                </a:rPr>
                <a:t>Stamp Duty</a:t>
              </a:r>
            </a:p>
          </p:txBody>
        </p:sp>
      </p:grpSp>
      <p:grpSp>
        <p:nvGrpSpPr>
          <p:cNvPr id="16" name="Group 15" descr="Corporation Tax&#10;•A tax paid on company profits&#10;">
            <a:extLst>
              <a:ext uri="{FF2B5EF4-FFF2-40B4-BE49-F238E27FC236}">
                <a16:creationId xmlns:a16="http://schemas.microsoft.com/office/drawing/2014/main" id="{9FB6DDAC-1498-202A-5479-A14E9480DFF9}"/>
              </a:ext>
            </a:extLst>
          </p:cNvPr>
          <p:cNvGrpSpPr/>
          <p:nvPr/>
        </p:nvGrpSpPr>
        <p:grpSpPr>
          <a:xfrm>
            <a:off x="6383845" y="5407880"/>
            <a:ext cx="5103175" cy="1304977"/>
            <a:chOff x="6383845" y="5407880"/>
            <a:chExt cx="5103175" cy="1304977"/>
          </a:xfrm>
        </p:grpSpPr>
        <p:sp>
          <p:nvSpPr>
            <p:cNvPr id="8" name="Rounded Rectangle 7">
              <a:extLst>
                <a:ext uri="{FF2B5EF4-FFF2-40B4-BE49-F238E27FC236}">
                  <a16:creationId xmlns:a16="http://schemas.microsoft.com/office/drawing/2014/main" id="{D9FA8302-8AD7-C1C4-5CCE-C7D24B579E85}"/>
                </a:ext>
              </a:extLst>
            </p:cNvPr>
            <p:cNvSpPr/>
            <p:nvPr/>
          </p:nvSpPr>
          <p:spPr>
            <a:xfrm>
              <a:off x="6383845" y="5656331"/>
              <a:ext cx="5103132" cy="1056526"/>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buFont typeface="Arial" panose="020B0604020202020204" pitchFamily="34" charset="0"/>
                <a:buChar char="•"/>
              </a:pPr>
              <a:r>
                <a:rPr lang="en-GB" sz="2800" dirty="0">
                  <a:latin typeface="Calibri" panose="020F0502020204030204" pitchFamily="34" charset="0"/>
                  <a:cs typeface="Calibri" panose="020F0502020204030204" pitchFamily="34" charset="0"/>
                </a:rPr>
                <a:t>A tax paid on company profits</a:t>
              </a:r>
            </a:p>
          </p:txBody>
        </p:sp>
        <p:sp>
          <p:nvSpPr>
            <p:cNvPr id="10" name="Round Same Side Corner Rectangle 9">
              <a:extLst>
                <a:ext uri="{FF2B5EF4-FFF2-40B4-BE49-F238E27FC236}">
                  <a16:creationId xmlns:a16="http://schemas.microsoft.com/office/drawing/2014/main" id="{A8A93BDA-27AE-B7BC-70FE-0F9790B2DA3D}"/>
                </a:ext>
              </a:extLst>
            </p:cNvPr>
            <p:cNvSpPr/>
            <p:nvPr/>
          </p:nvSpPr>
          <p:spPr>
            <a:xfrm>
              <a:off x="6384032" y="5407880"/>
              <a:ext cx="5102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GB" sz="3200" b="1" dirty="0">
                  <a:latin typeface="Calibri" panose="020F0502020204030204" pitchFamily="34" charset="0"/>
                  <a:cs typeface="Calibri" panose="020F0502020204030204" pitchFamily="34" charset="0"/>
                </a:rPr>
                <a:t>Corporation Tax</a:t>
              </a:r>
            </a:p>
          </p:txBody>
        </p:sp>
      </p:grpSp>
      <p:sp>
        <p:nvSpPr>
          <p:cNvPr id="11" name="Slide Number Placeholder 3">
            <a:extLst>
              <a:ext uri="{FF2B5EF4-FFF2-40B4-BE49-F238E27FC236}">
                <a16:creationId xmlns:a16="http://schemas.microsoft.com/office/drawing/2014/main" id="{D62EC033-9A1D-BD2F-6165-A5EE72E9C7D9}"/>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18</a:t>
            </a:fld>
            <a:endParaRPr lang="en-US" dirty="0"/>
          </a:p>
        </p:txBody>
      </p:sp>
    </p:spTree>
    <p:extLst>
      <p:ext uri="{BB962C8B-B14F-4D97-AF65-F5344CB8AC3E}">
        <p14:creationId xmlns:p14="http://schemas.microsoft.com/office/powerpoint/2010/main" val="2723127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dissolv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riangle 3">
            <a:extLst>
              <a:ext uri="{FF2B5EF4-FFF2-40B4-BE49-F238E27FC236}">
                <a16:creationId xmlns:a16="http://schemas.microsoft.com/office/drawing/2014/main" id="{4F954E01-A60E-6C33-010C-8226080E5B07}"/>
              </a:ext>
              <a:ext uri="{C183D7F6-B498-43B3-948B-1728B52AA6E4}">
                <adec:decorative xmlns:adec="http://schemas.microsoft.com/office/drawing/2017/decorative" val="1"/>
              </a:ext>
            </a:extLst>
          </p:cNvPr>
          <p:cNvSpPr/>
          <p:nvPr/>
        </p:nvSpPr>
        <p:spPr>
          <a:xfrm rot="5400000">
            <a:off x="1169508" y="465798"/>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32758AB-0E3F-A10E-999F-C6C224FD5964}"/>
              </a:ext>
            </a:extLst>
          </p:cNvPr>
          <p:cNvSpPr txBox="1"/>
          <p:nvPr/>
        </p:nvSpPr>
        <p:spPr>
          <a:xfrm>
            <a:off x="1793607" y="579939"/>
            <a:ext cx="1324525" cy="461665"/>
          </a:xfrm>
          <a:prstGeom prst="rect">
            <a:avLst/>
          </a:prstGeom>
          <a:noFill/>
        </p:spPr>
        <p:txBody>
          <a:bodyPr wrap="none" lIns="0" rtlCol="0">
            <a:spAutoFit/>
          </a:bodyPr>
          <a:lstStyle/>
          <a:p>
            <a:pPr algn="ctr"/>
            <a:r>
              <a:rPr lang="en-GB" sz="2400" b="1" dirty="0">
                <a:latin typeface="Calibri" panose="020F0502020204030204" pitchFamily="34" charset="0"/>
                <a:cs typeface="Calibri" panose="020F0502020204030204" pitchFamily="34" charset="0"/>
              </a:rPr>
              <a:t>Activity 3</a:t>
            </a:r>
          </a:p>
        </p:txBody>
      </p:sp>
      <p:sp>
        <p:nvSpPr>
          <p:cNvPr id="7" name="Title 6">
            <a:extLst>
              <a:ext uri="{FF2B5EF4-FFF2-40B4-BE49-F238E27FC236}">
                <a16:creationId xmlns:a16="http://schemas.microsoft.com/office/drawing/2014/main" id="{871897A1-CE8C-D28E-9603-DB1933EC0F3E}"/>
              </a:ext>
            </a:extLst>
          </p:cNvPr>
          <p:cNvSpPr>
            <a:spLocks noGrp="1"/>
          </p:cNvSpPr>
          <p:nvPr>
            <p:ph type="title"/>
          </p:nvPr>
        </p:nvSpPr>
        <p:spPr/>
        <p:txBody>
          <a:bodyPr/>
          <a:lstStyle/>
          <a:p>
            <a:r>
              <a:rPr lang="en-GB" dirty="0"/>
              <a:t>Government Income 2023</a:t>
            </a:r>
            <a:endParaRPr lang="en-US" dirty="0"/>
          </a:p>
        </p:txBody>
      </p:sp>
      <p:sp>
        <p:nvSpPr>
          <p:cNvPr id="2" name="Slide Number Placeholder 3">
            <a:extLst>
              <a:ext uri="{FF2B5EF4-FFF2-40B4-BE49-F238E27FC236}">
                <a16:creationId xmlns:a16="http://schemas.microsoft.com/office/drawing/2014/main" id="{8D878386-2D94-15C8-B794-29DB9E68140D}"/>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19</a:t>
            </a:fld>
            <a:endParaRPr lang="en-US" dirty="0"/>
          </a:p>
        </p:txBody>
      </p:sp>
      <p:graphicFrame>
        <p:nvGraphicFramePr>
          <p:cNvPr id="8" name="Chart 7" descr="A pie chart showing government income: Taxes €93.5 billion, Social contributions €21.6 billion, Sales of goods and services €4.6 billion, Other €2.1 billion, Investment income €2 billion.">
            <a:extLst>
              <a:ext uri="{FF2B5EF4-FFF2-40B4-BE49-F238E27FC236}">
                <a16:creationId xmlns:a16="http://schemas.microsoft.com/office/drawing/2014/main" id="{EE91474B-36DC-B52D-3893-6753F3BFD826}"/>
              </a:ext>
            </a:extLst>
          </p:cNvPr>
          <p:cNvGraphicFramePr/>
          <p:nvPr>
            <p:extLst>
              <p:ext uri="{D42A27DB-BD31-4B8C-83A1-F6EECF244321}">
                <p14:modId xmlns:p14="http://schemas.microsoft.com/office/powerpoint/2010/main" val="112563813"/>
              </p:ext>
            </p:extLst>
          </p:nvPr>
        </p:nvGraphicFramePr>
        <p:xfrm>
          <a:off x="1793607" y="1629472"/>
          <a:ext cx="7386473" cy="510505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94061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8" grpId="0">
        <p:bldAsOne/>
      </p:bldGraphic>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B342FCE-F8FD-A2E1-5704-B4E91D23C652}"/>
              </a:ext>
            </a:extLst>
          </p:cNvPr>
          <p:cNvSpPr>
            <a:spLocks noGrp="1"/>
          </p:cNvSpPr>
          <p:nvPr>
            <p:ph type="title"/>
          </p:nvPr>
        </p:nvSpPr>
        <p:spPr>
          <a:xfrm>
            <a:off x="1765616" y="909409"/>
            <a:ext cx="8140453" cy="766992"/>
          </a:xfrm>
        </p:spPr>
        <p:txBody>
          <a:bodyPr/>
          <a:lstStyle/>
          <a:p>
            <a:r>
              <a:rPr lang="en-GB" dirty="0"/>
              <a:t>Pre course questionnaire</a:t>
            </a:r>
            <a:br>
              <a:rPr lang="en-GB" dirty="0"/>
            </a:br>
            <a:endParaRPr lang="en-US" dirty="0"/>
          </a:p>
        </p:txBody>
      </p:sp>
      <p:pic>
        <p:nvPicPr>
          <p:cNvPr id="5" name="Picture 4" descr="Icon representing a link">
            <a:extLst>
              <a:ext uri="{FF2B5EF4-FFF2-40B4-BE49-F238E27FC236}">
                <a16:creationId xmlns:a16="http://schemas.microsoft.com/office/drawing/2014/main" id="{FFA3E299-C68C-E522-90C9-6ED673A9A281}"/>
              </a:ext>
            </a:extLst>
          </p:cNvPr>
          <p:cNvPicPr>
            <a:picLocks noChangeAspect="1"/>
          </p:cNvPicPr>
          <p:nvPr/>
        </p:nvPicPr>
        <p:blipFill>
          <a:blip r:embed="rId3"/>
          <a:stretch>
            <a:fillRect/>
          </a:stretch>
        </p:blipFill>
        <p:spPr>
          <a:xfrm>
            <a:off x="1241619" y="2746690"/>
            <a:ext cx="2260754" cy="2260754"/>
          </a:xfrm>
          <a:prstGeom prst="rect">
            <a:avLst/>
          </a:prstGeom>
        </p:spPr>
      </p:pic>
      <p:sp>
        <p:nvSpPr>
          <p:cNvPr id="6" name="Text Placeholder 5">
            <a:extLst>
              <a:ext uri="{FF2B5EF4-FFF2-40B4-BE49-F238E27FC236}">
                <a16:creationId xmlns:a16="http://schemas.microsoft.com/office/drawing/2014/main" id="{DB77569D-9BBF-029C-8D63-3A0301D24B8E}"/>
              </a:ext>
            </a:extLst>
          </p:cNvPr>
          <p:cNvSpPr>
            <a:spLocks noGrp="1"/>
          </p:cNvSpPr>
          <p:nvPr>
            <p:ph type="body" sz="quarter" idx="10"/>
          </p:nvPr>
        </p:nvSpPr>
        <p:spPr>
          <a:xfrm>
            <a:off x="1761074" y="2024743"/>
            <a:ext cx="9492174" cy="3727996"/>
          </a:xfrm>
        </p:spPr>
        <p:txBody>
          <a:bodyPr/>
          <a:lstStyle/>
          <a:p>
            <a:r>
              <a:rPr lang="en-GB" dirty="0"/>
              <a:t>Please complete the pre course questionnaire via the following link:</a:t>
            </a:r>
            <a:br>
              <a:rPr lang="en-GB" dirty="0"/>
            </a:br>
            <a:r>
              <a:rPr lang="en-GB" dirty="0"/>
              <a:t>		</a:t>
            </a:r>
            <a:br>
              <a:rPr lang="en-GB" dirty="0"/>
            </a:br>
            <a:r>
              <a:rPr lang="en-GB" dirty="0"/>
              <a:t>		</a:t>
            </a:r>
            <a:br>
              <a:rPr lang="en-GB" dirty="0"/>
            </a:br>
            <a:r>
              <a:rPr lang="en-GB" dirty="0"/>
              <a:t>		</a:t>
            </a:r>
            <a:r>
              <a:rPr lang="en-IE" dirty="0">
                <a:hlinkClick r:id="rId4">
                  <a:extLst>
                    <a:ext uri="{A12FA001-AC4F-418D-AE19-62706E023703}">
                      <ahyp:hlinkClr xmlns:ahyp="http://schemas.microsoft.com/office/drawing/2018/hyperlinkcolor" val="tx"/>
                    </a:ext>
                  </a:extLst>
                </a:hlinkClick>
              </a:rPr>
              <a:t>https://www.surveymonkey.com/r/PVPCQLW</a:t>
            </a:r>
            <a:r>
              <a:rPr lang="en-IE" dirty="0"/>
              <a:t> </a:t>
            </a:r>
          </a:p>
        </p:txBody>
      </p:sp>
      <p:sp>
        <p:nvSpPr>
          <p:cNvPr id="7" name="Slide Number Placeholder 3">
            <a:extLst>
              <a:ext uri="{FF2B5EF4-FFF2-40B4-BE49-F238E27FC236}">
                <a16:creationId xmlns:a16="http://schemas.microsoft.com/office/drawing/2014/main" id="{DC0CDB8B-B914-7543-50A5-50CA2FFDB33A}"/>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2</a:t>
            </a:fld>
            <a:endParaRPr lang="en-US" dirty="0"/>
          </a:p>
        </p:txBody>
      </p:sp>
    </p:spTree>
    <p:extLst>
      <p:ext uri="{BB962C8B-B14F-4D97-AF65-F5344CB8AC3E}">
        <p14:creationId xmlns:p14="http://schemas.microsoft.com/office/powerpoint/2010/main" val="369059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extBox 15">
            <a:extLst>
              <a:ext uri="{FF2B5EF4-FFF2-40B4-BE49-F238E27FC236}">
                <a16:creationId xmlns:a16="http://schemas.microsoft.com/office/drawing/2014/main" id="{DF352CAC-AC37-A9CE-ABD6-E7287A1CD157}"/>
              </a:ext>
            </a:extLst>
          </p:cNvPr>
          <p:cNvSpPr txBox="1"/>
          <p:nvPr/>
        </p:nvSpPr>
        <p:spPr>
          <a:xfrm>
            <a:off x="1793607" y="548871"/>
            <a:ext cx="1324525" cy="461665"/>
          </a:xfrm>
          <a:prstGeom prst="rect">
            <a:avLst/>
          </a:prstGeom>
          <a:noFill/>
        </p:spPr>
        <p:txBody>
          <a:bodyPr wrap="none" lIns="0" rtlCol="0">
            <a:spAutoFit/>
          </a:bodyPr>
          <a:lstStyle/>
          <a:p>
            <a:pPr algn="ctr"/>
            <a:r>
              <a:rPr lang="en-GB" sz="2400" b="1" dirty="0">
                <a:latin typeface="Calibri" panose="020F0502020204030204" pitchFamily="34" charset="0"/>
                <a:cs typeface="Calibri" panose="020F0502020204030204" pitchFamily="34" charset="0"/>
              </a:rPr>
              <a:t>Activity 4</a:t>
            </a:r>
          </a:p>
        </p:txBody>
      </p:sp>
      <p:sp>
        <p:nvSpPr>
          <p:cNvPr id="5" name="Title 4">
            <a:extLst>
              <a:ext uri="{FF2B5EF4-FFF2-40B4-BE49-F238E27FC236}">
                <a16:creationId xmlns:a16="http://schemas.microsoft.com/office/drawing/2014/main" id="{3AE46AB3-610D-4B62-4C69-C7E811148252}"/>
              </a:ext>
            </a:extLst>
          </p:cNvPr>
          <p:cNvSpPr>
            <a:spLocks noGrp="1"/>
          </p:cNvSpPr>
          <p:nvPr>
            <p:ph type="title"/>
          </p:nvPr>
        </p:nvSpPr>
        <p:spPr>
          <a:xfrm>
            <a:off x="1765617" y="909409"/>
            <a:ext cx="7308254" cy="1107830"/>
          </a:xfrm>
        </p:spPr>
        <p:txBody>
          <a:bodyPr/>
          <a:lstStyle/>
          <a:p>
            <a:r>
              <a:rPr lang="en-GB" dirty="0"/>
              <a:t>On what does the government spend its income?</a:t>
            </a:r>
            <a:endParaRPr lang="en-US" dirty="0"/>
          </a:p>
        </p:txBody>
      </p:sp>
      <p:pic>
        <p:nvPicPr>
          <p:cNvPr id="32" name="Picture 31">
            <a:extLst>
              <a:ext uri="{FF2B5EF4-FFF2-40B4-BE49-F238E27FC236}">
                <a16:creationId xmlns:a16="http://schemas.microsoft.com/office/drawing/2014/main" id="{DEA335C8-48C4-956B-411B-9D492A02C32A}"/>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2970" y="2077063"/>
            <a:ext cx="4385798" cy="4809194"/>
          </a:xfrm>
          <a:prstGeom prst="rect">
            <a:avLst/>
          </a:prstGeom>
        </p:spPr>
      </p:pic>
      <p:grpSp>
        <p:nvGrpSpPr>
          <p:cNvPr id="3" name="Group 2" descr="9 empty speech bubbles providing space for students to write their suggestions">
            <a:extLst>
              <a:ext uri="{FF2B5EF4-FFF2-40B4-BE49-F238E27FC236}">
                <a16:creationId xmlns:a16="http://schemas.microsoft.com/office/drawing/2014/main" id="{FF151774-620D-8A87-3EF7-380B68C35735}"/>
              </a:ext>
            </a:extLst>
          </p:cNvPr>
          <p:cNvGrpSpPr/>
          <p:nvPr/>
        </p:nvGrpSpPr>
        <p:grpSpPr>
          <a:xfrm>
            <a:off x="4575599" y="2077063"/>
            <a:ext cx="6839338" cy="4113300"/>
            <a:chOff x="4575599" y="2077063"/>
            <a:chExt cx="6839338" cy="4113300"/>
          </a:xfrm>
        </p:grpSpPr>
        <p:sp>
          <p:nvSpPr>
            <p:cNvPr id="9" name="Rounded Rectangular Callout 8">
              <a:extLst>
                <a:ext uri="{FF2B5EF4-FFF2-40B4-BE49-F238E27FC236}">
                  <a16:creationId xmlns:a16="http://schemas.microsoft.com/office/drawing/2014/main" id="{83C77E2A-5281-BB0E-7B6D-D1F11A1D72A5}"/>
                </a:ext>
              </a:extLst>
            </p:cNvPr>
            <p:cNvSpPr/>
            <p:nvPr/>
          </p:nvSpPr>
          <p:spPr>
            <a:xfrm>
              <a:off x="4575599" y="5082533"/>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0" name="Rounded Rectangular Callout 9">
              <a:extLst>
                <a:ext uri="{FF2B5EF4-FFF2-40B4-BE49-F238E27FC236}">
                  <a16:creationId xmlns:a16="http://schemas.microsoft.com/office/drawing/2014/main" id="{A521E3A2-D901-C262-CF8B-DF3228AA476C}"/>
                </a:ext>
              </a:extLst>
            </p:cNvPr>
            <p:cNvSpPr/>
            <p:nvPr/>
          </p:nvSpPr>
          <p:spPr>
            <a:xfrm>
              <a:off x="4575599" y="3580016"/>
              <a:ext cx="2057400" cy="1107830"/>
            </a:xfrm>
            <a:prstGeom prst="wedgeRoundRectCallout">
              <a:avLst>
                <a:gd name="adj1" fmla="val -33350"/>
                <a:gd name="adj2" fmla="val 67771"/>
                <a:gd name="adj3" fmla="val 16667"/>
              </a:avLst>
            </a:prstGeom>
            <a:solidFill>
              <a:schemeClr val="bg1"/>
            </a:solidFill>
            <a:ln w="38100" cap="rnd">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1" name="Rounded Rectangular Callout 10">
              <a:extLst>
                <a:ext uri="{FF2B5EF4-FFF2-40B4-BE49-F238E27FC236}">
                  <a16:creationId xmlns:a16="http://schemas.microsoft.com/office/drawing/2014/main" id="{2B5051E5-ADF0-0BC7-39AA-0AA4F1590223}"/>
                </a:ext>
              </a:extLst>
            </p:cNvPr>
            <p:cNvSpPr/>
            <p:nvPr/>
          </p:nvSpPr>
          <p:spPr>
            <a:xfrm>
              <a:off x="6966568" y="5082533"/>
              <a:ext cx="2057400" cy="1107830"/>
            </a:xfrm>
            <a:prstGeom prst="wedgeRoundRectCallout">
              <a:avLst>
                <a:gd name="adj1" fmla="val -33350"/>
                <a:gd name="adj2" fmla="val 67771"/>
                <a:gd name="adj3" fmla="val 16667"/>
              </a:avLst>
            </a:prstGeom>
            <a:solidFill>
              <a:schemeClr val="bg1"/>
            </a:solidFill>
            <a:ln w="38100" cap="rnd">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2" name="Rounded Rectangular Callout 11">
              <a:extLst>
                <a:ext uri="{FF2B5EF4-FFF2-40B4-BE49-F238E27FC236}">
                  <a16:creationId xmlns:a16="http://schemas.microsoft.com/office/drawing/2014/main" id="{3909F722-0E29-88CD-0551-29BAB430B508}"/>
                </a:ext>
              </a:extLst>
            </p:cNvPr>
            <p:cNvSpPr/>
            <p:nvPr/>
          </p:nvSpPr>
          <p:spPr>
            <a:xfrm>
              <a:off x="6966568" y="3580016"/>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3" name="Rounded Rectangular Callout 12">
              <a:extLst>
                <a:ext uri="{FF2B5EF4-FFF2-40B4-BE49-F238E27FC236}">
                  <a16:creationId xmlns:a16="http://schemas.microsoft.com/office/drawing/2014/main" id="{923024A2-D498-C699-3DCE-233B538DA247}"/>
                </a:ext>
              </a:extLst>
            </p:cNvPr>
            <p:cNvSpPr/>
            <p:nvPr/>
          </p:nvSpPr>
          <p:spPr>
            <a:xfrm>
              <a:off x="6966568" y="2077063"/>
              <a:ext cx="2057400" cy="1107830"/>
            </a:xfrm>
            <a:prstGeom prst="wedgeRoundRectCallout">
              <a:avLst>
                <a:gd name="adj1" fmla="val -33350"/>
                <a:gd name="adj2" fmla="val 67771"/>
                <a:gd name="adj3" fmla="val 16667"/>
              </a:avLst>
            </a:prstGeom>
            <a:solidFill>
              <a:schemeClr val="bg1"/>
            </a:solidFill>
            <a:ln w="38100" cap="rnd">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4" name="Rounded Rectangular Callout 13">
              <a:extLst>
                <a:ext uri="{FF2B5EF4-FFF2-40B4-BE49-F238E27FC236}">
                  <a16:creationId xmlns:a16="http://schemas.microsoft.com/office/drawing/2014/main" id="{62BE8144-7319-C26A-54AF-646BCA47F269}"/>
                </a:ext>
              </a:extLst>
            </p:cNvPr>
            <p:cNvSpPr/>
            <p:nvPr/>
          </p:nvSpPr>
          <p:spPr>
            <a:xfrm>
              <a:off x="9357537" y="5082533"/>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5" name="Rounded Rectangular Callout 14">
              <a:extLst>
                <a:ext uri="{FF2B5EF4-FFF2-40B4-BE49-F238E27FC236}">
                  <a16:creationId xmlns:a16="http://schemas.microsoft.com/office/drawing/2014/main" id="{CDE7CCA4-E661-CC81-6E8F-49FE55D7E1F8}"/>
                </a:ext>
              </a:extLst>
            </p:cNvPr>
            <p:cNvSpPr/>
            <p:nvPr/>
          </p:nvSpPr>
          <p:spPr>
            <a:xfrm>
              <a:off x="9357537" y="3580016"/>
              <a:ext cx="2057400" cy="1107830"/>
            </a:xfrm>
            <a:prstGeom prst="wedgeRoundRectCallout">
              <a:avLst>
                <a:gd name="adj1" fmla="val -33350"/>
                <a:gd name="adj2" fmla="val 67771"/>
                <a:gd name="adj3" fmla="val 16667"/>
              </a:avLst>
            </a:prstGeom>
            <a:solidFill>
              <a:schemeClr val="bg1"/>
            </a:solidFill>
            <a:ln w="38100" cap="rnd">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9" name="Rounded Rectangular Callout 18">
              <a:extLst>
                <a:ext uri="{FF2B5EF4-FFF2-40B4-BE49-F238E27FC236}">
                  <a16:creationId xmlns:a16="http://schemas.microsoft.com/office/drawing/2014/main" id="{E8FD5248-2AFA-4AF6-5800-5D919FDB5D69}"/>
                </a:ext>
              </a:extLst>
            </p:cNvPr>
            <p:cNvSpPr/>
            <p:nvPr/>
          </p:nvSpPr>
          <p:spPr>
            <a:xfrm>
              <a:off x="9357537" y="2077063"/>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28" name="Rounded Rectangular Callout 27">
              <a:extLst>
                <a:ext uri="{FF2B5EF4-FFF2-40B4-BE49-F238E27FC236}">
                  <a16:creationId xmlns:a16="http://schemas.microsoft.com/office/drawing/2014/main" id="{C6D8C894-C100-8765-EDA9-0920CAF8417D}"/>
                </a:ext>
              </a:extLst>
            </p:cNvPr>
            <p:cNvSpPr/>
            <p:nvPr/>
          </p:nvSpPr>
          <p:spPr>
            <a:xfrm>
              <a:off x="4575599" y="2077063"/>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grpSp>
      <p:sp>
        <p:nvSpPr>
          <p:cNvPr id="17" name="Triangle 16">
            <a:extLst>
              <a:ext uri="{FF2B5EF4-FFF2-40B4-BE49-F238E27FC236}">
                <a16:creationId xmlns:a16="http://schemas.microsoft.com/office/drawing/2014/main" id="{9033B9EE-1EE9-37B6-121D-1A97D1A7B839}"/>
              </a:ext>
              <a:ext uri="{C183D7F6-B498-43B3-948B-1728B52AA6E4}">
                <adec:decorative xmlns:adec="http://schemas.microsoft.com/office/drawing/2017/decorative" val="1"/>
              </a:ext>
            </a:extLst>
          </p:cNvPr>
          <p:cNvSpPr/>
          <p:nvPr/>
        </p:nvSpPr>
        <p:spPr>
          <a:xfrm rot="5400000">
            <a:off x="1169508" y="450032"/>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3">
            <a:extLst>
              <a:ext uri="{FF2B5EF4-FFF2-40B4-BE49-F238E27FC236}">
                <a16:creationId xmlns:a16="http://schemas.microsoft.com/office/drawing/2014/main" id="{AD358EEC-B80B-3860-205F-5E56DA532796}"/>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20</a:t>
            </a:fld>
            <a:endParaRPr lang="en-US" dirty="0"/>
          </a:p>
        </p:txBody>
      </p:sp>
    </p:spTree>
    <p:extLst>
      <p:ext uri="{BB962C8B-B14F-4D97-AF65-F5344CB8AC3E}">
        <p14:creationId xmlns:p14="http://schemas.microsoft.com/office/powerpoint/2010/main" val="326480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dissolve">
                                      <p:cBhvr>
                                        <p:cTn id="12" dur="500"/>
                                        <p:tgtEl>
                                          <p:spTgt spid="32"/>
                                        </p:tgtEl>
                                      </p:cBhvr>
                                    </p:animEffect>
                                  </p:childTnLst>
                                </p:cTn>
                              </p:par>
                              <p:par>
                                <p:cTn id="13" presetID="9"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dissolv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0FAEC1A5-E86B-E4B8-EC08-B6C6102D35AC}"/>
              </a:ext>
            </a:extLst>
          </p:cNvPr>
          <p:cNvSpPr>
            <a:spLocks noGrp="1"/>
          </p:cNvSpPr>
          <p:nvPr>
            <p:ph type="body" sz="quarter" idx="12"/>
          </p:nvPr>
        </p:nvSpPr>
        <p:spPr/>
        <p:txBody>
          <a:bodyPr/>
          <a:lstStyle/>
          <a:p>
            <a:r>
              <a:rPr lang="en-US" dirty="0"/>
              <a:t>Activity 5</a:t>
            </a:r>
          </a:p>
        </p:txBody>
      </p:sp>
      <p:sp>
        <p:nvSpPr>
          <p:cNvPr id="10" name="Title 9">
            <a:extLst>
              <a:ext uri="{FF2B5EF4-FFF2-40B4-BE49-F238E27FC236}">
                <a16:creationId xmlns:a16="http://schemas.microsoft.com/office/drawing/2014/main" id="{F3E819A0-78C0-2D1F-2CDC-78FBBB5133D1}"/>
              </a:ext>
            </a:extLst>
          </p:cNvPr>
          <p:cNvSpPr>
            <a:spLocks noGrp="1"/>
          </p:cNvSpPr>
          <p:nvPr>
            <p:ph type="title"/>
          </p:nvPr>
        </p:nvSpPr>
        <p:spPr>
          <a:xfrm>
            <a:off x="1765617" y="455645"/>
            <a:ext cx="7131496" cy="1132085"/>
          </a:xfrm>
        </p:spPr>
        <p:txBody>
          <a:bodyPr/>
          <a:lstStyle/>
          <a:p>
            <a:r>
              <a:rPr lang="en-GB" sz="4000" dirty="0"/>
              <a:t>On what does the government spend its income?</a:t>
            </a:r>
            <a:br>
              <a:rPr lang="en-GB" sz="4000" dirty="0"/>
            </a:br>
            <a:endParaRPr lang="en-US" dirty="0"/>
          </a:p>
        </p:txBody>
      </p:sp>
      <p:sp>
        <p:nvSpPr>
          <p:cNvPr id="11" name="Text Placeholder 10">
            <a:extLst>
              <a:ext uri="{FF2B5EF4-FFF2-40B4-BE49-F238E27FC236}">
                <a16:creationId xmlns:a16="http://schemas.microsoft.com/office/drawing/2014/main" id="{79BE5F5C-475D-1FBF-3133-9C5EF0A06548}"/>
              </a:ext>
            </a:extLst>
          </p:cNvPr>
          <p:cNvSpPr>
            <a:spLocks noGrp="1"/>
          </p:cNvSpPr>
          <p:nvPr>
            <p:ph type="body" sz="quarter" idx="10"/>
          </p:nvPr>
        </p:nvSpPr>
        <p:spPr>
          <a:xfrm>
            <a:off x="1761073" y="1495585"/>
            <a:ext cx="10064133" cy="1146875"/>
          </a:xfrm>
        </p:spPr>
        <p:txBody>
          <a:bodyPr/>
          <a:lstStyle/>
          <a:p>
            <a:pPr marL="0" indent="0">
              <a:buNone/>
            </a:pPr>
            <a:r>
              <a:rPr lang="en-GB" sz="2000" dirty="0">
                <a:latin typeface="Calibri" panose="020F0502020204030204" pitchFamily="34" charset="0"/>
                <a:cs typeface="Calibri" panose="020F0502020204030204" pitchFamily="34" charset="0"/>
              </a:rPr>
              <a:t>In 2024 government expenditure is expected to be €110.1 billion. Working in pairs / groups use a ranking ladder to rank the areas of expenditure shown below, from the most to least important. Discuss the reasons for your ranking decisions. Once you have done this, decide how much money you will allocate to each area.</a:t>
            </a:r>
          </a:p>
          <a:p>
            <a:pPr marL="0" indent="0">
              <a:buNone/>
            </a:pPr>
            <a:endParaRPr lang="en-US" sz="2000" dirty="0"/>
          </a:p>
        </p:txBody>
      </p:sp>
      <p:grpSp>
        <p:nvGrpSpPr>
          <p:cNvPr id="61" name="Group 60" descr="A ladder with numbers ranging from 1 at the top to 8 at the bottom to allow students to rank the areas of expenditure: Social Protection, Health, Education, Justice, Agriculture, Debt Servicing &amp; EU Payments, Transport and Other Government Department Expenditure">
            <a:extLst>
              <a:ext uri="{FF2B5EF4-FFF2-40B4-BE49-F238E27FC236}">
                <a16:creationId xmlns:a16="http://schemas.microsoft.com/office/drawing/2014/main" id="{7757BCF4-2C6B-1FA5-1B50-05717B266A6E}"/>
              </a:ext>
            </a:extLst>
          </p:cNvPr>
          <p:cNvGrpSpPr/>
          <p:nvPr/>
        </p:nvGrpSpPr>
        <p:grpSpPr>
          <a:xfrm>
            <a:off x="1820201" y="2856016"/>
            <a:ext cx="3262538" cy="4001985"/>
            <a:chOff x="1728758" y="2856016"/>
            <a:chExt cx="3262538" cy="4001985"/>
          </a:xfrm>
        </p:grpSpPr>
        <p:pic>
          <p:nvPicPr>
            <p:cNvPr id="77" name="Picture 76">
              <a:extLst>
                <a:ext uri="{FF2B5EF4-FFF2-40B4-BE49-F238E27FC236}">
                  <a16:creationId xmlns:a16="http://schemas.microsoft.com/office/drawing/2014/main" id="{A2F1EBF5-7960-8894-68E8-04796E3DCE86}"/>
                </a:ext>
              </a:extLst>
            </p:cNvPr>
            <p:cNvPicPr>
              <a:picLocks noChangeAspect="1"/>
            </p:cNvPicPr>
            <p:nvPr/>
          </p:nvPicPr>
          <p:blipFill rotWithShape="1">
            <a:blip r:embed="rId3"/>
            <a:srcRect t="78" b="5510"/>
            <a:stretch/>
          </p:blipFill>
          <p:spPr>
            <a:xfrm>
              <a:off x="1728758" y="3013771"/>
              <a:ext cx="1235765" cy="3844230"/>
            </a:xfrm>
            <a:prstGeom prst="rect">
              <a:avLst/>
            </a:prstGeom>
          </p:spPr>
        </p:pic>
        <p:grpSp>
          <p:nvGrpSpPr>
            <p:cNvPr id="59" name="Group 58">
              <a:extLst>
                <a:ext uri="{FF2B5EF4-FFF2-40B4-BE49-F238E27FC236}">
                  <a16:creationId xmlns:a16="http://schemas.microsoft.com/office/drawing/2014/main" id="{11869DD3-EFDE-1F96-FA52-E54C2F748761}"/>
                </a:ext>
              </a:extLst>
            </p:cNvPr>
            <p:cNvGrpSpPr/>
            <p:nvPr/>
          </p:nvGrpSpPr>
          <p:grpSpPr>
            <a:xfrm>
              <a:off x="3113148" y="3338474"/>
              <a:ext cx="1878148" cy="3384226"/>
              <a:chOff x="3113148" y="3338474"/>
              <a:chExt cx="1878148" cy="3384226"/>
            </a:xfrm>
          </p:grpSpPr>
          <p:cxnSp>
            <p:nvCxnSpPr>
              <p:cNvPr id="9" name="Straight Connector 8">
                <a:extLst>
                  <a:ext uri="{FF2B5EF4-FFF2-40B4-BE49-F238E27FC236}">
                    <a16:creationId xmlns:a16="http://schemas.microsoft.com/office/drawing/2014/main" id="{9BEF9433-57EE-F33F-5F1F-8E92BD45F1CD}"/>
                  </a:ext>
                </a:extLst>
              </p:cNvPr>
              <p:cNvCxnSpPr>
                <a:cxnSpLocks/>
              </p:cNvCxnSpPr>
              <p:nvPr/>
            </p:nvCxnSpPr>
            <p:spPr>
              <a:xfrm>
                <a:off x="3113148" y="3338474"/>
                <a:ext cx="1878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096A5B-90ED-0470-C80D-D685A0FCF83B}"/>
                  </a:ext>
                </a:extLst>
              </p:cNvPr>
              <p:cNvCxnSpPr>
                <a:cxnSpLocks/>
              </p:cNvCxnSpPr>
              <p:nvPr/>
            </p:nvCxnSpPr>
            <p:spPr>
              <a:xfrm>
                <a:off x="3113148" y="3842380"/>
                <a:ext cx="1878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76E75CD5-238A-FEBC-8CF1-D9508796B045}"/>
                  </a:ext>
                </a:extLst>
              </p:cNvPr>
              <p:cNvCxnSpPr>
                <a:cxnSpLocks/>
              </p:cNvCxnSpPr>
              <p:nvPr/>
            </p:nvCxnSpPr>
            <p:spPr>
              <a:xfrm>
                <a:off x="3113148" y="4346436"/>
                <a:ext cx="1878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784687F-FEB3-3879-4C1C-630DD6FA0425}"/>
                  </a:ext>
                </a:extLst>
              </p:cNvPr>
              <p:cNvCxnSpPr>
                <a:cxnSpLocks/>
              </p:cNvCxnSpPr>
              <p:nvPr/>
            </p:nvCxnSpPr>
            <p:spPr>
              <a:xfrm>
                <a:off x="3113148" y="4802914"/>
                <a:ext cx="1878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F72C570-38D5-710A-6D37-0AB1221B8B4A}"/>
                  </a:ext>
                </a:extLst>
              </p:cNvPr>
              <p:cNvCxnSpPr>
                <a:cxnSpLocks/>
              </p:cNvCxnSpPr>
              <p:nvPr/>
            </p:nvCxnSpPr>
            <p:spPr>
              <a:xfrm>
                <a:off x="3113148" y="5306970"/>
                <a:ext cx="1878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9971B551-A5E5-53A3-D976-8164EB59FFE1}"/>
                  </a:ext>
                </a:extLst>
              </p:cNvPr>
              <p:cNvCxnSpPr>
                <a:cxnSpLocks/>
              </p:cNvCxnSpPr>
              <p:nvPr/>
            </p:nvCxnSpPr>
            <p:spPr>
              <a:xfrm>
                <a:off x="3113148" y="5786596"/>
                <a:ext cx="1878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DC09DD6-E32F-202A-C1BE-71A5F7B1A4B4}"/>
                  </a:ext>
                </a:extLst>
              </p:cNvPr>
              <p:cNvCxnSpPr>
                <a:cxnSpLocks/>
              </p:cNvCxnSpPr>
              <p:nvPr/>
            </p:nvCxnSpPr>
            <p:spPr>
              <a:xfrm>
                <a:off x="3113148" y="6266222"/>
                <a:ext cx="1878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D2BCCA31-A370-103A-72FF-61AF4C9875BD}"/>
                  </a:ext>
                </a:extLst>
              </p:cNvPr>
              <p:cNvCxnSpPr>
                <a:cxnSpLocks/>
              </p:cNvCxnSpPr>
              <p:nvPr/>
            </p:nvCxnSpPr>
            <p:spPr>
              <a:xfrm>
                <a:off x="3113148" y="6722700"/>
                <a:ext cx="187814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675B7510-953E-C882-21F8-1F0D385A0FA0}"/>
                </a:ext>
              </a:extLst>
            </p:cNvPr>
            <p:cNvSpPr txBox="1"/>
            <p:nvPr/>
          </p:nvSpPr>
          <p:spPr>
            <a:xfrm>
              <a:off x="3019279" y="2856016"/>
              <a:ext cx="441146" cy="3936719"/>
            </a:xfrm>
            <a:prstGeom prst="rect">
              <a:avLst/>
            </a:prstGeom>
            <a:noFill/>
          </p:spPr>
          <p:txBody>
            <a:bodyPr wrap="none" rtlCol="0">
              <a:spAutoFit/>
            </a:bodyPr>
            <a:lstStyle/>
            <a:p>
              <a:pPr>
                <a:lnSpc>
                  <a:spcPts val="3800"/>
                </a:lnSpc>
              </a:pPr>
              <a:r>
                <a:rPr lang="en-GB" sz="2000" b="1" dirty="0">
                  <a:latin typeface="Calibri" panose="020F0502020204030204" pitchFamily="34" charset="0"/>
                  <a:cs typeface="Calibri" panose="020F0502020204030204" pitchFamily="34" charset="0"/>
                </a:rPr>
                <a:t>1.</a:t>
              </a:r>
            </a:p>
            <a:p>
              <a:pPr>
                <a:lnSpc>
                  <a:spcPts val="3800"/>
                </a:lnSpc>
              </a:pPr>
              <a:r>
                <a:rPr lang="en-GB" sz="2000" b="1" dirty="0">
                  <a:latin typeface="Calibri" panose="020F0502020204030204" pitchFamily="34" charset="0"/>
                  <a:cs typeface="Calibri" panose="020F0502020204030204" pitchFamily="34" charset="0"/>
                </a:rPr>
                <a:t>2.</a:t>
              </a:r>
            </a:p>
            <a:p>
              <a:pPr>
                <a:lnSpc>
                  <a:spcPts val="3800"/>
                </a:lnSpc>
              </a:pPr>
              <a:r>
                <a:rPr lang="en-GB" sz="2000" b="1" dirty="0">
                  <a:latin typeface="Calibri" panose="020F0502020204030204" pitchFamily="34" charset="0"/>
                  <a:cs typeface="Calibri" panose="020F0502020204030204" pitchFamily="34" charset="0"/>
                </a:rPr>
                <a:t>3.</a:t>
              </a:r>
            </a:p>
            <a:p>
              <a:pPr>
                <a:lnSpc>
                  <a:spcPts val="3800"/>
                </a:lnSpc>
              </a:pPr>
              <a:r>
                <a:rPr lang="en-GB" sz="2000" b="1" dirty="0">
                  <a:latin typeface="Calibri" panose="020F0502020204030204" pitchFamily="34" charset="0"/>
                  <a:cs typeface="Calibri" panose="020F0502020204030204" pitchFamily="34" charset="0"/>
                </a:rPr>
                <a:t>4.</a:t>
              </a:r>
            </a:p>
            <a:p>
              <a:pPr>
                <a:lnSpc>
                  <a:spcPts val="3800"/>
                </a:lnSpc>
              </a:pPr>
              <a:r>
                <a:rPr lang="en-GB" sz="2000" b="1" dirty="0">
                  <a:latin typeface="Calibri" panose="020F0502020204030204" pitchFamily="34" charset="0"/>
                  <a:cs typeface="Calibri" panose="020F0502020204030204" pitchFamily="34" charset="0"/>
                </a:rPr>
                <a:t>5.</a:t>
              </a:r>
            </a:p>
            <a:p>
              <a:pPr>
                <a:lnSpc>
                  <a:spcPts val="3800"/>
                </a:lnSpc>
              </a:pPr>
              <a:r>
                <a:rPr lang="en-GB" sz="2000" b="1" dirty="0">
                  <a:latin typeface="Calibri" panose="020F0502020204030204" pitchFamily="34" charset="0"/>
                  <a:cs typeface="Calibri" panose="020F0502020204030204" pitchFamily="34" charset="0"/>
                </a:rPr>
                <a:t>6.</a:t>
              </a:r>
            </a:p>
            <a:p>
              <a:pPr>
                <a:lnSpc>
                  <a:spcPts val="3800"/>
                </a:lnSpc>
              </a:pPr>
              <a:r>
                <a:rPr lang="en-GB" sz="2000" b="1" dirty="0">
                  <a:latin typeface="Calibri" panose="020F0502020204030204" pitchFamily="34" charset="0"/>
                  <a:cs typeface="Calibri" panose="020F0502020204030204" pitchFamily="34" charset="0"/>
                </a:rPr>
                <a:t>7.</a:t>
              </a:r>
            </a:p>
            <a:p>
              <a:pPr>
                <a:lnSpc>
                  <a:spcPts val="3800"/>
                </a:lnSpc>
              </a:pPr>
              <a:r>
                <a:rPr lang="en-GB" sz="2000" b="1" dirty="0">
                  <a:latin typeface="Calibri" panose="020F0502020204030204" pitchFamily="34" charset="0"/>
                  <a:cs typeface="Calibri" panose="020F0502020204030204" pitchFamily="34" charset="0"/>
                </a:rPr>
                <a:t>8. </a:t>
              </a:r>
            </a:p>
          </p:txBody>
        </p:sp>
      </p:grpSp>
      <p:sp>
        <p:nvSpPr>
          <p:cNvPr id="3" name="Slide Number Placeholder 3">
            <a:extLst>
              <a:ext uri="{FF2B5EF4-FFF2-40B4-BE49-F238E27FC236}">
                <a16:creationId xmlns:a16="http://schemas.microsoft.com/office/drawing/2014/main" id="{E3C28538-DF5D-0522-2D05-ED8A0A12F679}"/>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21</a:t>
            </a:fld>
            <a:endParaRPr lang="en-US" dirty="0"/>
          </a:p>
        </p:txBody>
      </p:sp>
      <p:grpSp>
        <p:nvGrpSpPr>
          <p:cNvPr id="8" name="Group 7" descr="Boxes to allow students to allocate money across the different areas government expenditure:&#10;Social protection, Health, Education, Justice, Agriculture, Debt servicing &amp; EU payments, Transport, Other – Government department expenditure.">
            <a:extLst>
              <a:ext uri="{FF2B5EF4-FFF2-40B4-BE49-F238E27FC236}">
                <a16:creationId xmlns:a16="http://schemas.microsoft.com/office/drawing/2014/main" id="{0714F0BC-768D-78AA-BE83-49C56380B251}"/>
              </a:ext>
            </a:extLst>
          </p:cNvPr>
          <p:cNvGrpSpPr/>
          <p:nvPr/>
        </p:nvGrpSpPr>
        <p:grpSpPr>
          <a:xfrm>
            <a:off x="5253643" y="2959331"/>
            <a:ext cx="6703459" cy="3766972"/>
            <a:chOff x="5253643" y="2959331"/>
            <a:chExt cx="6703459" cy="3766972"/>
          </a:xfrm>
        </p:grpSpPr>
        <p:pic>
          <p:nvPicPr>
            <p:cNvPr id="68" name="Picture 67" descr="A black and pink cross on a black background&#10;&#10;Description automatically generated with low confidence">
              <a:extLst>
                <a:ext uri="{FF2B5EF4-FFF2-40B4-BE49-F238E27FC236}">
                  <a16:creationId xmlns:a16="http://schemas.microsoft.com/office/drawing/2014/main" id="{7208E100-E269-5403-8936-EB8456BBC7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929413" y="4160280"/>
              <a:ext cx="611735" cy="662046"/>
            </a:xfrm>
            <a:prstGeom prst="rect">
              <a:avLst/>
            </a:prstGeom>
          </p:spPr>
        </p:pic>
        <p:pic>
          <p:nvPicPr>
            <p:cNvPr id="69" name="Picture 68" descr="A black background with a pink diamond&#10;&#10;Description automatically generated with low confidence">
              <a:extLst>
                <a:ext uri="{FF2B5EF4-FFF2-40B4-BE49-F238E27FC236}">
                  <a16:creationId xmlns:a16="http://schemas.microsoft.com/office/drawing/2014/main" id="{D7A9345F-26F4-E61A-966E-822185162CD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4309" y="4144841"/>
              <a:ext cx="626000" cy="677484"/>
            </a:xfrm>
            <a:prstGeom prst="rect">
              <a:avLst/>
            </a:prstGeom>
          </p:spPr>
        </p:pic>
        <p:pic>
          <p:nvPicPr>
            <p:cNvPr id="70" name="Picture 69" descr="A picture containing moon, circle, astronomy&#10;&#10;Description automatically generated">
              <a:extLst>
                <a:ext uri="{FF2B5EF4-FFF2-40B4-BE49-F238E27FC236}">
                  <a16:creationId xmlns:a16="http://schemas.microsoft.com/office/drawing/2014/main" id="{9A206763-585C-6C76-8F9A-800E8FFF7D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303042" y="4171520"/>
              <a:ext cx="626000" cy="677484"/>
            </a:xfrm>
            <a:prstGeom prst="rect">
              <a:avLst/>
            </a:prstGeom>
          </p:spPr>
        </p:pic>
        <p:pic>
          <p:nvPicPr>
            <p:cNvPr id="72" name="Picture 71" descr="A hand holding a cell phone&#10;&#10;Description automatically generated with low confidence">
              <a:extLst>
                <a:ext uri="{FF2B5EF4-FFF2-40B4-BE49-F238E27FC236}">
                  <a16:creationId xmlns:a16="http://schemas.microsoft.com/office/drawing/2014/main" id="{52C79975-A1F1-ABC7-E155-16D8ADD401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962282" y="5994063"/>
              <a:ext cx="626000" cy="677484"/>
            </a:xfrm>
            <a:prstGeom prst="rect">
              <a:avLst/>
            </a:prstGeom>
            <a:ln>
              <a:noFill/>
            </a:ln>
          </p:spPr>
        </p:pic>
        <p:pic>
          <p:nvPicPr>
            <p:cNvPr id="73" name="Picture 72" descr="A pink lines with white dots on a black background&#10;&#10;Description automatically generated with low confidence">
              <a:extLst>
                <a:ext uri="{FF2B5EF4-FFF2-40B4-BE49-F238E27FC236}">
                  <a16:creationId xmlns:a16="http://schemas.microsoft.com/office/drawing/2014/main" id="{28C634ED-B416-16E5-DB0E-DC4F6C90CFD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24309" y="6022138"/>
              <a:ext cx="626000" cy="677484"/>
            </a:xfrm>
            <a:prstGeom prst="rect">
              <a:avLst/>
            </a:prstGeom>
            <a:ln>
              <a:noFill/>
            </a:ln>
          </p:spPr>
        </p:pic>
        <p:pic>
          <p:nvPicPr>
            <p:cNvPr id="74" name="Picture 73">
              <a:extLst>
                <a:ext uri="{FF2B5EF4-FFF2-40B4-BE49-F238E27FC236}">
                  <a16:creationId xmlns:a16="http://schemas.microsoft.com/office/drawing/2014/main" id="{DF01EA86-8E91-BB28-0A6B-5EED61430028}"/>
                </a:ext>
              </a:extLst>
            </p:cNvPr>
            <p:cNvPicPr>
              <a:picLocks noChangeAspect="1"/>
            </p:cNvPicPr>
            <p:nvPr/>
          </p:nvPicPr>
          <p:blipFill>
            <a:blip r:embed="rId9"/>
            <a:srcRect/>
            <a:stretch/>
          </p:blipFill>
          <p:spPr>
            <a:xfrm>
              <a:off x="10286608" y="6048819"/>
              <a:ext cx="626000" cy="677484"/>
            </a:xfrm>
            <a:prstGeom prst="rect">
              <a:avLst/>
            </a:prstGeom>
            <a:ln>
              <a:noFill/>
            </a:ln>
          </p:spPr>
        </p:pic>
        <p:sp>
          <p:nvSpPr>
            <p:cNvPr id="15" name="Rectangle 14">
              <a:extLst>
                <a:ext uri="{FF2B5EF4-FFF2-40B4-BE49-F238E27FC236}">
                  <a16:creationId xmlns:a16="http://schemas.microsoft.com/office/drawing/2014/main" id="{FCE71F33-3ED8-24A7-9D47-6DDA44088E5D}"/>
                </a:ext>
              </a:extLst>
            </p:cNvPr>
            <p:cNvSpPr/>
            <p:nvPr/>
          </p:nvSpPr>
          <p:spPr>
            <a:xfrm>
              <a:off x="5273300" y="2959331"/>
              <a:ext cx="1669885" cy="1865251"/>
            </a:xfrm>
            <a:prstGeom prst="rect">
              <a:avLst/>
            </a:prstGeom>
            <a:noFill/>
            <a:ln w="19050">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lIns="108000" tIns="180000" rIns="108000" rtlCol="0" anchor="t"/>
            <a:lstStyle/>
            <a:p>
              <a:pPr algn="ctr">
                <a:lnSpc>
                  <a:spcPts val="1620"/>
                </a:lnSpc>
              </a:pPr>
              <a:r>
                <a:rPr lang="en-GB" sz="1800" b="1" dirty="0">
                  <a:solidFill>
                    <a:schemeClr val="tx1"/>
                  </a:solidFill>
                  <a:latin typeface="Calibri" panose="020F0502020204030204" pitchFamily="34" charset="0"/>
                  <a:cs typeface="Calibri" panose="020F0502020204030204" pitchFamily="34" charset="0"/>
                </a:rPr>
                <a:t>Social Protection</a:t>
              </a:r>
            </a:p>
            <a:p>
              <a:pPr algn="ctr">
                <a:lnSpc>
                  <a:spcPts val="1620"/>
                </a:lnSpc>
              </a:pPr>
              <a:endParaRPr lang="en-GB" b="1" dirty="0">
                <a:solidFill>
                  <a:schemeClr val="tx1"/>
                </a:solidFill>
                <a:latin typeface="Calibri" panose="020F0502020204030204" pitchFamily="34" charset="0"/>
                <a:cs typeface="Calibri" panose="020F0502020204030204" pitchFamily="34" charset="0"/>
              </a:endParaRPr>
            </a:p>
          </p:txBody>
        </p:sp>
        <p:pic>
          <p:nvPicPr>
            <p:cNvPr id="16" name="Picture 15" descr="A picture containing graphics, logo, screenshot, symbol&#10;&#10;Description automatically generated">
              <a:extLst>
                <a:ext uri="{FF2B5EF4-FFF2-40B4-BE49-F238E27FC236}">
                  <a16:creationId xmlns:a16="http://schemas.microsoft.com/office/drawing/2014/main" id="{B44AC66C-22EC-0661-A18B-9CB80F57EB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253643" y="4129599"/>
              <a:ext cx="640120" cy="692765"/>
            </a:xfrm>
            <a:prstGeom prst="rect">
              <a:avLst/>
            </a:prstGeom>
          </p:spPr>
        </p:pic>
        <p:sp>
          <p:nvSpPr>
            <p:cNvPr id="43" name="Rectangle 42">
              <a:extLst>
                <a:ext uri="{FF2B5EF4-FFF2-40B4-BE49-F238E27FC236}">
                  <a16:creationId xmlns:a16="http://schemas.microsoft.com/office/drawing/2014/main" id="{B9E42806-DEA6-986C-01E3-DBF4540B133A}"/>
                </a:ext>
              </a:extLst>
            </p:cNvPr>
            <p:cNvSpPr/>
            <p:nvPr/>
          </p:nvSpPr>
          <p:spPr>
            <a:xfrm>
              <a:off x="6944528" y="2959331"/>
              <a:ext cx="1669885" cy="1865251"/>
            </a:xfrm>
            <a:prstGeom prst="rect">
              <a:avLst/>
            </a:prstGeom>
            <a:noFill/>
            <a:ln w="19050">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lIns="108000" tIns="180000" rIns="108000" rtlCol="0" anchor="t"/>
            <a:lstStyle/>
            <a:p>
              <a:pPr algn="ctr"/>
              <a:r>
                <a:rPr lang="en-GB" sz="1800" b="1" dirty="0">
                  <a:solidFill>
                    <a:schemeClr val="tx1"/>
                  </a:solidFill>
                  <a:latin typeface="Calibri" panose="020F0502020204030204" pitchFamily="34" charset="0"/>
                  <a:cs typeface="Calibri" panose="020F0502020204030204" pitchFamily="34" charset="0"/>
                </a:rPr>
                <a:t>Health</a:t>
              </a:r>
            </a:p>
            <a:p>
              <a:pPr algn="ctr">
                <a:lnSpc>
                  <a:spcPts val="1620"/>
                </a:lnSpc>
              </a:pPr>
              <a:endParaRPr lang="en-GB" b="1" dirty="0">
                <a:solidFill>
                  <a:schemeClr val="tx1"/>
                </a:solidFill>
                <a:latin typeface="Calibri" panose="020F0502020204030204" pitchFamily="34" charset="0"/>
                <a:cs typeface="Calibri" panose="020F0502020204030204" pitchFamily="34" charset="0"/>
              </a:endParaRPr>
            </a:p>
          </p:txBody>
        </p:sp>
        <p:sp>
          <p:nvSpPr>
            <p:cNvPr id="45" name="Rectangle 44">
              <a:extLst>
                <a:ext uri="{FF2B5EF4-FFF2-40B4-BE49-F238E27FC236}">
                  <a16:creationId xmlns:a16="http://schemas.microsoft.com/office/drawing/2014/main" id="{9CF47E3F-64FA-5B84-090B-D3053C4545D0}"/>
                </a:ext>
              </a:extLst>
            </p:cNvPr>
            <p:cNvSpPr/>
            <p:nvPr/>
          </p:nvSpPr>
          <p:spPr>
            <a:xfrm>
              <a:off x="8615559" y="2959331"/>
              <a:ext cx="1669885" cy="1865251"/>
            </a:xfrm>
            <a:prstGeom prst="rect">
              <a:avLst/>
            </a:prstGeom>
            <a:noFill/>
            <a:ln w="19050">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lIns="108000" tIns="180000" rIns="108000" rtlCol="0" anchor="t"/>
            <a:lstStyle/>
            <a:p>
              <a:pPr algn="ctr"/>
              <a:r>
                <a:rPr lang="en-GB" sz="1800" b="1" dirty="0">
                  <a:solidFill>
                    <a:schemeClr val="tx1"/>
                  </a:solidFill>
                  <a:latin typeface="Calibri" panose="020F0502020204030204" pitchFamily="34" charset="0"/>
                  <a:cs typeface="Calibri" panose="020F0502020204030204" pitchFamily="34" charset="0"/>
                </a:rPr>
                <a:t>Education</a:t>
              </a:r>
              <a:endParaRPr lang="en-GB" b="1" dirty="0">
                <a:solidFill>
                  <a:schemeClr val="tx1"/>
                </a:solidFill>
                <a:latin typeface="Calibri" panose="020F0502020204030204" pitchFamily="34" charset="0"/>
                <a:cs typeface="Calibri" panose="020F0502020204030204" pitchFamily="34" charset="0"/>
              </a:endParaRPr>
            </a:p>
            <a:p>
              <a:pPr algn="ctr">
                <a:lnSpc>
                  <a:spcPts val="1620"/>
                </a:lnSpc>
              </a:pPr>
              <a:endParaRPr lang="en-GB" b="1" dirty="0">
                <a:solidFill>
                  <a:schemeClr val="tx1"/>
                </a:solidFill>
                <a:latin typeface="Calibri" panose="020F0502020204030204" pitchFamily="34" charset="0"/>
                <a:cs typeface="Calibri" panose="020F0502020204030204" pitchFamily="34" charset="0"/>
              </a:endParaRPr>
            </a:p>
          </p:txBody>
        </p:sp>
        <p:sp>
          <p:nvSpPr>
            <p:cNvPr id="47" name="Rectangle 46">
              <a:extLst>
                <a:ext uri="{FF2B5EF4-FFF2-40B4-BE49-F238E27FC236}">
                  <a16:creationId xmlns:a16="http://schemas.microsoft.com/office/drawing/2014/main" id="{9394D35A-1E9E-91EF-4151-4D20CE508406}"/>
                </a:ext>
              </a:extLst>
            </p:cNvPr>
            <p:cNvSpPr/>
            <p:nvPr/>
          </p:nvSpPr>
          <p:spPr>
            <a:xfrm>
              <a:off x="10287217" y="2959331"/>
              <a:ext cx="1669885" cy="1865251"/>
            </a:xfrm>
            <a:prstGeom prst="rect">
              <a:avLst/>
            </a:prstGeom>
            <a:noFill/>
            <a:ln w="19050">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lIns="108000" tIns="180000" rIns="108000" rtlCol="0" anchor="t"/>
            <a:lstStyle/>
            <a:p>
              <a:pPr algn="ctr"/>
              <a:r>
                <a:rPr lang="en-GB" sz="1800" b="1" dirty="0">
                  <a:solidFill>
                    <a:schemeClr val="tx1"/>
                  </a:solidFill>
                  <a:latin typeface="Calibri" panose="020F0502020204030204" pitchFamily="34" charset="0"/>
                  <a:cs typeface="Calibri" panose="020F0502020204030204" pitchFamily="34" charset="0"/>
                </a:rPr>
                <a:t>Justice</a:t>
              </a:r>
            </a:p>
            <a:p>
              <a:pPr algn="ctr">
                <a:lnSpc>
                  <a:spcPts val="1620"/>
                </a:lnSpc>
              </a:pPr>
              <a:endParaRPr lang="en-GB" b="1" dirty="0">
                <a:solidFill>
                  <a:schemeClr val="tx1"/>
                </a:solidFill>
                <a:latin typeface="Calibri" panose="020F0502020204030204" pitchFamily="34" charset="0"/>
                <a:cs typeface="Calibri" panose="020F0502020204030204" pitchFamily="34" charset="0"/>
              </a:endParaRPr>
            </a:p>
          </p:txBody>
        </p:sp>
        <p:sp>
          <p:nvSpPr>
            <p:cNvPr id="49" name="Rectangle 48">
              <a:extLst>
                <a:ext uri="{FF2B5EF4-FFF2-40B4-BE49-F238E27FC236}">
                  <a16:creationId xmlns:a16="http://schemas.microsoft.com/office/drawing/2014/main" id="{791481BA-91DB-8BDD-F71B-7F789F3B2F25}"/>
                </a:ext>
              </a:extLst>
            </p:cNvPr>
            <p:cNvSpPr/>
            <p:nvPr/>
          </p:nvSpPr>
          <p:spPr>
            <a:xfrm>
              <a:off x="5273300" y="4827393"/>
              <a:ext cx="1669885" cy="1865251"/>
            </a:xfrm>
            <a:prstGeom prst="rect">
              <a:avLst/>
            </a:prstGeom>
            <a:noFill/>
            <a:ln w="19050">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lIns="108000" tIns="180000" rIns="108000" rtlCol="0" anchor="t"/>
            <a:lstStyle/>
            <a:p>
              <a:pPr algn="ctr"/>
              <a:r>
                <a:rPr lang="en-GB" sz="1800" b="1" dirty="0">
                  <a:solidFill>
                    <a:schemeClr val="tx1"/>
                  </a:solidFill>
                  <a:latin typeface="Calibri" panose="020F0502020204030204" pitchFamily="34" charset="0"/>
                  <a:cs typeface="Calibri" panose="020F0502020204030204" pitchFamily="34" charset="0"/>
                </a:rPr>
                <a:t>Housing</a:t>
              </a:r>
            </a:p>
            <a:p>
              <a:pPr algn="ctr">
                <a:lnSpc>
                  <a:spcPts val="1620"/>
                </a:lnSpc>
              </a:pPr>
              <a:endParaRPr lang="en-GB" b="1" dirty="0">
                <a:solidFill>
                  <a:schemeClr val="tx1"/>
                </a:solidFill>
                <a:latin typeface="Calibri" panose="020F0502020204030204" pitchFamily="34" charset="0"/>
                <a:cs typeface="Calibri" panose="020F0502020204030204" pitchFamily="34" charset="0"/>
              </a:endParaRPr>
            </a:p>
          </p:txBody>
        </p:sp>
        <p:sp>
          <p:nvSpPr>
            <p:cNvPr id="51" name="Rectangle 50">
              <a:extLst>
                <a:ext uri="{FF2B5EF4-FFF2-40B4-BE49-F238E27FC236}">
                  <a16:creationId xmlns:a16="http://schemas.microsoft.com/office/drawing/2014/main" id="{BDD54B28-3BF3-4793-5A84-33157775CAD8}"/>
                </a:ext>
              </a:extLst>
            </p:cNvPr>
            <p:cNvSpPr/>
            <p:nvPr/>
          </p:nvSpPr>
          <p:spPr>
            <a:xfrm>
              <a:off x="6944528" y="4827393"/>
              <a:ext cx="1669885" cy="1865251"/>
            </a:xfrm>
            <a:prstGeom prst="rect">
              <a:avLst/>
            </a:prstGeom>
            <a:noFill/>
            <a:ln w="19050">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lIns="108000" tIns="180000" rIns="108000" rtlCol="0" anchor="t"/>
            <a:lstStyle/>
            <a:p>
              <a:pPr algn="ctr">
                <a:lnSpc>
                  <a:spcPts val="1620"/>
                </a:lnSpc>
              </a:pPr>
              <a:r>
                <a:rPr lang="en-GB" sz="1800" b="1" dirty="0">
                  <a:solidFill>
                    <a:schemeClr val="tx1"/>
                  </a:solidFill>
                  <a:latin typeface="Calibri" panose="020F0502020204030204" pitchFamily="34" charset="0"/>
                  <a:cs typeface="Calibri" panose="020F0502020204030204" pitchFamily="34" charset="0"/>
                </a:rPr>
                <a:t>Debt Servicing</a:t>
              </a:r>
            </a:p>
            <a:p>
              <a:pPr algn="ctr">
                <a:lnSpc>
                  <a:spcPts val="1620"/>
                </a:lnSpc>
              </a:pPr>
              <a:r>
                <a:rPr lang="en-GB" sz="1800" b="1" dirty="0">
                  <a:solidFill>
                    <a:schemeClr val="tx1"/>
                  </a:solidFill>
                  <a:latin typeface="Calibri" panose="020F0502020204030204" pitchFamily="34" charset="0"/>
                  <a:cs typeface="Calibri" panose="020F0502020204030204" pitchFamily="34" charset="0"/>
                </a:rPr>
                <a:t> &amp; EU Payments</a:t>
              </a:r>
            </a:p>
            <a:p>
              <a:pPr algn="ctr">
                <a:lnSpc>
                  <a:spcPts val="1620"/>
                </a:lnSpc>
              </a:pPr>
              <a:endParaRPr lang="en-GB" sz="1800" b="1" dirty="0">
                <a:solidFill>
                  <a:schemeClr val="tx1"/>
                </a:solidFill>
                <a:latin typeface="Calibri" panose="020F0502020204030204" pitchFamily="34" charset="0"/>
                <a:cs typeface="Calibri" panose="020F0502020204030204" pitchFamily="34" charset="0"/>
              </a:endParaRPr>
            </a:p>
          </p:txBody>
        </p:sp>
        <p:sp>
          <p:nvSpPr>
            <p:cNvPr id="53" name="Rectangle 52">
              <a:extLst>
                <a:ext uri="{FF2B5EF4-FFF2-40B4-BE49-F238E27FC236}">
                  <a16:creationId xmlns:a16="http://schemas.microsoft.com/office/drawing/2014/main" id="{9F3709A0-D677-431B-FA74-0460787B1BED}"/>
                </a:ext>
              </a:extLst>
            </p:cNvPr>
            <p:cNvSpPr/>
            <p:nvPr/>
          </p:nvSpPr>
          <p:spPr>
            <a:xfrm>
              <a:off x="8615559" y="4827393"/>
              <a:ext cx="1669885" cy="1865251"/>
            </a:xfrm>
            <a:prstGeom prst="rect">
              <a:avLst/>
            </a:prstGeom>
            <a:noFill/>
            <a:ln w="19050">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lIns="108000" tIns="180000" rIns="108000" rtlCol="0" anchor="t"/>
            <a:lstStyle/>
            <a:p>
              <a:pPr algn="ctr"/>
              <a:r>
                <a:rPr lang="en-GB" sz="1800" b="1" dirty="0">
                  <a:solidFill>
                    <a:schemeClr val="tx1"/>
                  </a:solidFill>
                  <a:latin typeface="Calibri" panose="020F0502020204030204" pitchFamily="34" charset="0"/>
                  <a:cs typeface="Calibri" panose="020F0502020204030204" pitchFamily="34" charset="0"/>
                </a:rPr>
                <a:t>Transport</a:t>
              </a:r>
            </a:p>
            <a:p>
              <a:pPr algn="ctr">
                <a:lnSpc>
                  <a:spcPts val="1620"/>
                </a:lnSpc>
              </a:pPr>
              <a:endParaRPr lang="en-GB" b="1" dirty="0">
                <a:solidFill>
                  <a:schemeClr val="tx1"/>
                </a:solidFill>
                <a:latin typeface="Calibri" panose="020F0502020204030204" pitchFamily="34" charset="0"/>
                <a:cs typeface="Calibri" panose="020F0502020204030204" pitchFamily="34" charset="0"/>
              </a:endParaRPr>
            </a:p>
          </p:txBody>
        </p:sp>
        <p:sp>
          <p:nvSpPr>
            <p:cNvPr id="55" name="Rectangle 54">
              <a:extLst>
                <a:ext uri="{FF2B5EF4-FFF2-40B4-BE49-F238E27FC236}">
                  <a16:creationId xmlns:a16="http://schemas.microsoft.com/office/drawing/2014/main" id="{09F6D81A-FC2A-049E-4A00-86938578DDFB}"/>
                </a:ext>
              </a:extLst>
            </p:cNvPr>
            <p:cNvSpPr/>
            <p:nvPr/>
          </p:nvSpPr>
          <p:spPr>
            <a:xfrm>
              <a:off x="10287217" y="4827393"/>
              <a:ext cx="1669885" cy="1865251"/>
            </a:xfrm>
            <a:prstGeom prst="rect">
              <a:avLst/>
            </a:prstGeom>
            <a:noFill/>
            <a:ln w="19050">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lIns="108000" tIns="180000" rIns="108000" rtlCol="0" anchor="t"/>
            <a:lstStyle/>
            <a:p>
              <a:pPr algn="ctr">
                <a:lnSpc>
                  <a:spcPts val="1600"/>
                </a:lnSpc>
              </a:pPr>
              <a:r>
                <a:rPr lang="en-GB" sz="1800" b="1" dirty="0">
                  <a:solidFill>
                    <a:schemeClr val="tx1"/>
                  </a:solidFill>
                  <a:latin typeface="Calibri" panose="020F0502020204030204" pitchFamily="34" charset="0"/>
                  <a:cs typeface="Calibri" panose="020F0502020204030204" pitchFamily="34" charset="0"/>
                </a:rPr>
                <a:t>Other – Government</a:t>
              </a:r>
            </a:p>
            <a:p>
              <a:pPr algn="ctr">
                <a:lnSpc>
                  <a:spcPts val="1600"/>
                </a:lnSpc>
              </a:pPr>
              <a:r>
                <a:rPr lang="en-GB" sz="1800" b="1" dirty="0">
                  <a:solidFill>
                    <a:schemeClr val="tx1"/>
                  </a:solidFill>
                  <a:latin typeface="Calibri" panose="020F0502020204030204" pitchFamily="34" charset="0"/>
                  <a:cs typeface="Calibri" panose="020F0502020204030204" pitchFamily="34" charset="0"/>
                </a:rPr>
                <a:t>Department </a:t>
              </a:r>
            </a:p>
            <a:p>
              <a:pPr algn="ctr">
                <a:lnSpc>
                  <a:spcPts val="1600"/>
                </a:lnSpc>
              </a:pPr>
              <a:r>
                <a:rPr lang="en-GB" sz="1800" b="1" dirty="0">
                  <a:solidFill>
                    <a:schemeClr val="tx1"/>
                  </a:solidFill>
                  <a:latin typeface="Calibri" panose="020F0502020204030204" pitchFamily="34" charset="0"/>
                  <a:cs typeface="Calibri" panose="020F0502020204030204" pitchFamily="34" charset="0"/>
                </a:rPr>
                <a:t>Expenditure</a:t>
              </a:r>
              <a:endParaRPr lang="en-GB" b="1" dirty="0">
                <a:solidFill>
                  <a:schemeClr val="tx1"/>
                </a:solidFill>
                <a:latin typeface="Calibri" panose="020F0502020204030204" pitchFamily="34" charset="0"/>
                <a:cs typeface="Calibri" panose="020F0502020204030204" pitchFamily="34" charset="0"/>
              </a:endParaRPr>
            </a:p>
          </p:txBody>
        </p:sp>
        <p:grpSp>
          <p:nvGrpSpPr>
            <p:cNvPr id="4" name="Group 3">
              <a:extLst>
                <a:ext uri="{FF2B5EF4-FFF2-40B4-BE49-F238E27FC236}">
                  <a16:creationId xmlns:a16="http://schemas.microsoft.com/office/drawing/2014/main" id="{76334BAF-DF81-0420-064F-4F1A9356B76F}"/>
                </a:ext>
              </a:extLst>
            </p:cNvPr>
            <p:cNvGrpSpPr/>
            <p:nvPr/>
          </p:nvGrpSpPr>
          <p:grpSpPr>
            <a:xfrm>
              <a:off x="5272664" y="6009674"/>
              <a:ext cx="646261" cy="646261"/>
              <a:chOff x="5272664" y="6009674"/>
              <a:chExt cx="646261" cy="646261"/>
            </a:xfrm>
          </p:grpSpPr>
          <p:sp>
            <p:nvSpPr>
              <p:cNvPr id="6" name="Rectangle 5">
                <a:extLst>
                  <a:ext uri="{FF2B5EF4-FFF2-40B4-BE49-F238E27FC236}">
                    <a16:creationId xmlns:a16="http://schemas.microsoft.com/office/drawing/2014/main" id="{96F1B4B8-0C0B-291B-42EE-B87AEBE9B64A}"/>
                  </a:ext>
                </a:extLst>
              </p:cNvPr>
              <p:cNvSpPr/>
              <p:nvPr/>
            </p:nvSpPr>
            <p:spPr>
              <a:xfrm>
                <a:off x="5444077" y="6407219"/>
                <a:ext cx="68094" cy="71402"/>
              </a:xfrm>
              <a:prstGeom prst="rect">
                <a:avLst/>
              </a:prstGeom>
              <a:noFill/>
              <a:ln w="12700">
                <a:solidFill>
                  <a:srgbClr val="F4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Rectangle 6">
                <a:extLst>
                  <a:ext uri="{FF2B5EF4-FFF2-40B4-BE49-F238E27FC236}">
                    <a16:creationId xmlns:a16="http://schemas.microsoft.com/office/drawing/2014/main" id="{9DBB6C48-ED10-4167-04C2-389085CA66B0}"/>
                  </a:ext>
                </a:extLst>
              </p:cNvPr>
              <p:cNvSpPr/>
              <p:nvPr/>
            </p:nvSpPr>
            <p:spPr>
              <a:xfrm>
                <a:off x="5679795" y="6407219"/>
                <a:ext cx="68094" cy="71402"/>
              </a:xfrm>
              <a:prstGeom prst="rect">
                <a:avLst/>
              </a:prstGeom>
              <a:noFill/>
              <a:ln w="12700">
                <a:solidFill>
                  <a:srgbClr val="F416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27" name="Graphic 26" descr="House outline">
                <a:extLst>
                  <a:ext uri="{FF2B5EF4-FFF2-40B4-BE49-F238E27FC236}">
                    <a16:creationId xmlns:a16="http://schemas.microsoft.com/office/drawing/2014/main" id="{16CC49D2-E7A6-7021-C9A9-6FAE40535C6E}"/>
                  </a:ext>
                </a:extLst>
              </p:cNvPr>
              <p:cNvPicPr>
                <a:picLocks noChangeAspect="1"/>
              </p:cNvPicPr>
              <p:nvPr/>
            </p:nvPicPr>
            <p:blipFill>
              <a:blip r:embed="rId11">
                <a:extLst>
                  <a:ext uri="{96DAC541-7B7A-43D3-8B79-37D633B846F1}">
                    <asvg:svgBlip xmlns:asvg="http://schemas.microsoft.com/office/drawing/2016/SVG/main" r:embed="rId12"/>
                  </a:ext>
                </a:extLst>
              </a:blip>
              <a:srcRect/>
              <a:stretch>
                <a:fillRect/>
              </a:stretch>
            </p:blipFill>
            <p:spPr>
              <a:xfrm>
                <a:off x="5272664" y="6009674"/>
                <a:ext cx="646261" cy="646261"/>
              </a:xfrm>
              <a:custGeom>
                <a:avLst/>
                <a:gdLst>
                  <a:gd name="connsiteX0" fmla="*/ 378844 w 646261"/>
                  <a:gd name="connsiteY0" fmla="*/ 364477 h 646261"/>
                  <a:gd name="connsiteX1" fmla="*/ 378844 w 646261"/>
                  <a:gd name="connsiteY1" fmla="*/ 540250 h 646261"/>
                  <a:gd name="connsiteX2" fmla="*/ 486844 w 646261"/>
                  <a:gd name="connsiteY2" fmla="*/ 540250 h 646261"/>
                  <a:gd name="connsiteX3" fmla="*/ 486844 w 646261"/>
                  <a:gd name="connsiteY3" fmla="*/ 364477 h 646261"/>
                  <a:gd name="connsiteX4" fmla="*/ 147499 w 646261"/>
                  <a:gd name="connsiteY4" fmla="*/ 351540 h 646261"/>
                  <a:gd name="connsiteX5" fmla="*/ 147499 w 646261"/>
                  <a:gd name="connsiteY5" fmla="*/ 527313 h 646261"/>
                  <a:gd name="connsiteX6" fmla="*/ 255499 w 646261"/>
                  <a:gd name="connsiteY6" fmla="*/ 527313 h 646261"/>
                  <a:gd name="connsiteX7" fmla="*/ 255499 w 646261"/>
                  <a:gd name="connsiteY7" fmla="*/ 351540 h 646261"/>
                  <a:gd name="connsiteX8" fmla="*/ 0 w 646261"/>
                  <a:gd name="connsiteY8" fmla="*/ 0 h 646261"/>
                  <a:gd name="connsiteX9" fmla="*/ 646261 w 646261"/>
                  <a:gd name="connsiteY9" fmla="*/ 0 h 646261"/>
                  <a:gd name="connsiteX10" fmla="*/ 646261 w 646261"/>
                  <a:gd name="connsiteY10" fmla="*/ 646261 h 646261"/>
                  <a:gd name="connsiteX11" fmla="*/ 0 w 646261"/>
                  <a:gd name="connsiteY11" fmla="*/ 646261 h 6462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46261" h="646261">
                    <a:moveTo>
                      <a:pt x="378844" y="364477"/>
                    </a:moveTo>
                    <a:lnTo>
                      <a:pt x="378844" y="540250"/>
                    </a:lnTo>
                    <a:lnTo>
                      <a:pt x="486844" y="540250"/>
                    </a:lnTo>
                    <a:lnTo>
                      <a:pt x="486844" y="364477"/>
                    </a:lnTo>
                    <a:close/>
                    <a:moveTo>
                      <a:pt x="147499" y="351540"/>
                    </a:moveTo>
                    <a:lnTo>
                      <a:pt x="147499" y="527313"/>
                    </a:lnTo>
                    <a:lnTo>
                      <a:pt x="255499" y="527313"/>
                    </a:lnTo>
                    <a:lnTo>
                      <a:pt x="255499" y="351540"/>
                    </a:lnTo>
                    <a:close/>
                    <a:moveTo>
                      <a:pt x="0" y="0"/>
                    </a:moveTo>
                    <a:lnTo>
                      <a:pt x="646261" y="0"/>
                    </a:lnTo>
                    <a:lnTo>
                      <a:pt x="646261" y="646261"/>
                    </a:lnTo>
                    <a:lnTo>
                      <a:pt x="0" y="646261"/>
                    </a:lnTo>
                    <a:close/>
                  </a:path>
                </a:pathLst>
              </a:custGeom>
            </p:spPr>
          </p:pic>
        </p:grpSp>
      </p:grpSp>
    </p:spTree>
    <p:extLst>
      <p:ext uri="{BB962C8B-B14F-4D97-AF65-F5344CB8AC3E}">
        <p14:creationId xmlns:p14="http://schemas.microsoft.com/office/powerpoint/2010/main" val="836255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dissolv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dissolve">
                                      <p:cBhvr>
                                        <p:cTn id="17" dur="500"/>
                                        <p:tgtEl>
                                          <p:spTgt spid="6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7638E98-06B4-34C7-84DE-864868450D39}"/>
              </a:ext>
            </a:extLst>
          </p:cNvPr>
          <p:cNvSpPr>
            <a:spLocks noGrp="1"/>
          </p:cNvSpPr>
          <p:nvPr>
            <p:ph type="title"/>
          </p:nvPr>
        </p:nvSpPr>
        <p:spPr>
          <a:xfrm>
            <a:off x="1192640" y="-1481108"/>
            <a:ext cx="4592444" cy="1325563"/>
          </a:xfrm>
        </p:spPr>
        <p:txBody>
          <a:bodyPr/>
          <a:lstStyle/>
          <a:p>
            <a:r>
              <a:rPr lang="en-US" dirty="0"/>
              <a:t>Website</a:t>
            </a:r>
          </a:p>
        </p:txBody>
      </p:sp>
      <p:pic>
        <p:nvPicPr>
          <p:cNvPr id="13" name="Picture 12" descr="A picture of a laptop showing the actual breakdown of Government expenditure for 2024.">
            <a:extLst>
              <a:ext uri="{FF2B5EF4-FFF2-40B4-BE49-F238E27FC236}">
                <a16:creationId xmlns:a16="http://schemas.microsoft.com/office/drawing/2014/main" id="{FCEA5EC7-64A8-0D08-E798-3560EFCA2B36}"/>
              </a:ext>
            </a:extLst>
          </p:cNvPr>
          <p:cNvPicPr>
            <a:picLocks noChangeAspect="1"/>
          </p:cNvPicPr>
          <p:nvPr/>
        </p:nvPicPr>
        <p:blipFill>
          <a:blip r:embed="rId3"/>
          <a:stretch>
            <a:fillRect/>
          </a:stretch>
        </p:blipFill>
        <p:spPr>
          <a:xfrm>
            <a:off x="-399817" y="245381"/>
            <a:ext cx="11685037" cy="6492303"/>
          </a:xfrm>
          <a:prstGeom prst="rect">
            <a:avLst/>
          </a:prstGeom>
        </p:spPr>
      </p:pic>
      <p:sp>
        <p:nvSpPr>
          <p:cNvPr id="4" name="TextBox 3" descr="A link to the where your money goes website for more information">
            <a:extLst>
              <a:ext uri="{FF2B5EF4-FFF2-40B4-BE49-F238E27FC236}">
                <a16:creationId xmlns:a16="http://schemas.microsoft.com/office/drawing/2014/main" id="{AA20B32A-5DF0-67B5-2296-30582075804E}"/>
              </a:ext>
            </a:extLst>
          </p:cNvPr>
          <p:cNvSpPr txBox="1"/>
          <p:nvPr/>
        </p:nvSpPr>
        <p:spPr>
          <a:xfrm>
            <a:off x="9988456" y="2317841"/>
            <a:ext cx="1746344" cy="461665"/>
          </a:xfrm>
          <a:prstGeom prst="rect">
            <a:avLst/>
          </a:prstGeom>
          <a:noFill/>
        </p:spPr>
        <p:txBody>
          <a:bodyPr wrap="square" rtlCol="0">
            <a:spAutoFit/>
          </a:bodyPr>
          <a:lstStyle/>
          <a:p>
            <a:pPr algn="ctr"/>
            <a:r>
              <a:rPr lang="en-GB" sz="2400" b="1" dirty="0">
                <a:solidFill>
                  <a:srgbClr val="005A57"/>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Website</a:t>
            </a:r>
            <a:endParaRPr lang="en-GB" sz="2400" b="1" dirty="0">
              <a:solidFill>
                <a:srgbClr val="005A57"/>
              </a:solidFill>
              <a:latin typeface="Calibri" panose="020F0502020204030204" pitchFamily="34" charset="0"/>
              <a:cs typeface="Calibri" panose="020F0502020204030204" pitchFamily="34" charset="0"/>
            </a:endParaRPr>
          </a:p>
        </p:txBody>
      </p:sp>
      <p:sp>
        <p:nvSpPr>
          <p:cNvPr id="2" name="Slide Number Placeholder 3">
            <a:extLst>
              <a:ext uri="{FF2B5EF4-FFF2-40B4-BE49-F238E27FC236}">
                <a16:creationId xmlns:a16="http://schemas.microsoft.com/office/drawing/2014/main" id="{26C96195-EA09-8C21-EB75-CAC57D6AFAEB}"/>
              </a:ext>
              <a:ext uri="{C183D7F6-B498-43B3-948B-1728B52AA6E4}">
                <adec:decorative xmlns:adec="http://schemas.microsoft.com/office/drawing/2017/decorative" val="1"/>
              </a:ext>
            </a:extLst>
          </p:cNvPr>
          <p:cNvSpPr>
            <a:spLocks noGrp="1"/>
          </p:cNvSpPr>
          <p:nvPr>
            <p:ph type="sldNum" sz="quarter" idx="11"/>
          </p:nvPr>
        </p:nvSpPr>
        <p:spPr>
          <a:xfrm>
            <a:off x="10948794" y="6356350"/>
            <a:ext cx="1791535" cy="365125"/>
          </a:xfrm>
        </p:spPr>
        <p:txBody>
          <a:bodyPr/>
          <a:lstStyle/>
          <a:p>
            <a:fld id="{FA631654-3961-674F-A770-60B6B07B9FCA}" type="slidenum">
              <a:rPr lang="en-US" smtClean="0"/>
              <a:pPr/>
              <a:t>22</a:t>
            </a:fld>
            <a:endParaRPr lang="en-US" dirty="0"/>
          </a:p>
        </p:txBody>
      </p:sp>
    </p:spTree>
    <p:extLst>
      <p:ext uri="{BB962C8B-B14F-4D97-AF65-F5344CB8AC3E}">
        <p14:creationId xmlns:p14="http://schemas.microsoft.com/office/powerpoint/2010/main" val="203009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088E5E7-01A3-6E69-DA68-D091EB92CE5F}"/>
              </a:ext>
            </a:extLst>
          </p:cNvPr>
          <p:cNvSpPr txBox="1"/>
          <p:nvPr/>
        </p:nvSpPr>
        <p:spPr>
          <a:xfrm>
            <a:off x="1793607" y="548871"/>
            <a:ext cx="1324525" cy="461665"/>
          </a:xfrm>
          <a:prstGeom prst="rect">
            <a:avLst/>
          </a:prstGeom>
          <a:noFill/>
        </p:spPr>
        <p:txBody>
          <a:bodyPr wrap="none" lIns="0" rtlCol="0">
            <a:spAutoFit/>
          </a:bodyPr>
          <a:lstStyle/>
          <a:p>
            <a:pPr algn="ctr"/>
            <a:r>
              <a:rPr lang="en-GB" sz="2400" b="1" dirty="0">
                <a:solidFill>
                  <a:schemeClr val="bg1"/>
                </a:solidFill>
                <a:latin typeface="Calibri" panose="020F0502020204030204" pitchFamily="34" charset="0"/>
                <a:cs typeface="Calibri" panose="020F0502020204030204" pitchFamily="34" charset="0"/>
              </a:rPr>
              <a:t>Activity 5</a:t>
            </a:r>
          </a:p>
        </p:txBody>
      </p:sp>
      <p:sp>
        <p:nvSpPr>
          <p:cNvPr id="13" name="Title 10">
            <a:extLst>
              <a:ext uri="{FF2B5EF4-FFF2-40B4-BE49-F238E27FC236}">
                <a16:creationId xmlns:a16="http://schemas.microsoft.com/office/drawing/2014/main" id="{22A96449-0298-F9D1-0863-346FB1CA0118}"/>
              </a:ext>
            </a:extLst>
          </p:cNvPr>
          <p:cNvSpPr>
            <a:spLocks noGrp="1"/>
          </p:cNvSpPr>
          <p:nvPr>
            <p:ph type="title"/>
          </p:nvPr>
        </p:nvSpPr>
        <p:spPr>
          <a:xfrm>
            <a:off x="1748226" y="775956"/>
            <a:ext cx="3207822" cy="1325563"/>
          </a:xfrm>
        </p:spPr>
        <p:txBody>
          <a:bodyPr>
            <a:normAutofit/>
          </a:bodyPr>
          <a:lstStyle/>
          <a:p>
            <a:pPr>
              <a:lnSpc>
                <a:spcPts val="3400"/>
              </a:lnSpc>
            </a:pPr>
            <a:r>
              <a:rPr lang="en-GB" dirty="0"/>
              <a:t>Government Expenditure</a:t>
            </a:r>
            <a:endParaRPr lang="en-US" dirty="0"/>
          </a:p>
        </p:txBody>
      </p:sp>
      <p:pic>
        <p:nvPicPr>
          <p:cNvPr id="18" name="Picture 17">
            <a:extLst>
              <a:ext uri="{FF2B5EF4-FFF2-40B4-BE49-F238E27FC236}">
                <a16:creationId xmlns:a16="http://schemas.microsoft.com/office/drawing/2014/main" id="{29554FFA-734D-B994-F577-643729FF5B41}"/>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9045" y="1902782"/>
            <a:ext cx="10539570" cy="4955218"/>
          </a:xfrm>
          <a:prstGeom prst="rect">
            <a:avLst/>
          </a:prstGeom>
        </p:spPr>
      </p:pic>
      <p:sp>
        <p:nvSpPr>
          <p:cNvPr id="9" name="Rounded Rectangle 8">
            <a:extLst>
              <a:ext uri="{FF2B5EF4-FFF2-40B4-BE49-F238E27FC236}">
                <a16:creationId xmlns:a16="http://schemas.microsoft.com/office/drawing/2014/main" id="{C121793C-83F0-0AFF-67A9-592A76A280C2}"/>
              </a:ext>
            </a:extLst>
          </p:cNvPr>
          <p:cNvSpPr/>
          <p:nvPr/>
        </p:nvSpPr>
        <p:spPr>
          <a:xfrm rot="21301043">
            <a:off x="1175240" y="2246222"/>
            <a:ext cx="2516724" cy="1353114"/>
          </a:xfrm>
          <a:prstGeom prst="roundRect">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00"/>
              </a:lnSpc>
            </a:pPr>
            <a:r>
              <a:rPr lang="en-GB" sz="2200" b="1" dirty="0">
                <a:solidFill>
                  <a:schemeClr val="tx1"/>
                </a:solidFill>
                <a:latin typeface="Calibri" panose="020F0502020204030204" pitchFamily="34" charset="0"/>
                <a:cs typeface="Calibri" panose="020F0502020204030204" pitchFamily="34" charset="0"/>
              </a:rPr>
              <a:t>Why did you allocate money </a:t>
            </a:r>
            <a:br>
              <a:rPr lang="en-GB" sz="2200" b="1" dirty="0">
                <a:solidFill>
                  <a:schemeClr val="tx1"/>
                </a:solidFill>
                <a:latin typeface="Calibri" panose="020F0502020204030204" pitchFamily="34" charset="0"/>
                <a:cs typeface="Calibri" panose="020F0502020204030204" pitchFamily="34" charset="0"/>
              </a:rPr>
            </a:br>
            <a:r>
              <a:rPr lang="en-GB" sz="2200" b="1" dirty="0">
                <a:solidFill>
                  <a:schemeClr val="tx1"/>
                </a:solidFill>
                <a:latin typeface="Calibri" panose="020F0502020204030204" pitchFamily="34" charset="0"/>
                <a:cs typeface="Calibri" panose="020F0502020204030204" pitchFamily="34" charset="0"/>
              </a:rPr>
              <a:t>in this way?</a:t>
            </a:r>
          </a:p>
        </p:txBody>
      </p:sp>
      <p:sp>
        <p:nvSpPr>
          <p:cNvPr id="3" name="Oval 2">
            <a:extLst>
              <a:ext uri="{FF2B5EF4-FFF2-40B4-BE49-F238E27FC236}">
                <a16:creationId xmlns:a16="http://schemas.microsoft.com/office/drawing/2014/main" id="{549D8274-D0AD-8367-DA94-2734B2595672}"/>
              </a:ext>
            </a:extLst>
          </p:cNvPr>
          <p:cNvSpPr/>
          <p:nvPr/>
        </p:nvSpPr>
        <p:spPr>
          <a:xfrm>
            <a:off x="3723111" y="3140422"/>
            <a:ext cx="3050177" cy="1514556"/>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880"/>
              </a:lnSpc>
            </a:pPr>
            <a:r>
              <a:rPr lang="en-GB" sz="2200" b="1" dirty="0">
                <a:solidFill>
                  <a:schemeClr val="tx1"/>
                </a:solidFill>
                <a:latin typeface="Calibri" panose="020F0502020204030204" pitchFamily="34" charset="0"/>
                <a:cs typeface="Calibri" panose="020F0502020204030204" pitchFamily="34" charset="0"/>
              </a:rPr>
              <a:t>Were </a:t>
            </a:r>
            <a:br>
              <a:rPr lang="en-GB" sz="2200" b="1" dirty="0">
                <a:solidFill>
                  <a:schemeClr val="tx1"/>
                </a:solidFill>
                <a:latin typeface="Calibri" panose="020F0502020204030204" pitchFamily="34" charset="0"/>
                <a:cs typeface="Calibri" panose="020F0502020204030204" pitchFamily="34" charset="0"/>
              </a:rPr>
            </a:br>
            <a:r>
              <a:rPr lang="en-GB" sz="2200" b="1" dirty="0">
                <a:solidFill>
                  <a:schemeClr val="tx1"/>
                </a:solidFill>
                <a:latin typeface="Calibri" panose="020F0502020204030204" pitchFamily="34" charset="0"/>
                <a:cs typeface="Calibri" panose="020F0502020204030204" pitchFamily="34" charset="0"/>
              </a:rPr>
              <a:t>there any disagreements about the allocation?</a:t>
            </a:r>
          </a:p>
        </p:txBody>
      </p:sp>
      <p:sp>
        <p:nvSpPr>
          <p:cNvPr id="8" name="Oval 7">
            <a:extLst>
              <a:ext uri="{FF2B5EF4-FFF2-40B4-BE49-F238E27FC236}">
                <a16:creationId xmlns:a16="http://schemas.microsoft.com/office/drawing/2014/main" id="{E9227094-D949-9E50-C589-7F68C92EC599}"/>
              </a:ext>
            </a:extLst>
          </p:cNvPr>
          <p:cNvSpPr/>
          <p:nvPr/>
        </p:nvSpPr>
        <p:spPr>
          <a:xfrm rot="21393698">
            <a:off x="6220326" y="2728588"/>
            <a:ext cx="3189767" cy="1384270"/>
          </a:xfrm>
          <a:prstGeom prst="ellipse">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780"/>
              </a:lnSpc>
            </a:pPr>
            <a:r>
              <a:rPr lang="en-GB" sz="2200" b="1" dirty="0">
                <a:solidFill>
                  <a:schemeClr val="bg1"/>
                </a:solidFill>
                <a:latin typeface="Calibri" panose="020F0502020204030204" pitchFamily="34" charset="0"/>
                <a:cs typeface="Calibri" panose="020F0502020204030204" pitchFamily="34" charset="0"/>
              </a:rPr>
              <a:t>Did your allocations differ from the government allocations?</a:t>
            </a:r>
          </a:p>
        </p:txBody>
      </p:sp>
      <p:sp>
        <p:nvSpPr>
          <p:cNvPr id="4" name="Alternative Process 3">
            <a:extLst>
              <a:ext uri="{FF2B5EF4-FFF2-40B4-BE49-F238E27FC236}">
                <a16:creationId xmlns:a16="http://schemas.microsoft.com/office/drawing/2014/main" id="{155D92C0-4919-453C-4AD3-AD827B039352}"/>
              </a:ext>
            </a:extLst>
          </p:cNvPr>
          <p:cNvSpPr/>
          <p:nvPr/>
        </p:nvSpPr>
        <p:spPr>
          <a:xfrm>
            <a:off x="9091851" y="3041782"/>
            <a:ext cx="2077790" cy="1399633"/>
          </a:xfrm>
          <a:prstGeom prst="flowChartAlternateProcess">
            <a:avLst/>
          </a:pr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1840"/>
              </a:lnSpc>
            </a:pPr>
            <a:r>
              <a:rPr lang="en-GB" sz="2200" b="1" dirty="0">
                <a:solidFill>
                  <a:schemeClr val="bg1"/>
                </a:solidFill>
                <a:latin typeface="Calibri" panose="020F0502020204030204" pitchFamily="34" charset="0"/>
                <a:cs typeface="Calibri" panose="020F0502020204030204" pitchFamily="34" charset="0"/>
              </a:rPr>
              <a:t>Were</a:t>
            </a:r>
          </a:p>
          <a:p>
            <a:pPr algn="ctr">
              <a:lnSpc>
                <a:spcPts val="1840"/>
              </a:lnSpc>
            </a:pPr>
            <a:r>
              <a:rPr lang="en-GB" sz="2200" b="1" dirty="0">
                <a:solidFill>
                  <a:schemeClr val="bg1"/>
                </a:solidFill>
                <a:latin typeface="Calibri" panose="020F0502020204030204" pitchFamily="34" charset="0"/>
                <a:cs typeface="Calibri" panose="020F0502020204030204" pitchFamily="34" charset="0"/>
              </a:rPr>
              <a:t>there any government allocations that surprised you?</a:t>
            </a:r>
          </a:p>
        </p:txBody>
      </p:sp>
      <p:sp>
        <p:nvSpPr>
          <p:cNvPr id="5" name="Triangle 4">
            <a:extLst>
              <a:ext uri="{FF2B5EF4-FFF2-40B4-BE49-F238E27FC236}">
                <a16:creationId xmlns:a16="http://schemas.microsoft.com/office/drawing/2014/main" id="{8915E634-0907-8F83-65B7-BCD578ED9F29}"/>
              </a:ext>
              <a:ext uri="{C183D7F6-B498-43B3-948B-1728B52AA6E4}">
                <adec:decorative xmlns:adec="http://schemas.microsoft.com/office/drawing/2017/decorative" val="1"/>
              </a:ext>
            </a:extLst>
          </p:cNvPr>
          <p:cNvSpPr/>
          <p:nvPr/>
        </p:nvSpPr>
        <p:spPr>
          <a:xfrm rot="5400000">
            <a:off x="1169508" y="450032"/>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3">
            <a:extLst>
              <a:ext uri="{FF2B5EF4-FFF2-40B4-BE49-F238E27FC236}">
                <a16:creationId xmlns:a16="http://schemas.microsoft.com/office/drawing/2014/main" id="{FE760109-6E28-B405-53A4-5D629E577DF4}"/>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solidFill>
                  <a:schemeClr val="bg1"/>
                </a:solidFill>
              </a:rPr>
              <a:pPr/>
              <a:t>23</a:t>
            </a:fld>
            <a:endParaRPr lang="en-US" dirty="0">
              <a:solidFill>
                <a:schemeClr val="bg1"/>
              </a:solidFill>
            </a:endParaRPr>
          </a:p>
        </p:txBody>
      </p:sp>
    </p:spTree>
    <p:extLst>
      <p:ext uri="{BB962C8B-B14F-4D97-AF65-F5344CB8AC3E}">
        <p14:creationId xmlns:p14="http://schemas.microsoft.com/office/powerpoint/2010/main" val="2455960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dissolv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dissolv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dissolv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animBg="1"/>
      <p:bldP spid="3" grpId="0" animBg="1"/>
      <p:bldP spid="8" grpId="0" animBg="1"/>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B1A10DE-5941-1697-4BCC-266F521B153F}"/>
              </a:ext>
            </a:extLst>
          </p:cNvPr>
          <p:cNvSpPr txBox="1"/>
          <p:nvPr/>
        </p:nvSpPr>
        <p:spPr>
          <a:xfrm>
            <a:off x="1793607" y="548871"/>
            <a:ext cx="1324525" cy="461665"/>
          </a:xfrm>
          <a:prstGeom prst="rect">
            <a:avLst/>
          </a:prstGeom>
          <a:noFill/>
        </p:spPr>
        <p:txBody>
          <a:bodyPr wrap="none" lIns="0" rtlCol="0">
            <a:spAutoFit/>
          </a:bodyPr>
          <a:lstStyle/>
          <a:p>
            <a:pPr algn="ctr"/>
            <a:r>
              <a:rPr lang="en-GB" sz="2400" b="1" dirty="0">
                <a:latin typeface="Calibri" panose="020F0502020204030204" pitchFamily="34" charset="0"/>
                <a:cs typeface="Calibri" panose="020F0502020204030204" pitchFamily="34" charset="0"/>
              </a:rPr>
              <a:t>Activity 5</a:t>
            </a:r>
          </a:p>
        </p:txBody>
      </p:sp>
      <p:sp>
        <p:nvSpPr>
          <p:cNvPr id="7" name="Title 10">
            <a:extLst>
              <a:ext uri="{FF2B5EF4-FFF2-40B4-BE49-F238E27FC236}">
                <a16:creationId xmlns:a16="http://schemas.microsoft.com/office/drawing/2014/main" id="{B2A4F283-1E48-DBC3-3BDF-14917C97EED9}"/>
              </a:ext>
            </a:extLst>
          </p:cNvPr>
          <p:cNvSpPr>
            <a:spLocks noGrp="1"/>
          </p:cNvSpPr>
          <p:nvPr>
            <p:ph type="title"/>
          </p:nvPr>
        </p:nvSpPr>
        <p:spPr>
          <a:xfrm>
            <a:off x="1748226" y="775956"/>
            <a:ext cx="3399846" cy="1325563"/>
          </a:xfrm>
        </p:spPr>
        <p:txBody>
          <a:bodyPr>
            <a:normAutofit/>
          </a:bodyPr>
          <a:lstStyle/>
          <a:p>
            <a:pPr>
              <a:lnSpc>
                <a:spcPts val="3400"/>
              </a:lnSpc>
            </a:pPr>
            <a:r>
              <a:rPr lang="en-GB" sz="4000" b="1" i="0" kern="1200" dirty="0">
                <a:solidFill>
                  <a:srgbClr val="000000"/>
                </a:solidFill>
                <a:effectLst/>
                <a:latin typeface="Calibri" panose="020F0502020204030204" pitchFamily="34" charset="0"/>
                <a:ea typeface="+mj-ea"/>
                <a:cs typeface="Calibri" panose="020F0502020204030204" pitchFamily="34" charset="0"/>
              </a:rPr>
              <a:t>Government Expenditure</a:t>
            </a:r>
            <a:r>
              <a:rPr lang="en-GB" dirty="0"/>
              <a:t> </a:t>
            </a:r>
            <a:endParaRPr lang="en-US" dirty="0"/>
          </a:p>
        </p:txBody>
      </p:sp>
      <p:pic>
        <p:nvPicPr>
          <p:cNvPr id="3" name="Picture 2">
            <a:extLst>
              <a:ext uri="{FF2B5EF4-FFF2-40B4-BE49-F238E27FC236}">
                <a16:creationId xmlns:a16="http://schemas.microsoft.com/office/drawing/2014/main" id="{4D12F697-2BFE-87D3-2EDF-9ADE1D5AA475}"/>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441344">
            <a:off x="1707289" y="789752"/>
            <a:ext cx="9557138" cy="6729358"/>
          </a:xfrm>
          <a:prstGeom prst="rect">
            <a:avLst/>
          </a:prstGeom>
        </p:spPr>
      </p:pic>
      <p:sp>
        <p:nvSpPr>
          <p:cNvPr id="9" name="TextBox 8">
            <a:extLst>
              <a:ext uri="{FF2B5EF4-FFF2-40B4-BE49-F238E27FC236}">
                <a16:creationId xmlns:a16="http://schemas.microsoft.com/office/drawing/2014/main" id="{A4476F7D-3A82-58DB-5ED1-001180287906}"/>
              </a:ext>
            </a:extLst>
          </p:cNvPr>
          <p:cNvSpPr txBox="1"/>
          <p:nvPr/>
        </p:nvSpPr>
        <p:spPr>
          <a:xfrm>
            <a:off x="6590162" y="2061556"/>
            <a:ext cx="4366479" cy="2186247"/>
          </a:xfrm>
          <a:prstGeom prst="rect">
            <a:avLst/>
          </a:prstGeom>
        </p:spPr>
        <p:txBody>
          <a:bodyPr vert="horz" lIns="91440" tIns="45720" rIns="91440" bIns="45720" rtlCol="0">
            <a:noAutofit/>
          </a:bodyPr>
          <a:lstStyle/>
          <a:p>
            <a:pPr algn="ctr">
              <a:lnSpc>
                <a:spcPts val="2540"/>
              </a:lnSpc>
              <a:spcBef>
                <a:spcPts val="1000"/>
              </a:spcBef>
            </a:pPr>
            <a:r>
              <a:rPr lang="en-GB" sz="2800" b="1" kern="1200" dirty="0">
                <a:latin typeface="Calibri" panose="020F0502020204030204" pitchFamily="34" charset="0"/>
                <a:cs typeface="Calibri" panose="020F0502020204030204" pitchFamily="34" charset="0"/>
              </a:rPr>
              <a:t>What public services would you be prepared to give up if you could pay less tax?</a:t>
            </a:r>
            <a:endParaRPr lang="en-GB" sz="2800" b="1" dirty="0">
              <a:latin typeface="Calibri" panose="020F0502020204030204" pitchFamily="34" charset="0"/>
              <a:cs typeface="Calibri" panose="020F0502020204030204" pitchFamily="34" charset="0"/>
            </a:endParaRPr>
          </a:p>
          <a:p>
            <a:pPr algn="ctr">
              <a:lnSpc>
                <a:spcPts val="1000"/>
              </a:lnSpc>
              <a:spcBef>
                <a:spcPts val="1000"/>
              </a:spcBef>
            </a:pPr>
            <a:r>
              <a:rPr lang="en-GB" sz="1200" b="1" dirty="0">
                <a:latin typeface="Calibri" panose="020F0502020204030204" pitchFamily="34" charset="0"/>
                <a:cs typeface="Calibri" panose="020F0502020204030204" pitchFamily="34" charset="0"/>
              </a:rPr>
              <a:t> </a:t>
            </a:r>
          </a:p>
          <a:p>
            <a:pPr algn="ctr">
              <a:lnSpc>
                <a:spcPts val="2540"/>
              </a:lnSpc>
              <a:spcBef>
                <a:spcPts val="1000"/>
              </a:spcBef>
            </a:pPr>
            <a:r>
              <a:rPr lang="en-GB" sz="2800" b="1" kern="1200" dirty="0">
                <a:latin typeface="Calibri" panose="020F0502020204030204" pitchFamily="34" charset="0"/>
                <a:cs typeface="Calibri" panose="020F0502020204030204" pitchFamily="34" charset="0"/>
              </a:rPr>
              <a:t>What </a:t>
            </a:r>
            <a:r>
              <a:rPr lang="en-GB" sz="2800" b="1" dirty="0">
                <a:latin typeface="Calibri" panose="020F0502020204030204" pitchFamily="34" charset="0"/>
                <a:cs typeface="Calibri" panose="020F0502020204030204" pitchFamily="34" charset="0"/>
              </a:rPr>
              <a:t>impact c</a:t>
            </a:r>
            <a:r>
              <a:rPr lang="en-GB" sz="2800" b="1" kern="1200" dirty="0">
                <a:latin typeface="Calibri" panose="020F0502020204030204" pitchFamily="34" charset="0"/>
                <a:cs typeface="Calibri" panose="020F0502020204030204" pitchFamily="34" charset="0"/>
              </a:rPr>
              <a:t>ould these tax cuts have?</a:t>
            </a:r>
          </a:p>
        </p:txBody>
      </p:sp>
      <p:sp>
        <p:nvSpPr>
          <p:cNvPr id="2" name="Triangle 1">
            <a:extLst>
              <a:ext uri="{FF2B5EF4-FFF2-40B4-BE49-F238E27FC236}">
                <a16:creationId xmlns:a16="http://schemas.microsoft.com/office/drawing/2014/main" id="{168D7EA3-8AD9-A52F-6EF4-7947ED6978E8}"/>
              </a:ext>
              <a:ext uri="{C183D7F6-B498-43B3-948B-1728B52AA6E4}">
                <adec:decorative xmlns:adec="http://schemas.microsoft.com/office/drawing/2017/decorative" val="1"/>
              </a:ext>
            </a:extLst>
          </p:cNvPr>
          <p:cNvSpPr/>
          <p:nvPr/>
        </p:nvSpPr>
        <p:spPr>
          <a:xfrm rot="5400000">
            <a:off x="1169508" y="450032"/>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3">
            <a:extLst>
              <a:ext uri="{FF2B5EF4-FFF2-40B4-BE49-F238E27FC236}">
                <a16:creationId xmlns:a16="http://schemas.microsoft.com/office/drawing/2014/main" id="{BF5F2D61-6CF6-59C8-F40A-7C8EFC0A2FDA}"/>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24</a:t>
            </a:fld>
            <a:endParaRPr lang="en-US" dirty="0"/>
          </a:p>
        </p:txBody>
      </p:sp>
    </p:spTree>
    <p:extLst>
      <p:ext uri="{BB962C8B-B14F-4D97-AF65-F5344CB8AC3E}">
        <p14:creationId xmlns:p14="http://schemas.microsoft.com/office/powerpoint/2010/main" val="806881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DD42053-482D-2E8B-5CCA-2A2EBFCDBCD2}"/>
              </a:ext>
            </a:extLst>
          </p:cNvPr>
          <p:cNvSpPr txBox="1"/>
          <p:nvPr/>
        </p:nvSpPr>
        <p:spPr>
          <a:xfrm>
            <a:off x="1793607" y="1267507"/>
            <a:ext cx="1324525" cy="461665"/>
          </a:xfrm>
          <a:prstGeom prst="rect">
            <a:avLst/>
          </a:prstGeom>
          <a:noFill/>
        </p:spPr>
        <p:txBody>
          <a:bodyPr wrap="none" lIns="0" rtlCol="0">
            <a:spAutoFit/>
          </a:bodyPr>
          <a:lstStyle/>
          <a:p>
            <a:pPr algn="ctr"/>
            <a:r>
              <a:rPr lang="en-GB" sz="2400" b="1" dirty="0">
                <a:latin typeface="Calibri" panose="020F0502020204030204" pitchFamily="34" charset="0"/>
                <a:cs typeface="Calibri" panose="020F0502020204030204" pitchFamily="34" charset="0"/>
              </a:rPr>
              <a:t>Activity 6</a:t>
            </a:r>
          </a:p>
        </p:txBody>
      </p:sp>
      <p:sp>
        <p:nvSpPr>
          <p:cNvPr id="28" name="Title 5">
            <a:extLst>
              <a:ext uri="{FF2B5EF4-FFF2-40B4-BE49-F238E27FC236}">
                <a16:creationId xmlns:a16="http://schemas.microsoft.com/office/drawing/2014/main" id="{9115C68A-126F-3A79-7627-DB5DFE497210}"/>
              </a:ext>
            </a:extLst>
          </p:cNvPr>
          <p:cNvSpPr>
            <a:spLocks noGrp="1"/>
          </p:cNvSpPr>
          <p:nvPr>
            <p:ph type="title"/>
          </p:nvPr>
        </p:nvSpPr>
        <p:spPr>
          <a:xfrm>
            <a:off x="1709673" y="1622384"/>
            <a:ext cx="2540036" cy="1934803"/>
          </a:xfrm>
        </p:spPr>
        <p:txBody>
          <a:bodyPr/>
          <a:lstStyle/>
          <a:p>
            <a:pPr rtl="0" eaLnBrk="1" latinLnBrk="0" hangingPunct="1"/>
            <a:r>
              <a:rPr lang="en-GB" sz="4000" b="1" i="0" kern="1200" dirty="0">
                <a:solidFill>
                  <a:srgbClr val="000000"/>
                </a:solidFill>
                <a:effectLst/>
                <a:latin typeface="Calibri" panose="020F0502020204030204" pitchFamily="34" charset="0"/>
                <a:ea typeface="+mj-ea"/>
                <a:cs typeface="Calibri" panose="020F0502020204030204" pitchFamily="34" charset="0"/>
              </a:rPr>
              <a:t>Unit 1- </a:t>
            </a:r>
            <a:r>
              <a:rPr lang="en-US" sz="4000" b="1" i="0" kern="1200" dirty="0">
                <a:solidFill>
                  <a:srgbClr val="000000"/>
                </a:solidFill>
                <a:effectLst/>
                <a:latin typeface="Calibri" panose="020F0502020204030204" pitchFamily="34" charset="0"/>
                <a:ea typeface="+mj-ea"/>
                <a:cs typeface="Calibri" panose="020F0502020204030204" pitchFamily="34" charset="0"/>
              </a:rPr>
              <a:t>Overview</a:t>
            </a:r>
            <a:r>
              <a:rPr lang="en-US" dirty="0">
                <a:solidFill>
                  <a:srgbClr val="000000"/>
                </a:solidFill>
              </a:rPr>
              <a:t> </a:t>
            </a:r>
            <a:r>
              <a:rPr lang="en-US" sz="4000" b="1" i="0" kern="1200" dirty="0">
                <a:solidFill>
                  <a:srgbClr val="000000"/>
                </a:solidFill>
                <a:effectLst/>
                <a:latin typeface="Calibri" panose="020F0502020204030204" pitchFamily="34" charset="0"/>
                <a:ea typeface="+mj-ea"/>
                <a:cs typeface="Calibri" panose="020F0502020204030204" pitchFamily="34" charset="0"/>
              </a:rPr>
              <a:t>of Taxes</a:t>
            </a:r>
            <a:endParaRPr lang="en-IE" dirty="0">
              <a:effectLst/>
            </a:endParaRPr>
          </a:p>
        </p:txBody>
      </p:sp>
      <p:pic>
        <p:nvPicPr>
          <p:cNvPr id="4" name="Picture 3">
            <a:extLst>
              <a:ext uri="{FF2B5EF4-FFF2-40B4-BE49-F238E27FC236}">
                <a16:creationId xmlns:a16="http://schemas.microsoft.com/office/drawing/2014/main" id="{C8FE72C6-2F39-6EC8-26F8-EB7328969B2A}"/>
              </a:ext>
              <a:ext uri="{C183D7F6-B498-43B3-948B-1728B52AA6E4}">
                <adec:decorative xmlns:adec="http://schemas.microsoft.com/office/drawing/2017/decorative" val="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0868" y="1082806"/>
            <a:ext cx="9971530" cy="5539739"/>
          </a:xfrm>
          <a:prstGeom prst="rect">
            <a:avLst/>
          </a:prstGeom>
        </p:spPr>
      </p:pic>
      <p:sp>
        <p:nvSpPr>
          <p:cNvPr id="2" name="Triangle 1">
            <a:extLst>
              <a:ext uri="{FF2B5EF4-FFF2-40B4-BE49-F238E27FC236}">
                <a16:creationId xmlns:a16="http://schemas.microsoft.com/office/drawing/2014/main" id="{EE98282B-0E72-6BB0-BB6D-E0B0FE82BA4F}"/>
              </a:ext>
              <a:ext uri="{C183D7F6-B498-43B3-948B-1728B52AA6E4}">
                <adec:decorative xmlns:adec="http://schemas.microsoft.com/office/drawing/2017/decorative" val="1"/>
              </a:ext>
            </a:extLst>
          </p:cNvPr>
          <p:cNvSpPr/>
          <p:nvPr/>
        </p:nvSpPr>
        <p:spPr>
          <a:xfrm rot="5400000">
            <a:off x="1169508" y="1171423"/>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2F2CDC28-2A70-63D5-926C-8CA2969A87C7}"/>
              </a:ext>
              <a:ext uri="{C183D7F6-B498-43B3-948B-1728B52AA6E4}">
                <adec:decorative xmlns:adec="http://schemas.microsoft.com/office/drawing/2017/decorative" val="1"/>
              </a:ext>
            </a:extLst>
          </p:cNvPr>
          <p:cNvGrpSpPr/>
          <p:nvPr/>
        </p:nvGrpSpPr>
        <p:grpSpPr>
          <a:xfrm>
            <a:off x="5105400" y="1468388"/>
            <a:ext cx="6739940" cy="4277092"/>
            <a:chOff x="5204460" y="1453148"/>
            <a:chExt cx="6739940" cy="4277092"/>
          </a:xfrm>
        </p:grpSpPr>
        <p:sp>
          <p:nvSpPr>
            <p:cNvPr id="8" name="Title 1">
              <a:extLst>
                <a:ext uri="{FF2B5EF4-FFF2-40B4-BE49-F238E27FC236}">
                  <a16:creationId xmlns:a16="http://schemas.microsoft.com/office/drawing/2014/main" id="{16348802-3A5C-F167-3A37-4C15BEDB3DDF}"/>
                </a:ext>
                <a:ext uri="{C183D7F6-B498-43B3-948B-1728B52AA6E4}">
                  <adec:decorative xmlns:adec="http://schemas.microsoft.com/office/drawing/2017/decorative" val="0"/>
                </a:ext>
              </a:extLst>
            </p:cNvPr>
            <p:cNvSpPr txBox="1">
              <a:spLocks/>
            </p:cNvSpPr>
            <p:nvPr/>
          </p:nvSpPr>
          <p:spPr>
            <a:xfrm>
              <a:off x="6490772" y="3985260"/>
              <a:ext cx="5335468" cy="651151"/>
            </a:xfrm>
            <a:prstGeom prst="rect">
              <a:avLst/>
            </a:prstGeom>
          </p:spPr>
          <p:txBody>
            <a:bodyPr lIns="0" bIns="0">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200" dirty="0">
                  <a:solidFill>
                    <a:srgbClr val="D91F53"/>
                  </a:solidFill>
                </a:rPr>
                <a:t>government revenue</a:t>
              </a:r>
            </a:p>
          </p:txBody>
        </p:sp>
        <p:sp>
          <p:nvSpPr>
            <p:cNvPr id="9" name="Title 1">
              <a:extLst>
                <a:ext uri="{FF2B5EF4-FFF2-40B4-BE49-F238E27FC236}">
                  <a16:creationId xmlns:a16="http://schemas.microsoft.com/office/drawing/2014/main" id="{DA900349-18CC-CD00-D23B-B1429BA83EE6}"/>
                </a:ext>
                <a:ext uri="{C183D7F6-B498-43B3-948B-1728B52AA6E4}">
                  <adec:decorative xmlns:adec="http://schemas.microsoft.com/office/drawing/2017/decorative" val="0"/>
                </a:ext>
              </a:extLst>
            </p:cNvPr>
            <p:cNvSpPr txBox="1">
              <a:spLocks/>
            </p:cNvSpPr>
            <p:nvPr/>
          </p:nvSpPr>
          <p:spPr>
            <a:xfrm rot="16200000">
              <a:off x="4639353" y="3326208"/>
              <a:ext cx="2910413" cy="1115400"/>
            </a:xfrm>
            <a:prstGeom prst="rect">
              <a:avLst/>
            </a:prstGeom>
          </p:spPr>
          <p:txBody>
            <a:bodyPr lIns="0" bIns="0">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pPr>
                <a:lnSpc>
                  <a:spcPct val="70000"/>
                </a:lnSpc>
              </a:pPr>
              <a:r>
                <a:rPr lang="en-GB" sz="4000" dirty="0">
                  <a:solidFill>
                    <a:srgbClr val="005A57"/>
                  </a:solidFill>
                </a:rPr>
                <a:t>Government expenditure</a:t>
              </a:r>
            </a:p>
          </p:txBody>
        </p:sp>
        <p:sp>
          <p:nvSpPr>
            <p:cNvPr id="11" name="Title 1">
              <a:extLst>
                <a:ext uri="{FF2B5EF4-FFF2-40B4-BE49-F238E27FC236}">
                  <a16:creationId xmlns:a16="http://schemas.microsoft.com/office/drawing/2014/main" id="{D61D9315-5F2F-DAD3-6B4C-252A61D07FFF}"/>
                </a:ext>
                <a:ext uri="{C183D7F6-B498-43B3-948B-1728B52AA6E4}">
                  <adec:decorative xmlns:adec="http://schemas.microsoft.com/office/drawing/2017/decorative" val="0"/>
                </a:ext>
              </a:extLst>
            </p:cNvPr>
            <p:cNvSpPr txBox="1">
              <a:spLocks/>
            </p:cNvSpPr>
            <p:nvPr/>
          </p:nvSpPr>
          <p:spPr>
            <a:xfrm>
              <a:off x="7432928" y="2558793"/>
              <a:ext cx="2511172" cy="298707"/>
            </a:xfrm>
            <a:prstGeom prst="rect">
              <a:avLst/>
            </a:prstGeom>
          </p:spPr>
          <p:txBody>
            <a:bodyPr lIns="0" bIns="0">
              <a:normAutofit fontScale="47500" lnSpcReduction="20000"/>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000" dirty="0"/>
                <a:t>vehicle registration tax</a:t>
              </a:r>
            </a:p>
          </p:txBody>
        </p:sp>
        <p:sp>
          <p:nvSpPr>
            <p:cNvPr id="12" name="Title 1">
              <a:extLst>
                <a:ext uri="{FF2B5EF4-FFF2-40B4-BE49-F238E27FC236}">
                  <a16:creationId xmlns:a16="http://schemas.microsoft.com/office/drawing/2014/main" id="{ED24F31C-8198-2699-337E-D9D8B16B6F01}"/>
                </a:ext>
                <a:ext uri="{C183D7F6-B498-43B3-948B-1728B52AA6E4}">
                  <adec:decorative xmlns:adec="http://schemas.microsoft.com/office/drawing/2017/decorative" val="0"/>
                </a:ext>
              </a:extLst>
            </p:cNvPr>
            <p:cNvSpPr txBox="1">
              <a:spLocks/>
            </p:cNvSpPr>
            <p:nvPr/>
          </p:nvSpPr>
          <p:spPr>
            <a:xfrm>
              <a:off x="6477000" y="5037232"/>
              <a:ext cx="4274820" cy="449168"/>
            </a:xfrm>
            <a:prstGeom prst="rect">
              <a:avLst/>
            </a:prstGeom>
          </p:spPr>
          <p:txBody>
            <a:bodyPr lIns="0" bIns="0">
              <a:normAutofit fontScale="70000" lnSpcReduction="20000"/>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000" dirty="0"/>
                <a:t>sugar sweetened drinks tax</a:t>
              </a:r>
            </a:p>
          </p:txBody>
        </p:sp>
        <p:sp>
          <p:nvSpPr>
            <p:cNvPr id="13" name="Title 1">
              <a:extLst>
                <a:ext uri="{FF2B5EF4-FFF2-40B4-BE49-F238E27FC236}">
                  <a16:creationId xmlns:a16="http://schemas.microsoft.com/office/drawing/2014/main" id="{6DF16557-10E9-F22C-7823-C2A25AB7C79D}"/>
                </a:ext>
                <a:ext uri="{C183D7F6-B498-43B3-948B-1728B52AA6E4}">
                  <adec:decorative xmlns:adec="http://schemas.microsoft.com/office/drawing/2017/decorative" val="0"/>
                </a:ext>
              </a:extLst>
            </p:cNvPr>
            <p:cNvSpPr txBox="1">
              <a:spLocks/>
            </p:cNvSpPr>
            <p:nvPr/>
          </p:nvSpPr>
          <p:spPr>
            <a:xfrm>
              <a:off x="7686308" y="5432708"/>
              <a:ext cx="3118852" cy="297532"/>
            </a:xfrm>
            <a:prstGeom prst="rect">
              <a:avLst/>
            </a:prstGeom>
          </p:spPr>
          <p:txBody>
            <a:bodyPr lIns="0" bIns="0">
              <a:normAutofit fontScale="47500" lnSpcReduction="20000"/>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000" dirty="0">
                  <a:solidFill>
                    <a:srgbClr val="D91F53"/>
                  </a:solidFill>
                </a:rPr>
                <a:t>deposit interest retention tax</a:t>
              </a:r>
            </a:p>
          </p:txBody>
        </p:sp>
        <p:sp>
          <p:nvSpPr>
            <p:cNvPr id="14" name="Title 1">
              <a:extLst>
                <a:ext uri="{FF2B5EF4-FFF2-40B4-BE49-F238E27FC236}">
                  <a16:creationId xmlns:a16="http://schemas.microsoft.com/office/drawing/2014/main" id="{F8327330-B109-A424-4A81-611BB76E021A}"/>
                </a:ext>
                <a:ext uri="{C183D7F6-B498-43B3-948B-1728B52AA6E4}">
                  <adec:decorative xmlns:adec="http://schemas.microsoft.com/office/drawing/2017/decorative" val="0"/>
                </a:ext>
              </a:extLst>
            </p:cNvPr>
            <p:cNvSpPr txBox="1">
              <a:spLocks/>
            </p:cNvSpPr>
            <p:nvPr/>
          </p:nvSpPr>
          <p:spPr>
            <a:xfrm>
              <a:off x="7409324" y="2798852"/>
              <a:ext cx="2969116" cy="546328"/>
            </a:xfrm>
            <a:prstGeom prst="rect">
              <a:avLst/>
            </a:prstGeom>
          </p:spPr>
          <p:txBody>
            <a:bodyPr lIns="0" bIns="0">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3250" dirty="0">
                  <a:solidFill>
                    <a:srgbClr val="005A57"/>
                  </a:solidFill>
                </a:rPr>
                <a:t>capital gains tax</a:t>
              </a:r>
            </a:p>
          </p:txBody>
        </p:sp>
        <p:sp>
          <p:nvSpPr>
            <p:cNvPr id="15" name="Title 1">
              <a:extLst>
                <a:ext uri="{FF2B5EF4-FFF2-40B4-BE49-F238E27FC236}">
                  <a16:creationId xmlns:a16="http://schemas.microsoft.com/office/drawing/2014/main" id="{0D246E15-E26B-5152-2223-C1D3D7FBD70C}"/>
                </a:ext>
                <a:ext uri="{C183D7F6-B498-43B3-948B-1728B52AA6E4}">
                  <adec:decorative xmlns:adec="http://schemas.microsoft.com/office/drawing/2017/decorative" val="0"/>
                </a:ext>
              </a:extLst>
            </p:cNvPr>
            <p:cNvSpPr txBox="1">
              <a:spLocks/>
            </p:cNvSpPr>
            <p:nvPr/>
          </p:nvSpPr>
          <p:spPr>
            <a:xfrm rot="16200000">
              <a:off x="5678242" y="2625090"/>
              <a:ext cx="2212268" cy="619688"/>
            </a:xfrm>
            <a:prstGeom prst="rect">
              <a:avLst/>
            </a:prstGeom>
          </p:spPr>
          <p:txBody>
            <a:bodyPr lIns="0" bIns="0">
              <a:normAutofit fontScale="85000" lnSpcReduction="20000"/>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5400" dirty="0"/>
                <a:t>taxation</a:t>
              </a:r>
            </a:p>
          </p:txBody>
        </p:sp>
        <p:sp>
          <p:nvSpPr>
            <p:cNvPr id="16" name="Title 1">
              <a:extLst>
                <a:ext uri="{FF2B5EF4-FFF2-40B4-BE49-F238E27FC236}">
                  <a16:creationId xmlns:a16="http://schemas.microsoft.com/office/drawing/2014/main" id="{4875A7E4-F054-5139-3B75-B660FCB0FFA0}"/>
                </a:ext>
                <a:ext uri="{C183D7F6-B498-43B3-948B-1728B52AA6E4}">
                  <adec:decorative xmlns:adec="http://schemas.microsoft.com/office/drawing/2017/decorative" val="0"/>
                </a:ext>
              </a:extLst>
            </p:cNvPr>
            <p:cNvSpPr txBox="1">
              <a:spLocks/>
            </p:cNvSpPr>
            <p:nvPr/>
          </p:nvSpPr>
          <p:spPr>
            <a:xfrm>
              <a:off x="7397738" y="3608090"/>
              <a:ext cx="2992152" cy="683252"/>
            </a:xfrm>
            <a:prstGeom prst="rect">
              <a:avLst/>
            </a:prstGeom>
          </p:spPr>
          <p:txBody>
            <a:bodyPr lIns="0" bIns="0">
              <a:normAutofit fontScale="85000" lnSpcReduction="10000"/>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000" dirty="0"/>
                <a:t>value added tax</a:t>
              </a:r>
            </a:p>
          </p:txBody>
        </p:sp>
        <p:sp>
          <p:nvSpPr>
            <p:cNvPr id="17" name="Title 1">
              <a:extLst>
                <a:ext uri="{FF2B5EF4-FFF2-40B4-BE49-F238E27FC236}">
                  <a16:creationId xmlns:a16="http://schemas.microsoft.com/office/drawing/2014/main" id="{5C54A014-4837-CBCD-4075-8AEB492B1F8C}"/>
                </a:ext>
                <a:ext uri="{C183D7F6-B498-43B3-948B-1728B52AA6E4}">
                  <adec:decorative xmlns:adec="http://schemas.microsoft.com/office/drawing/2017/decorative" val="0"/>
                </a:ext>
              </a:extLst>
            </p:cNvPr>
            <p:cNvSpPr txBox="1">
              <a:spLocks/>
            </p:cNvSpPr>
            <p:nvPr/>
          </p:nvSpPr>
          <p:spPr>
            <a:xfrm rot="16200000">
              <a:off x="4627094" y="3290086"/>
              <a:ext cx="1569112" cy="414380"/>
            </a:xfrm>
            <a:prstGeom prst="rect">
              <a:avLst/>
            </a:prstGeom>
          </p:spPr>
          <p:txBody>
            <a:bodyPr lIns="0" bIns="0">
              <a:normAutofit fontScale="62500" lnSpcReduction="20000"/>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000" dirty="0">
                  <a:solidFill>
                    <a:srgbClr val="D91F53"/>
                  </a:solidFill>
                </a:rPr>
                <a:t>excise duty</a:t>
              </a:r>
            </a:p>
          </p:txBody>
        </p:sp>
        <p:sp>
          <p:nvSpPr>
            <p:cNvPr id="18" name="Title 1">
              <a:extLst>
                <a:ext uri="{FF2B5EF4-FFF2-40B4-BE49-F238E27FC236}">
                  <a16:creationId xmlns:a16="http://schemas.microsoft.com/office/drawing/2014/main" id="{7965E7C7-B30C-77AD-21C6-B01557F8406B}"/>
                </a:ext>
                <a:ext uri="{C183D7F6-B498-43B3-948B-1728B52AA6E4}">
                  <adec:decorative xmlns:adec="http://schemas.microsoft.com/office/drawing/2017/decorative" val="0"/>
                </a:ext>
              </a:extLst>
            </p:cNvPr>
            <p:cNvSpPr txBox="1">
              <a:spLocks/>
            </p:cNvSpPr>
            <p:nvPr/>
          </p:nvSpPr>
          <p:spPr>
            <a:xfrm rot="16200000">
              <a:off x="9998983" y="2831570"/>
              <a:ext cx="1421853" cy="876300"/>
            </a:xfrm>
            <a:prstGeom prst="rect">
              <a:avLst/>
            </a:prstGeom>
          </p:spPr>
          <p:txBody>
            <a:bodyPr lIns="0" bIns="0">
              <a:normAutofit fontScale="62500" lnSpcReduction="20000"/>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000" dirty="0">
                  <a:solidFill>
                    <a:srgbClr val="D91F53"/>
                  </a:solidFill>
                </a:rPr>
                <a:t>Universal Social charge</a:t>
              </a:r>
            </a:p>
          </p:txBody>
        </p:sp>
        <p:sp>
          <p:nvSpPr>
            <p:cNvPr id="19" name="Title 1">
              <a:extLst>
                <a:ext uri="{FF2B5EF4-FFF2-40B4-BE49-F238E27FC236}">
                  <a16:creationId xmlns:a16="http://schemas.microsoft.com/office/drawing/2014/main" id="{98BA9EEC-1EF8-8110-8650-F00AEC38E60C}"/>
                </a:ext>
                <a:ext uri="{C183D7F6-B498-43B3-948B-1728B52AA6E4}">
                  <adec:decorative xmlns:adec="http://schemas.microsoft.com/office/drawing/2017/decorative" val="0"/>
                </a:ext>
              </a:extLst>
            </p:cNvPr>
            <p:cNvSpPr txBox="1">
              <a:spLocks/>
            </p:cNvSpPr>
            <p:nvPr/>
          </p:nvSpPr>
          <p:spPr>
            <a:xfrm>
              <a:off x="7408228" y="3291840"/>
              <a:ext cx="1796732" cy="261312"/>
            </a:xfrm>
            <a:prstGeom prst="rect">
              <a:avLst/>
            </a:prstGeom>
          </p:spPr>
          <p:txBody>
            <a:bodyPr lIns="0" bIns="0">
              <a:no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1800" dirty="0">
                  <a:solidFill>
                    <a:srgbClr val="D91F53"/>
                  </a:solidFill>
                </a:rPr>
                <a:t>corporation tax</a:t>
              </a:r>
            </a:p>
          </p:txBody>
        </p:sp>
        <p:sp>
          <p:nvSpPr>
            <p:cNvPr id="20" name="Title 1">
              <a:extLst>
                <a:ext uri="{FF2B5EF4-FFF2-40B4-BE49-F238E27FC236}">
                  <a16:creationId xmlns:a16="http://schemas.microsoft.com/office/drawing/2014/main" id="{04D52FB8-992F-1753-B1A5-CD0661DBBF98}"/>
                </a:ext>
                <a:ext uri="{C183D7F6-B498-43B3-948B-1728B52AA6E4}">
                  <adec:decorative xmlns:adec="http://schemas.microsoft.com/office/drawing/2017/decorative" val="0"/>
                </a:ext>
              </a:extLst>
            </p:cNvPr>
            <p:cNvSpPr txBox="1">
              <a:spLocks/>
            </p:cNvSpPr>
            <p:nvPr/>
          </p:nvSpPr>
          <p:spPr>
            <a:xfrm rot="16200000">
              <a:off x="10657570" y="3523250"/>
              <a:ext cx="1479180" cy="391520"/>
            </a:xfrm>
            <a:prstGeom prst="rect">
              <a:avLst/>
            </a:prstGeom>
          </p:spPr>
          <p:txBody>
            <a:bodyPr lIns="0" bIns="0">
              <a:normAutofit fontScale="55000" lnSpcReduction="20000"/>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000" dirty="0"/>
                <a:t>carbon tax</a:t>
              </a:r>
            </a:p>
          </p:txBody>
        </p:sp>
        <p:sp>
          <p:nvSpPr>
            <p:cNvPr id="21" name="Title 1">
              <a:extLst>
                <a:ext uri="{FF2B5EF4-FFF2-40B4-BE49-F238E27FC236}">
                  <a16:creationId xmlns:a16="http://schemas.microsoft.com/office/drawing/2014/main" id="{6529A057-D359-DE0A-E016-2DD503787835}"/>
                </a:ext>
                <a:ext uri="{C183D7F6-B498-43B3-948B-1728B52AA6E4}">
                  <adec:decorative xmlns:adec="http://schemas.microsoft.com/office/drawing/2017/decorative" val="0"/>
                </a:ext>
              </a:extLst>
            </p:cNvPr>
            <p:cNvSpPr txBox="1">
              <a:spLocks/>
            </p:cNvSpPr>
            <p:nvPr/>
          </p:nvSpPr>
          <p:spPr>
            <a:xfrm rot="16200000">
              <a:off x="5861368" y="2531328"/>
              <a:ext cx="2551112" cy="394752"/>
            </a:xfrm>
            <a:prstGeom prst="rect">
              <a:avLst/>
            </a:prstGeom>
          </p:spPr>
          <p:txBody>
            <a:bodyPr lIns="0" bIns="0">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2420" dirty="0">
                  <a:solidFill>
                    <a:srgbClr val="005A57"/>
                  </a:solidFill>
                </a:rPr>
                <a:t>local property tax</a:t>
              </a:r>
            </a:p>
          </p:txBody>
        </p:sp>
        <p:sp>
          <p:nvSpPr>
            <p:cNvPr id="22" name="Title 1">
              <a:extLst>
                <a:ext uri="{FF2B5EF4-FFF2-40B4-BE49-F238E27FC236}">
                  <a16:creationId xmlns:a16="http://schemas.microsoft.com/office/drawing/2014/main" id="{328A2158-DD65-0847-8DEC-2A999664D726}"/>
                </a:ext>
                <a:ext uri="{C183D7F6-B498-43B3-948B-1728B52AA6E4}">
                  <adec:decorative xmlns:adec="http://schemas.microsoft.com/office/drawing/2017/decorative" val="0"/>
                </a:ext>
              </a:extLst>
            </p:cNvPr>
            <p:cNvSpPr txBox="1">
              <a:spLocks/>
            </p:cNvSpPr>
            <p:nvPr/>
          </p:nvSpPr>
          <p:spPr>
            <a:xfrm>
              <a:off x="9098280" y="3284220"/>
              <a:ext cx="2846120" cy="235768"/>
            </a:xfrm>
            <a:prstGeom prst="rect">
              <a:avLst/>
            </a:prstGeom>
          </p:spPr>
          <p:txBody>
            <a:bodyPr lIns="0" bIns="0">
              <a:no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1800" dirty="0"/>
                <a:t>stamp duty</a:t>
              </a:r>
            </a:p>
          </p:txBody>
        </p:sp>
        <p:sp>
          <p:nvSpPr>
            <p:cNvPr id="23" name="Title 1">
              <a:extLst>
                <a:ext uri="{FF2B5EF4-FFF2-40B4-BE49-F238E27FC236}">
                  <a16:creationId xmlns:a16="http://schemas.microsoft.com/office/drawing/2014/main" id="{0E10C709-E58B-95D1-6D78-2BCF26CB258C}"/>
                </a:ext>
                <a:ext uri="{C183D7F6-B498-43B3-948B-1728B52AA6E4}">
                  <adec:decorative xmlns:adec="http://schemas.microsoft.com/office/drawing/2017/decorative" val="0"/>
                </a:ext>
              </a:extLst>
            </p:cNvPr>
            <p:cNvSpPr txBox="1">
              <a:spLocks/>
            </p:cNvSpPr>
            <p:nvPr/>
          </p:nvSpPr>
          <p:spPr>
            <a:xfrm>
              <a:off x="9188976" y="4480560"/>
              <a:ext cx="2591544" cy="617220"/>
            </a:xfrm>
            <a:prstGeom prst="rect">
              <a:avLst/>
            </a:prstGeom>
          </p:spPr>
          <p:txBody>
            <a:bodyPr lIns="0" bIns="0">
              <a:norm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4000" dirty="0">
                  <a:solidFill>
                    <a:srgbClr val="005A57"/>
                  </a:solidFill>
                </a:rPr>
                <a:t>income tax</a:t>
              </a:r>
            </a:p>
          </p:txBody>
        </p:sp>
        <p:sp>
          <p:nvSpPr>
            <p:cNvPr id="24" name="Title 1">
              <a:extLst>
                <a:ext uri="{FF2B5EF4-FFF2-40B4-BE49-F238E27FC236}">
                  <a16:creationId xmlns:a16="http://schemas.microsoft.com/office/drawing/2014/main" id="{CDA373F8-FBBB-301E-33DA-1B642F09CD20}"/>
                </a:ext>
                <a:ext uri="{C183D7F6-B498-43B3-948B-1728B52AA6E4}">
                  <adec:decorative xmlns:adec="http://schemas.microsoft.com/office/drawing/2017/decorative" val="0"/>
                </a:ext>
              </a:extLst>
            </p:cNvPr>
            <p:cNvSpPr txBox="1">
              <a:spLocks/>
            </p:cNvSpPr>
            <p:nvPr/>
          </p:nvSpPr>
          <p:spPr>
            <a:xfrm>
              <a:off x="6489556" y="4601676"/>
              <a:ext cx="2753504" cy="336084"/>
            </a:xfrm>
            <a:prstGeom prst="rect">
              <a:avLst/>
            </a:prstGeom>
          </p:spPr>
          <p:txBody>
            <a:bodyPr lIns="0" bIns="0">
              <a:noAutofit/>
            </a:bodyPr>
            <a:lstStyle>
              <a:lvl1pPr algn="l" defTabSz="914400" rtl="0" eaLnBrk="1" latinLnBrk="0" hangingPunct="1">
                <a:lnSpc>
                  <a:spcPct val="90000"/>
                </a:lnSpc>
                <a:spcBef>
                  <a:spcPct val="0"/>
                </a:spcBef>
                <a:buNone/>
                <a:defRPr sz="4400" b="1" i="0" kern="1200">
                  <a:solidFill>
                    <a:schemeClr val="tx1"/>
                  </a:solidFill>
                  <a:latin typeface="Calibri" panose="020F0502020204030204" pitchFamily="34" charset="0"/>
                  <a:ea typeface="+mj-ea"/>
                  <a:cs typeface="Calibri" panose="020F0502020204030204" pitchFamily="34" charset="0"/>
                </a:defRPr>
              </a:lvl1pPr>
            </a:lstStyle>
            <a:p>
              <a:r>
                <a:rPr lang="en-GB" sz="2300" dirty="0"/>
                <a:t>capital acquisition tax</a:t>
              </a:r>
            </a:p>
          </p:txBody>
        </p:sp>
      </p:grpSp>
      <p:sp>
        <p:nvSpPr>
          <p:cNvPr id="5" name="Slide Number Placeholder 3">
            <a:extLst>
              <a:ext uri="{FF2B5EF4-FFF2-40B4-BE49-F238E27FC236}">
                <a16:creationId xmlns:a16="http://schemas.microsoft.com/office/drawing/2014/main" id="{98F0A10B-E95D-046B-81F2-1AA2DAFC7098}"/>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25</a:t>
            </a:fld>
            <a:endParaRPr lang="en-US" dirty="0"/>
          </a:p>
        </p:txBody>
      </p:sp>
    </p:spTree>
    <p:extLst>
      <p:ext uri="{BB962C8B-B14F-4D97-AF65-F5344CB8AC3E}">
        <p14:creationId xmlns:p14="http://schemas.microsoft.com/office/powerpoint/2010/main" val="2554731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dissolv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dissolve">
                                      <p:cBhvr>
                                        <p:cTn id="12" dur="500"/>
                                        <p:tgtEl>
                                          <p:spTgt spid="25"/>
                                        </p:tgtEl>
                                      </p:cBhvr>
                                    </p:animEffect>
                                  </p:childTnLst>
                                </p:cTn>
                              </p:par>
                              <p:par>
                                <p:cTn id="13" presetID="9"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dissolv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2601BBF-DA57-F634-C465-6EA3885BAE31}"/>
              </a:ext>
            </a:extLst>
          </p:cNvPr>
          <p:cNvSpPr>
            <a:spLocks noGrp="1"/>
          </p:cNvSpPr>
          <p:nvPr>
            <p:ph type="title"/>
          </p:nvPr>
        </p:nvSpPr>
        <p:spPr>
          <a:xfrm>
            <a:off x="1745049" y="252037"/>
            <a:ext cx="3668199" cy="1325563"/>
          </a:xfrm>
        </p:spPr>
        <p:txBody>
          <a:bodyPr/>
          <a:lstStyle/>
          <a:p>
            <a:r>
              <a:rPr lang="en-IE" dirty="0"/>
              <a:t>Learning Journal </a:t>
            </a:r>
            <a:endParaRPr lang="en-US" dirty="0"/>
          </a:p>
        </p:txBody>
      </p:sp>
      <p:pic>
        <p:nvPicPr>
          <p:cNvPr id="13" name="Picture 12">
            <a:extLst>
              <a:ext uri="{FF2B5EF4-FFF2-40B4-BE49-F238E27FC236}">
                <a16:creationId xmlns:a16="http://schemas.microsoft.com/office/drawing/2014/main" id="{2C2B0B69-4404-CA1E-D8D1-19EEE4FCA05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603375" y="1494131"/>
            <a:ext cx="8985250" cy="5567909"/>
          </a:xfrm>
          <a:prstGeom prst="rect">
            <a:avLst/>
          </a:prstGeom>
          <a:effectLst>
            <a:outerShdw blurRad="124068" dist="101561" dir="3000000" sx="100220" sy="100220" algn="ctr" rotWithShape="0">
              <a:srgbClr val="000000">
                <a:alpha val="38145"/>
              </a:srgbClr>
            </a:outerShdw>
          </a:effectLst>
        </p:spPr>
      </p:pic>
      <p:sp>
        <p:nvSpPr>
          <p:cNvPr id="9" name="TextBox 8">
            <a:extLst>
              <a:ext uri="{FF2B5EF4-FFF2-40B4-BE49-F238E27FC236}">
                <a16:creationId xmlns:a16="http://schemas.microsoft.com/office/drawing/2014/main" id="{BFD95824-4C8C-1DE9-A357-455B29C44E64}"/>
              </a:ext>
            </a:extLst>
          </p:cNvPr>
          <p:cNvSpPr txBox="1"/>
          <p:nvPr/>
        </p:nvSpPr>
        <p:spPr>
          <a:xfrm>
            <a:off x="7897825" y="2407864"/>
            <a:ext cx="2309607" cy="2251770"/>
          </a:xfrm>
          <a:prstGeom prst="rect">
            <a:avLst/>
          </a:prstGeom>
          <a:noFill/>
        </p:spPr>
        <p:txBody>
          <a:bodyPr wrap="none" rtlCol="0">
            <a:spAutoFit/>
          </a:bodyPr>
          <a:lstStyle/>
          <a:p>
            <a:pPr algn="ctr">
              <a:lnSpc>
                <a:spcPts val="2760"/>
              </a:lnSpc>
            </a:pPr>
            <a:r>
              <a:rPr lang="en-GB" sz="2800" b="1" dirty="0">
                <a:latin typeface="Calibri" panose="020F0502020204030204" pitchFamily="34" charset="0"/>
                <a:cs typeface="Calibri" panose="020F0502020204030204" pitchFamily="34" charset="0"/>
              </a:rPr>
              <a:t>Complete </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your Learning </a:t>
            </a:r>
          </a:p>
          <a:p>
            <a:pPr algn="ctr">
              <a:lnSpc>
                <a:spcPts val="2760"/>
              </a:lnSpc>
            </a:pPr>
            <a:r>
              <a:rPr lang="en-GB" sz="2800" b="1" dirty="0">
                <a:latin typeface="Calibri" panose="020F0502020204030204" pitchFamily="34" charset="0"/>
                <a:cs typeface="Calibri" panose="020F0502020204030204" pitchFamily="34" charset="0"/>
              </a:rPr>
              <a:t>Journal for </a:t>
            </a:r>
          </a:p>
          <a:p>
            <a:pPr algn="ctr">
              <a:lnSpc>
                <a:spcPts val="2760"/>
              </a:lnSpc>
            </a:pPr>
            <a:r>
              <a:rPr lang="en-GB" sz="2800" b="1" dirty="0">
                <a:latin typeface="Calibri" panose="020F0502020204030204" pitchFamily="34" charset="0"/>
                <a:cs typeface="Calibri" panose="020F0502020204030204" pitchFamily="34" charset="0"/>
              </a:rPr>
              <a:t>Unit 1 </a:t>
            </a:r>
            <a:br>
              <a:rPr lang="en-GB" sz="2800" b="1" dirty="0">
                <a:latin typeface="Calibri" panose="020F0502020204030204" pitchFamily="34" charset="0"/>
                <a:cs typeface="Calibri" panose="020F0502020204030204" pitchFamily="34" charset="0"/>
              </a:rPr>
            </a:br>
            <a:r>
              <a:rPr lang="en-GB" sz="2800" b="1" dirty="0">
                <a:latin typeface="Calibri" panose="020F0502020204030204" pitchFamily="34" charset="0"/>
                <a:cs typeface="Calibri" panose="020F0502020204030204" pitchFamily="34" charset="0"/>
              </a:rPr>
              <a:t>- Overview </a:t>
            </a:r>
          </a:p>
          <a:p>
            <a:pPr algn="ctr">
              <a:lnSpc>
                <a:spcPts val="2760"/>
              </a:lnSpc>
            </a:pPr>
            <a:r>
              <a:rPr lang="en-GB" sz="2800" b="1" dirty="0">
                <a:latin typeface="Calibri" panose="020F0502020204030204" pitchFamily="34" charset="0"/>
                <a:cs typeface="Calibri" panose="020F0502020204030204" pitchFamily="34" charset="0"/>
              </a:rPr>
              <a:t>of Taxes</a:t>
            </a:r>
          </a:p>
        </p:txBody>
      </p:sp>
      <p:sp>
        <p:nvSpPr>
          <p:cNvPr id="4" name="Triangle 3">
            <a:extLst>
              <a:ext uri="{FF2B5EF4-FFF2-40B4-BE49-F238E27FC236}">
                <a16:creationId xmlns:a16="http://schemas.microsoft.com/office/drawing/2014/main" id="{41ABE857-83DF-4B3A-E881-B4657B17F426}"/>
              </a:ext>
              <a:ext uri="{C183D7F6-B498-43B3-948B-1728B52AA6E4}">
                <adec:decorative xmlns:adec="http://schemas.microsoft.com/office/drawing/2017/decorative" val="1"/>
              </a:ext>
            </a:extLst>
          </p:cNvPr>
          <p:cNvSpPr/>
          <p:nvPr/>
        </p:nvSpPr>
        <p:spPr>
          <a:xfrm rot="5400000">
            <a:off x="1152246" y="546168"/>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3">
            <a:extLst>
              <a:ext uri="{FF2B5EF4-FFF2-40B4-BE49-F238E27FC236}">
                <a16:creationId xmlns:a16="http://schemas.microsoft.com/office/drawing/2014/main" id="{1C1C7605-1269-A415-155D-A9C9BC49DA65}"/>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26</a:t>
            </a:fld>
            <a:endParaRPr lang="en-US" dirty="0"/>
          </a:p>
        </p:txBody>
      </p:sp>
    </p:spTree>
    <p:extLst>
      <p:ext uri="{BB962C8B-B14F-4D97-AF65-F5344CB8AC3E}">
        <p14:creationId xmlns:p14="http://schemas.microsoft.com/office/powerpoint/2010/main" val="67590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87C3-E727-2269-425A-A90C88E663AE}"/>
              </a:ext>
            </a:extLst>
          </p:cNvPr>
          <p:cNvSpPr>
            <a:spLocks noGrp="1"/>
          </p:cNvSpPr>
          <p:nvPr>
            <p:ph type="title"/>
          </p:nvPr>
        </p:nvSpPr>
        <p:spPr>
          <a:xfrm>
            <a:off x="1765616" y="909409"/>
            <a:ext cx="8140453" cy="766992"/>
          </a:xfrm>
        </p:spPr>
        <p:txBody>
          <a:bodyPr/>
          <a:lstStyle/>
          <a:p>
            <a:r>
              <a:rPr lang="en-GB" dirty="0"/>
              <a:t>Learning Intentions</a:t>
            </a:r>
            <a:endParaRPr lang="en-US" dirty="0"/>
          </a:p>
        </p:txBody>
      </p:sp>
      <p:pic>
        <p:nvPicPr>
          <p:cNvPr id="5" name="Picture 4" descr="Icon representing learning intentions">
            <a:extLst>
              <a:ext uri="{FF2B5EF4-FFF2-40B4-BE49-F238E27FC236}">
                <a16:creationId xmlns:a16="http://schemas.microsoft.com/office/drawing/2014/main" id="{964EF56B-CEA7-2B9C-5DF7-0209AF4913D5}"/>
              </a:ext>
            </a:extLst>
          </p:cNvPr>
          <p:cNvPicPr>
            <a:picLocks noChangeAspect="1"/>
          </p:cNvPicPr>
          <p:nvPr/>
        </p:nvPicPr>
        <p:blipFill>
          <a:blip r:embed="rId3"/>
          <a:stretch>
            <a:fillRect/>
          </a:stretch>
        </p:blipFill>
        <p:spPr>
          <a:xfrm>
            <a:off x="588413" y="1091890"/>
            <a:ext cx="1307132" cy="1307132"/>
          </a:xfrm>
          <a:prstGeom prst="rect">
            <a:avLst/>
          </a:prstGeom>
        </p:spPr>
      </p:pic>
      <p:sp>
        <p:nvSpPr>
          <p:cNvPr id="3" name="Text Placeholder 2">
            <a:extLst>
              <a:ext uri="{FF2B5EF4-FFF2-40B4-BE49-F238E27FC236}">
                <a16:creationId xmlns:a16="http://schemas.microsoft.com/office/drawing/2014/main" id="{EAE31D74-2536-D818-4405-AF718722FD6F}"/>
              </a:ext>
            </a:extLst>
          </p:cNvPr>
          <p:cNvSpPr>
            <a:spLocks noGrp="1"/>
          </p:cNvSpPr>
          <p:nvPr>
            <p:ph type="body" sz="quarter" idx="10"/>
          </p:nvPr>
        </p:nvSpPr>
        <p:spPr>
          <a:xfrm>
            <a:off x="1760538" y="1509713"/>
            <a:ext cx="5964970" cy="471487"/>
          </a:xfrm>
        </p:spPr>
        <p:txBody>
          <a:bodyPr/>
          <a:lstStyle/>
          <a:p>
            <a:r>
              <a:rPr lang="en-US" dirty="0"/>
              <a:t>At the end of the unit, I will be able to:</a:t>
            </a:r>
          </a:p>
        </p:txBody>
      </p:sp>
      <p:graphicFrame>
        <p:nvGraphicFramePr>
          <p:cNvPr id="7" name="Table 4">
            <a:extLst>
              <a:ext uri="{FF2B5EF4-FFF2-40B4-BE49-F238E27FC236}">
                <a16:creationId xmlns:a16="http://schemas.microsoft.com/office/drawing/2014/main" id="{4E34EA6A-BA60-B608-3468-018E0F162482}"/>
              </a:ext>
            </a:extLst>
          </p:cNvPr>
          <p:cNvGraphicFramePr>
            <a:graphicFrameLocks noGrp="1"/>
          </p:cNvGraphicFramePr>
          <p:nvPr>
            <p:extLst>
              <p:ext uri="{D42A27DB-BD31-4B8C-83A1-F6EECF244321}">
                <p14:modId xmlns:p14="http://schemas.microsoft.com/office/powerpoint/2010/main" val="932736221"/>
              </p:ext>
            </p:extLst>
          </p:nvPr>
        </p:nvGraphicFramePr>
        <p:xfrm>
          <a:off x="1760537" y="2509855"/>
          <a:ext cx="10073763" cy="2926080"/>
        </p:xfrm>
        <a:graphic>
          <a:graphicData uri="http://schemas.openxmlformats.org/drawingml/2006/table">
            <a:tbl>
              <a:tblPr firstRow="1" bandRow="1">
                <a:tableStyleId>{5940675A-B579-460E-94D1-54222C63F5DA}</a:tableStyleId>
              </a:tblPr>
              <a:tblGrid>
                <a:gridCol w="476317">
                  <a:extLst>
                    <a:ext uri="{9D8B030D-6E8A-4147-A177-3AD203B41FA5}">
                      <a16:colId xmlns:a16="http://schemas.microsoft.com/office/drawing/2014/main" val="2970168207"/>
                    </a:ext>
                  </a:extLst>
                </a:gridCol>
                <a:gridCol w="9597446">
                  <a:extLst>
                    <a:ext uri="{9D8B030D-6E8A-4147-A177-3AD203B41FA5}">
                      <a16:colId xmlns:a16="http://schemas.microsoft.com/office/drawing/2014/main" val="1851833650"/>
                    </a:ext>
                  </a:extLst>
                </a:gridCol>
              </a:tblGrid>
              <a:tr h="468806">
                <a:tc>
                  <a:txBody>
                    <a:bodyPr/>
                    <a:lstStyle/>
                    <a:p>
                      <a:pPr algn="ctr"/>
                      <a:r>
                        <a:rPr lang="en-GB" sz="2800" b="1" dirty="0">
                          <a:solidFill>
                            <a:schemeClr val="bg1"/>
                          </a:solidFill>
                          <a:latin typeface="Calibri" panose="020F0502020204030204" pitchFamily="34" charset="0"/>
                          <a:cs typeface="Calibri" panose="020F0502020204030204" pitchFamily="34" charset="0"/>
                        </a:rPr>
                        <a:t>1</a:t>
                      </a:r>
                    </a:p>
                  </a:txBody>
                  <a:tcPr anchor="ctr" anchorCtr="1">
                    <a:lnL w="28575" cap="flat" cmpd="sng" algn="ctr">
                      <a:solidFill>
                        <a:srgbClr val="D91F53"/>
                      </a:solidFill>
                      <a:prstDash val="solid"/>
                      <a:round/>
                      <a:headEnd type="none" w="med" len="med"/>
                      <a:tailEnd type="none" w="med" len="med"/>
                    </a:lnL>
                    <a:lnR w="12700" cap="flat" cmpd="sng" algn="ctr">
                      <a:solidFill>
                        <a:srgbClr val="D91F53"/>
                      </a:solidFill>
                      <a:prstDash val="solid"/>
                      <a:round/>
                      <a:headEnd type="none" w="med" len="med"/>
                      <a:tailEnd type="none" w="med" len="med"/>
                    </a:lnR>
                    <a:lnT w="28575" cap="flat" cmpd="sng" algn="ctr">
                      <a:solidFill>
                        <a:srgbClr val="D91F53"/>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1F5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0" dirty="0">
                          <a:solidFill>
                            <a:schemeClr val="tx1"/>
                          </a:solidFill>
                          <a:latin typeface="Calibri" panose="020F0502020204030204" pitchFamily="34" charset="0"/>
                          <a:cs typeface="Calibri" panose="020F0502020204030204" pitchFamily="34" charset="0"/>
                        </a:rPr>
                        <a:t>Explain the term </a:t>
                      </a:r>
                      <a:r>
                        <a:rPr lang="en-GB" sz="2800" b="0" i="0" dirty="0">
                          <a:solidFill>
                            <a:schemeClr val="tx1"/>
                          </a:solidFill>
                          <a:latin typeface="Calibri" panose="020F0502020204030204" pitchFamily="34" charset="0"/>
                          <a:cs typeface="Calibri" panose="020F0502020204030204" pitchFamily="34" charset="0"/>
                        </a:rPr>
                        <a:t>taxation</a:t>
                      </a:r>
                      <a:r>
                        <a:rPr lang="en-GB" sz="2800" b="0" dirty="0">
                          <a:solidFill>
                            <a:schemeClr val="tx1"/>
                          </a:solidFill>
                          <a:latin typeface="Calibri" panose="020F0502020204030204" pitchFamily="34" charset="0"/>
                          <a:cs typeface="Calibri" panose="020F0502020204030204" pitchFamily="34" charset="0"/>
                        </a:rPr>
                        <a:t> and outline the purpose of a tax system</a:t>
                      </a:r>
                    </a:p>
                  </a:txBody>
                  <a:tcPr>
                    <a:lnL w="12700" cap="flat" cmpd="sng" algn="ctr">
                      <a:solidFill>
                        <a:srgbClr val="D91F53"/>
                      </a:solidFill>
                      <a:prstDash val="solid"/>
                      <a:round/>
                      <a:headEnd type="none" w="med" len="med"/>
                      <a:tailEnd type="none" w="med" len="med"/>
                    </a:lnL>
                    <a:lnR w="28575" cap="flat" cmpd="sng" algn="ctr">
                      <a:solidFill>
                        <a:srgbClr val="D91F53"/>
                      </a:solidFill>
                      <a:prstDash val="solid"/>
                      <a:round/>
                      <a:headEnd type="none" w="med" len="med"/>
                      <a:tailEnd type="none" w="med" len="med"/>
                    </a:lnR>
                    <a:lnT w="28575" cap="flat" cmpd="sng" algn="ctr">
                      <a:solidFill>
                        <a:srgbClr val="D91F53"/>
                      </a:solidFill>
                      <a:prstDash val="solid"/>
                      <a:round/>
                      <a:headEnd type="none" w="med" len="med"/>
                      <a:tailEnd type="none" w="med" len="med"/>
                    </a:lnT>
                    <a:lnB w="12700" cap="flat" cmpd="sng" algn="ctr">
                      <a:solidFill>
                        <a:srgbClr val="D91F53"/>
                      </a:solidFill>
                      <a:prstDash val="solid"/>
                      <a:round/>
                      <a:headEnd type="none" w="med" len="med"/>
                      <a:tailEnd type="none" w="med" len="med"/>
                    </a:lnB>
                    <a:solidFill>
                      <a:schemeClr val="bg1"/>
                    </a:solidFill>
                  </a:tcPr>
                </a:tc>
                <a:extLst>
                  <a:ext uri="{0D108BD9-81ED-4DB2-BD59-A6C34878D82A}">
                    <a16:rowId xmlns:a16="http://schemas.microsoft.com/office/drawing/2014/main" val="1960966760"/>
                  </a:ext>
                </a:extLst>
              </a:tr>
              <a:tr h="485361">
                <a:tc>
                  <a:txBody>
                    <a:bodyPr/>
                    <a:lstStyle/>
                    <a:p>
                      <a:pPr algn="ctr"/>
                      <a:r>
                        <a:rPr lang="en-GB" sz="2800" b="1" dirty="0">
                          <a:solidFill>
                            <a:schemeClr val="bg1"/>
                          </a:solidFill>
                          <a:latin typeface="Calibri" panose="020F0502020204030204" pitchFamily="34" charset="0"/>
                          <a:cs typeface="Calibri" panose="020F0502020204030204" pitchFamily="34" charset="0"/>
                        </a:rPr>
                        <a:t>2</a:t>
                      </a:r>
                    </a:p>
                  </a:txBody>
                  <a:tcPr anchor="ctr" anchorCtr="1">
                    <a:lnL w="28575" cap="flat" cmpd="sng" algn="ctr">
                      <a:solidFill>
                        <a:srgbClr val="D91F53"/>
                      </a:solidFill>
                      <a:prstDash val="solid"/>
                      <a:round/>
                      <a:headEnd type="none" w="med" len="med"/>
                      <a:tailEnd type="none" w="med" len="med"/>
                    </a:lnL>
                    <a:lnR w="12700" cap="flat" cmpd="sng" algn="ctr">
                      <a:solidFill>
                        <a:srgbClr val="D91F53"/>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1F5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tx1"/>
                          </a:solidFill>
                          <a:latin typeface="Calibri" panose="020F0502020204030204" pitchFamily="34" charset="0"/>
                          <a:cs typeface="Calibri" panose="020F0502020204030204" pitchFamily="34" charset="0"/>
                        </a:rPr>
                        <a:t>Understand the reasons for paying taxes</a:t>
                      </a:r>
                    </a:p>
                  </a:txBody>
                  <a:tcPr>
                    <a:lnL w="12700" cap="flat" cmpd="sng" algn="ctr">
                      <a:solidFill>
                        <a:srgbClr val="D91F53"/>
                      </a:solidFill>
                      <a:prstDash val="solid"/>
                      <a:round/>
                      <a:headEnd type="none" w="med" len="med"/>
                      <a:tailEnd type="none" w="med" len="med"/>
                    </a:lnL>
                    <a:lnR w="28575" cap="flat" cmpd="sng" algn="ctr">
                      <a:solidFill>
                        <a:srgbClr val="D91F53"/>
                      </a:solidFill>
                      <a:prstDash val="solid"/>
                      <a:round/>
                      <a:headEnd type="none" w="med" len="med"/>
                      <a:tailEnd type="none" w="med" len="med"/>
                    </a:lnR>
                    <a:lnT w="12700" cap="flat" cmpd="sng" algn="ctr">
                      <a:solidFill>
                        <a:srgbClr val="D91F53"/>
                      </a:solidFill>
                      <a:prstDash val="solid"/>
                      <a:round/>
                      <a:headEnd type="none" w="med" len="med"/>
                      <a:tailEnd type="none" w="med" len="med"/>
                    </a:lnT>
                    <a:lnB w="12700" cap="flat" cmpd="sng" algn="ctr">
                      <a:solidFill>
                        <a:srgbClr val="D91F53"/>
                      </a:solidFill>
                      <a:prstDash val="solid"/>
                      <a:round/>
                      <a:headEnd type="none" w="med" len="med"/>
                      <a:tailEnd type="none" w="med" len="med"/>
                    </a:lnB>
                    <a:solidFill>
                      <a:srgbClr val="FFD9DA"/>
                    </a:solidFill>
                  </a:tcPr>
                </a:tc>
                <a:extLst>
                  <a:ext uri="{0D108BD9-81ED-4DB2-BD59-A6C34878D82A}">
                    <a16:rowId xmlns:a16="http://schemas.microsoft.com/office/drawing/2014/main" val="838902168"/>
                  </a:ext>
                </a:extLst>
              </a:tr>
              <a:tr h="885069">
                <a:tc>
                  <a:txBody>
                    <a:bodyPr/>
                    <a:lstStyle/>
                    <a:p>
                      <a:pPr algn="ctr"/>
                      <a:r>
                        <a:rPr lang="en-GB" sz="2800" b="1" dirty="0">
                          <a:solidFill>
                            <a:schemeClr val="bg1"/>
                          </a:solidFill>
                          <a:latin typeface="Calibri" panose="020F0502020204030204" pitchFamily="34" charset="0"/>
                          <a:cs typeface="Calibri" panose="020F0502020204030204" pitchFamily="34" charset="0"/>
                        </a:rPr>
                        <a:t>3</a:t>
                      </a:r>
                    </a:p>
                  </a:txBody>
                  <a:tcPr anchor="ctr" anchorCtr="1">
                    <a:lnL w="28575" cap="flat" cmpd="sng" algn="ctr">
                      <a:solidFill>
                        <a:srgbClr val="D91F53"/>
                      </a:solidFill>
                      <a:prstDash val="solid"/>
                      <a:round/>
                      <a:headEnd type="none" w="med" len="med"/>
                      <a:tailEnd type="none" w="med" len="med"/>
                    </a:lnL>
                    <a:lnR w="12700" cap="flat" cmpd="sng" algn="ctr">
                      <a:solidFill>
                        <a:srgbClr val="D91F53"/>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solidFill>
                      <a:srgbClr val="D91F5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tx1"/>
                          </a:solidFill>
                          <a:latin typeface="Calibri" panose="020F0502020204030204" pitchFamily="34" charset="0"/>
                          <a:cs typeface="Calibri" panose="020F0502020204030204" pitchFamily="34" charset="0"/>
                        </a:rPr>
                        <a:t>Outline the types of taxes collected by the Revenue Commissioners from individuals and businesses</a:t>
                      </a:r>
                    </a:p>
                  </a:txBody>
                  <a:tcPr>
                    <a:lnL w="12700" cap="flat" cmpd="sng" algn="ctr">
                      <a:solidFill>
                        <a:srgbClr val="D91F53"/>
                      </a:solidFill>
                      <a:prstDash val="solid"/>
                      <a:round/>
                      <a:headEnd type="none" w="med" len="med"/>
                      <a:tailEnd type="none" w="med" len="med"/>
                    </a:lnL>
                    <a:lnR w="28575" cap="flat" cmpd="sng" algn="ctr">
                      <a:solidFill>
                        <a:srgbClr val="D91F53"/>
                      </a:solidFill>
                      <a:prstDash val="solid"/>
                      <a:round/>
                      <a:headEnd type="none" w="med" len="med"/>
                      <a:tailEnd type="none" w="med" len="med"/>
                    </a:lnR>
                    <a:lnT w="12700" cap="flat" cmpd="sng" algn="ctr">
                      <a:solidFill>
                        <a:srgbClr val="D91F53"/>
                      </a:solidFill>
                      <a:prstDash val="solid"/>
                      <a:round/>
                      <a:headEnd type="none" w="med" len="med"/>
                      <a:tailEnd type="none" w="med" len="med"/>
                    </a:lnT>
                    <a:lnB w="12700" cap="flat" cmpd="sng" algn="ctr">
                      <a:solidFill>
                        <a:srgbClr val="D91F53"/>
                      </a:solidFill>
                      <a:prstDash val="solid"/>
                      <a:round/>
                      <a:headEnd type="none" w="med" len="med"/>
                      <a:tailEnd type="none" w="med" len="med"/>
                    </a:lnB>
                    <a:solidFill>
                      <a:schemeClr val="bg1"/>
                    </a:solidFill>
                  </a:tcPr>
                </a:tc>
                <a:extLst>
                  <a:ext uri="{0D108BD9-81ED-4DB2-BD59-A6C34878D82A}">
                    <a16:rowId xmlns:a16="http://schemas.microsoft.com/office/drawing/2014/main" val="3923619242"/>
                  </a:ext>
                </a:extLst>
              </a:tr>
              <a:tr h="885069">
                <a:tc>
                  <a:txBody>
                    <a:bodyPr/>
                    <a:lstStyle/>
                    <a:p>
                      <a:pPr algn="ctr"/>
                      <a:r>
                        <a:rPr lang="en-GB" sz="2800" b="1" dirty="0">
                          <a:solidFill>
                            <a:schemeClr val="bg1"/>
                          </a:solidFill>
                          <a:latin typeface="Calibri" panose="020F0502020204030204" pitchFamily="34" charset="0"/>
                          <a:cs typeface="Calibri" panose="020F0502020204030204" pitchFamily="34" charset="0"/>
                        </a:rPr>
                        <a:t>4</a:t>
                      </a:r>
                    </a:p>
                  </a:txBody>
                  <a:tcPr anchor="ctr" anchorCtr="1">
                    <a:lnL w="28575" cap="flat" cmpd="sng" algn="ctr">
                      <a:solidFill>
                        <a:srgbClr val="D91F53"/>
                      </a:solidFill>
                      <a:prstDash val="solid"/>
                      <a:round/>
                      <a:headEnd type="none" w="med" len="med"/>
                      <a:tailEnd type="none" w="med" len="med"/>
                    </a:lnL>
                    <a:lnR w="12700" cap="flat" cmpd="sng" algn="ctr">
                      <a:solidFill>
                        <a:srgbClr val="D91F53"/>
                      </a:solidFill>
                      <a:prstDash val="solid"/>
                      <a:round/>
                      <a:headEnd type="none" w="med" len="med"/>
                      <a:tailEnd type="none" w="med" len="med"/>
                    </a:lnR>
                    <a:lnT w="12700" cap="flat" cmpd="sng" algn="ctr">
                      <a:solidFill>
                        <a:schemeClr val="bg1"/>
                      </a:solidFill>
                      <a:prstDash val="solid"/>
                      <a:round/>
                      <a:headEnd type="none" w="med" len="med"/>
                      <a:tailEnd type="none" w="med" len="med"/>
                    </a:lnT>
                    <a:lnB w="28575" cap="flat" cmpd="sng" algn="ctr">
                      <a:solidFill>
                        <a:srgbClr val="D91F53"/>
                      </a:solidFill>
                      <a:prstDash val="solid"/>
                      <a:round/>
                      <a:headEnd type="none" w="med" len="med"/>
                      <a:tailEnd type="none" w="med" len="med"/>
                    </a:lnB>
                    <a:solidFill>
                      <a:srgbClr val="D91F53"/>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chemeClr val="tx1"/>
                          </a:solidFill>
                          <a:latin typeface="Calibri" panose="020F0502020204030204" pitchFamily="34" charset="0"/>
                          <a:cs typeface="Calibri" panose="020F0502020204030204" pitchFamily="34" charset="0"/>
                        </a:rPr>
                        <a:t>Identify the main areas of government income (revenue) and expenditure</a:t>
                      </a:r>
                    </a:p>
                  </a:txBody>
                  <a:tcPr>
                    <a:lnL w="12700" cap="flat" cmpd="sng" algn="ctr">
                      <a:solidFill>
                        <a:srgbClr val="D91F53"/>
                      </a:solidFill>
                      <a:prstDash val="solid"/>
                      <a:round/>
                      <a:headEnd type="none" w="med" len="med"/>
                      <a:tailEnd type="none" w="med" len="med"/>
                    </a:lnL>
                    <a:lnR w="28575" cap="flat" cmpd="sng" algn="ctr">
                      <a:solidFill>
                        <a:srgbClr val="D91F53"/>
                      </a:solidFill>
                      <a:prstDash val="solid"/>
                      <a:round/>
                      <a:headEnd type="none" w="med" len="med"/>
                      <a:tailEnd type="none" w="med" len="med"/>
                    </a:lnR>
                    <a:lnT w="12700" cap="flat" cmpd="sng" algn="ctr">
                      <a:solidFill>
                        <a:srgbClr val="D91F53"/>
                      </a:solidFill>
                      <a:prstDash val="solid"/>
                      <a:round/>
                      <a:headEnd type="none" w="med" len="med"/>
                      <a:tailEnd type="none" w="med" len="med"/>
                    </a:lnT>
                    <a:lnB w="28575" cap="flat" cmpd="sng" algn="ctr">
                      <a:solidFill>
                        <a:srgbClr val="D91F53"/>
                      </a:solidFill>
                      <a:prstDash val="solid"/>
                      <a:round/>
                      <a:headEnd type="none" w="med" len="med"/>
                      <a:tailEnd type="none" w="med" len="med"/>
                    </a:lnB>
                    <a:solidFill>
                      <a:srgbClr val="FFD9DA"/>
                    </a:solidFill>
                  </a:tcPr>
                </a:tc>
                <a:extLst>
                  <a:ext uri="{0D108BD9-81ED-4DB2-BD59-A6C34878D82A}">
                    <a16:rowId xmlns:a16="http://schemas.microsoft.com/office/drawing/2014/main" val="4162396337"/>
                  </a:ext>
                </a:extLst>
              </a:tr>
            </a:tbl>
          </a:graphicData>
        </a:graphic>
      </p:graphicFrame>
      <p:sp>
        <p:nvSpPr>
          <p:cNvPr id="4" name="Slide Number Placeholder 3">
            <a:extLst>
              <a:ext uri="{FF2B5EF4-FFF2-40B4-BE49-F238E27FC236}">
                <a16:creationId xmlns:a16="http://schemas.microsoft.com/office/drawing/2014/main" id="{355CA3AE-3B1E-4D4D-CD83-299E5A3246E9}"/>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3</a:t>
            </a:fld>
            <a:endParaRPr lang="en-US" dirty="0"/>
          </a:p>
        </p:txBody>
      </p:sp>
    </p:spTree>
    <p:extLst>
      <p:ext uri="{BB962C8B-B14F-4D97-AF65-F5344CB8AC3E}">
        <p14:creationId xmlns:p14="http://schemas.microsoft.com/office/powerpoint/2010/main" val="2316843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dissolv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73DD65B-94AC-E9CB-E861-F16D24147794}"/>
              </a:ext>
              <a:ext uri="{C183D7F6-B498-43B3-948B-1728B52AA6E4}">
                <adec:decorative xmlns:adec="http://schemas.microsoft.com/office/drawing/2017/decorative" val="0"/>
              </a:ext>
            </a:extLst>
          </p:cNvPr>
          <p:cNvSpPr txBox="1"/>
          <p:nvPr/>
        </p:nvSpPr>
        <p:spPr>
          <a:xfrm>
            <a:off x="1793607" y="579939"/>
            <a:ext cx="1324525" cy="461665"/>
          </a:xfrm>
          <a:prstGeom prst="rect">
            <a:avLst/>
          </a:prstGeom>
          <a:noFill/>
        </p:spPr>
        <p:txBody>
          <a:bodyPr wrap="none" lIns="0" rtlCol="0">
            <a:spAutoFit/>
          </a:bodyPr>
          <a:lstStyle/>
          <a:p>
            <a:pPr algn="ctr"/>
            <a:r>
              <a:rPr lang="en-GB" sz="2400" b="1" dirty="0">
                <a:latin typeface="Calibri" panose="020F0502020204030204" pitchFamily="34" charset="0"/>
                <a:cs typeface="Calibri" panose="020F0502020204030204" pitchFamily="34" charset="0"/>
              </a:rPr>
              <a:t>Activity 1</a:t>
            </a:r>
          </a:p>
        </p:txBody>
      </p:sp>
      <p:sp>
        <p:nvSpPr>
          <p:cNvPr id="20" name="Title 19">
            <a:extLst>
              <a:ext uri="{FF2B5EF4-FFF2-40B4-BE49-F238E27FC236}">
                <a16:creationId xmlns:a16="http://schemas.microsoft.com/office/drawing/2014/main" id="{3FFB8618-C899-A6FD-3C7A-F442872DD323}"/>
              </a:ext>
            </a:extLst>
          </p:cNvPr>
          <p:cNvSpPr>
            <a:spLocks noGrp="1"/>
          </p:cNvSpPr>
          <p:nvPr>
            <p:ph type="title"/>
          </p:nvPr>
        </p:nvSpPr>
        <p:spPr/>
        <p:txBody>
          <a:bodyPr/>
          <a:lstStyle/>
          <a:p>
            <a:r>
              <a:rPr lang="en-GB" dirty="0"/>
              <a:t>What is taxation?</a:t>
            </a:r>
            <a:endParaRPr lang="en-US" dirty="0"/>
          </a:p>
        </p:txBody>
      </p:sp>
      <p:pic>
        <p:nvPicPr>
          <p:cNvPr id="13" name="Picture 12">
            <a:extLst>
              <a:ext uri="{FF2B5EF4-FFF2-40B4-BE49-F238E27FC236}">
                <a16:creationId xmlns:a16="http://schemas.microsoft.com/office/drawing/2014/main" id="{C3442CEF-52BD-CD0B-7E5A-67839A8904BB}"/>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031" y="1636412"/>
            <a:ext cx="3668740" cy="5221588"/>
          </a:xfrm>
          <a:prstGeom prst="rect">
            <a:avLst/>
          </a:prstGeom>
        </p:spPr>
      </p:pic>
      <p:grpSp>
        <p:nvGrpSpPr>
          <p:cNvPr id="15" name="Group 14" descr="9 empty speech bubbles providing space for students to write their suggestions">
            <a:extLst>
              <a:ext uri="{FF2B5EF4-FFF2-40B4-BE49-F238E27FC236}">
                <a16:creationId xmlns:a16="http://schemas.microsoft.com/office/drawing/2014/main" id="{B0A669D5-7411-6462-A18D-5E0744936F2A}"/>
              </a:ext>
            </a:extLst>
          </p:cNvPr>
          <p:cNvGrpSpPr/>
          <p:nvPr/>
        </p:nvGrpSpPr>
        <p:grpSpPr>
          <a:xfrm>
            <a:off x="3900812" y="1822681"/>
            <a:ext cx="7478485" cy="4336223"/>
            <a:chOff x="3900812" y="1822681"/>
            <a:chExt cx="7478485" cy="4336223"/>
          </a:xfrm>
        </p:grpSpPr>
        <p:sp>
          <p:nvSpPr>
            <p:cNvPr id="5" name="Rounded Rectangular Callout 4">
              <a:extLst>
                <a:ext uri="{FF2B5EF4-FFF2-40B4-BE49-F238E27FC236}">
                  <a16:creationId xmlns:a16="http://schemas.microsoft.com/office/drawing/2014/main" id="{9BF448EC-3682-1546-2322-350038E06A27}"/>
                </a:ext>
              </a:extLst>
            </p:cNvPr>
            <p:cNvSpPr/>
            <p:nvPr/>
          </p:nvSpPr>
          <p:spPr>
            <a:xfrm>
              <a:off x="3900812" y="5051074"/>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6" name="Rounded Rectangular Callout 5">
              <a:extLst>
                <a:ext uri="{FF2B5EF4-FFF2-40B4-BE49-F238E27FC236}">
                  <a16:creationId xmlns:a16="http://schemas.microsoft.com/office/drawing/2014/main" id="{04D6EBC0-7C05-84A3-4DB0-0A14894BE59E}"/>
                </a:ext>
              </a:extLst>
            </p:cNvPr>
            <p:cNvSpPr/>
            <p:nvPr/>
          </p:nvSpPr>
          <p:spPr>
            <a:xfrm>
              <a:off x="3900812" y="3492861"/>
              <a:ext cx="2057400" cy="1107830"/>
            </a:xfrm>
            <a:prstGeom prst="wedgeRoundRectCallout">
              <a:avLst>
                <a:gd name="adj1" fmla="val -33350"/>
                <a:gd name="adj2" fmla="val 67771"/>
                <a:gd name="adj3" fmla="val 16667"/>
              </a:avLst>
            </a:prstGeom>
            <a:solidFill>
              <a:schemeClr val="bg1"/>
            </a:solidFill>
            <a:ln w="38100" cap="rnd">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7" name="Rounded Rectangular Callout 6">
              <a:extLst>
                <a:ext uri="{FF2B5EF4-FFF2-40B4-BE49-F238E27FC236}">
                  <a16:creationId xmlns:a16="http://schemas.microsoft.com/office/drawing/2014/main" id="{7AA92319-532E-4161-E522-A111C08F0744}"/>
                </a:ext>
              </a:extLst>
            </p:cNvPr>
            <p:cNvSpPr/>
            <p:nvPr/>
          </p:nvSpPr>
          <p:spPr>
            <a:xfrm>
              <a:off x="6597359" y="5051074"/>
              <a:ext cx="2057400" cy="1107830"/>
            </a:xfrm>
            <a:prstGeom prst="wedgeRoundRectCallout">
              <a:avLst>
                <a:gd name="adj1" fmla="val -33350"/>
                <a:gd name="adj2" fmla="val 67771"/>
                <a:gd name="adj3" fmla="val 16667"/>
              </a:avLst>
            </a:prstGeom>
            <a:solidFill>
              <a:schemeClr val="bg1"/>
            </a:solidFill>
            <a:ln w="38100" cap="rnd">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8" name="Rounded Rectangular Callout 7">
              <a:extLst>
                <a:ext uri="{FF2B5EF4-FFF2-40B4-BE49-F238E27FC236}">
                  <a16:creationId xmlns:a16="http://schemas.microsoft.com/office/drawing/2014/main" id="{4A6267E7-ACBD-E11F-B79D-019A07277A4E}"/>
                </a:ext>
              </a:extLst>
            </p:cNvPr>
            <p:cNvSpPr/>
            <p:nvPr/>
          </p:nvSpPr>
          <p:spPr>
            <a:xfrm>
              <a:off x="6597359" y="3492861"/>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9" name="Rounded Rectangular Callout 8">
              <a:extLst>
                <a:ext uri="{FF2B5EF4-FFF2-40B4-BE49-F238E27FC236}">
                  <a16:creationId xmlns:a16="http://schemas.microsoft.com/office/drawing/2014/main" id="{FA119B5E-CEA7-9CD8-6124-7797EB68BBF9}"/>
                </a:ext>
              </a:extLst>
            </p:cNvPr>
            <p:cNvSpPr/>
            <p:nvPr/>
          </p:nvSpPr>
          <p:spPr>
            <a:xfrm>
              <a:off x="6597359" y="1822681"/>
              <a:ext cx="2057400" cy="1107830"/>
            </a:xfrm>
            <a:prstGeom prst="wedgeRoundRectCallout">
              <a:avLst>
                <a:gd name="adj1" fmla="val -33350"/>
                <a:gd name="adj2" fmla="val 67771"/>
                <a:gd name="adj3" fmla="val 16667"/>
              </a:avLst>
            </a:prstGeom>
            <a:solidFill>
              <a:schemeClr val="bg1"/>
            </a:solidFill>
            <a:ln w="38100" cap="rnd">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0" name="Rounded Rectangular Callout 9">
              <a:extLst>
                <a:ext uri="{FF2B5EF4-FFF2-40B4-BE49-F238E27FC236}">
                  <a16:creationId xmlns:a16="http://schemas.microsoft.com/office/drawing/2014/main" id="{E666BE5F-2573-19D7-A511-C97137B9F33A}"/>
                </a:ext>
              </a:extLst>
            </p:cNvPr>
            <p:cNvSpPr/>
            <p:nvPr/>
          </p:nvSpPr>
          <p:spPr>
            <a:xfrm>
              <a:off x="9321897" y="5051074"/>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1" name="Rounded Rectangular Callout 10">
              <a:extLst>
                <a:ext uri="{FF2B5EF4-FFF2-40B4-BE49-F238E27FC236}">
                  <a16:creationId xmlns:a16="http://schemas.microsoft.com/office/drawing/2014/main" id="{DBF4011E-3EAD-4A7E-1816-4B085EB16F1B}"/>
                </a:ext>
              </a:extLst>
            </p:cNvPr>
            <p:cNvSpPr/>
            <p:nvPr/>
          </p:nvSpPr>
          <p:spPr>
            <a:xfrm>
              <a:off x="9321897" y="3492861"/>
              <a:ext cx="2057400" cy="1107830"/>
            </a:xfrm>
            <a:prstGeom prst="wedgeRoundRectCallout">
              <a:avLst>
                <a:gd name="adj1" fmla="val -33350"/>
                <a:gd name="adj2" fmla="val 67771"/>
                <a:gd name="adj3" fmla="val 16667"/>
              </a:avLst>
            </a:prstGeom>
            <a:solidFill>
              <a:schemeClr val="bg1"/>
            </a:solidFill>
            <a:ln w="38100" cap="rnd">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2" name="Rounded Rectangular Callout 11">
              <a:extLst>
                <a:ext uri="{FF2B5EF4-FFF2-40B4-BE49-F238E27FC236}">
                  <a16:creationId xmlns:a16="http://schemas.microsoft.com/office/drawing/2014/main" id="{BB96BC16-AE98-DD66-C417-682C48F4F2EF}"/>
                </a:ext>
              </a:extLst>
            </p:cNvPr>
            <p:cNvSpPr/>
            <p:nvPr/>
          </p:nvSpPr>
          <p:spPr>
            <a:xfrm>
              <a:off x="9321897" y="1822681"/>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14" name="Rounded Rectangular Callout 13">
              <a:extLst>
                <a:ext uri="{FF2B5EF4-FFF2-40B4-BE49-F238E27FC236}">
                  <a16:creationId xmlns:a16="http://schemas.microsoft.com/office/drawing/2014/main" id="{6BE05A22-D309-5E4B-7525-0A0FD9C96B17}"/>
                </a:ext>
              </a:extLst>
            </p:cNvPr>
            <p:cNvSpPr/>
            <p:nvPr/>
          </p:nvSpPr>
          <p:spPr>
            <a:xfrm>
              <a:off x="3900812" y="1822681"/>
              <a:ext cx="2057400" cy="1107830"/>
            </a:xfrm>
            <a:prstGeom prst="wedgeRoundRectCallout">
              <a:avLst>
                <a:gd name="adj1" fmla="val -33350"/>
                <a:gd name="adj2" fmla="val 67771"/>
                <a:gd name="adj3" fmla="val 16667"/>
              </a:avLst>
            </a:prstGeom>
            <a:solidFill>
              <a:schemeClr val="bg1"/>
            </a:solidFill>
            <a:ln w="38100" cap="rnd">
              <a:solidFill>
                <a:srgbClr val="005A57"/>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grpSp>
      <p:sp>
        <p:nvSpPr>
          <p:cNvPr id="16" name="Triangle 15">
            <a:extLst>
              <a:ext uri="{FF2B5EF4-FFF2-40B4-BE49-F238E27FC236}">
                <a16:creationId xmlns:a16="http://schemas.microsoft.com/office/drawing/2014/main" id="{BA5AA7B4-471B-70F6-DD16-54ECEC41C24C}"/>
              </a:ext>
              <a:ext uri="{C183D7F6-B498-43B3-948B-1728B52AA6E4}">
                <adec:decorative xmlns:adec="http://schemas.microsoft.com/office/drawing/2017/decorative" val="1"/>
              </a:ext>
            </a:extLst>
          </p:cNvPr>
          <p:cNvSpPr/>
          <p:nvPr/>
        </p:nvSpPr>
        <p:spPr>
          <a:xfrm rot="5400000">
            <a:off x="1169508" y="465798"/>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0AC3DE0-29CC-88D5-51C0-71699D7E1490}"/>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4</a:t>
            </a:fld>
            <a:endParaRPr lang="en-US" dirty="0"/>
          </a:p>
        </p:txBody>
      </p:sp>
    </p:spTree>
    <p:extLst>
      <p:ext uri="{BB962C8B-B14F-4D97-AF65-F5344CB8AC3E}">
        <p14:creationId xmlns:p14="http://schemas.microsoft.com/office/powerpoint/2010/main" val="3511043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dissolve">
                                      <p:cBhvr>
                                        <p:cTn id="12" dur="500"/>
                                        <p:tgtEl>
                                          <p:spTgt spid="13"/>
                                        </p:tgtEl>
                                      </p:cBhvr>
                                    </p:animEffect>
                                  </p:childTnLst>
                                </p:cTn>
                              </p:par>
                              <p:par>
                                <p:cTn id="13" presetID="9"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dissolv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F4E01FE-0267-9408-A5A4-8E5CB1618788}"/>
              </a:ext>
            </a:extLst>
          </p:cNvPr>
          <p:cNvSpPr txBox="1"/>
          <p:nvPr/>
        </p:nvSpPr>
        <p:spPr>
          <a:xfrm>
            <a:off x="1786732" y="570795"/>
            <a:ext cx="1324525" cy="461665"/>
          </a:xfrm>
          <a:prstGeom prst="rect">
            <a:avLst/>
          </a:prstGeom>
          <a:noFill/>
        </p:spPr>
        <p:txBody>
          <a:bodyPr wrap="none" lIns="0" rtlCol="0">
            <a:spAutoFit/>
          </a:bodyPr>
          <a:lstStyle/>
          <a:p>
            <a:pPr algn="ctr"/>
            <a:r>
              <a:rPr lang="en-GB" sz="2400" b="1" dirty="0">
                <a:latin typeface="Calibri" panose="020F0502020204030204" pitchFamily="34" charset="0"/>
                <a:cs typeface="Calibri" panose="020F0502020204030204" pitchFamily="34" charset="0"/>
              </a:rPr>
              <a:t>Activity 1</a:t>
            </a:r>
          </a:p>
        </p:txBody>
      </p:sp>
      <p:sp>
        <p:nvSpPr>
          <p:cNvPr id="10" name="Title 9">
            <a:extLst>
              <a:ext uri="{FF2B5EF4-FFF2-40B4-BE49-F238E27FC236}">
                <a16:creationId xmlns:a16="http://schemas.microsoft.com/office/drawing/2014/main" id="{703A5956-C556-52C0-9F77-D50DEB2ECC82}"/>
              </a:ext>
            </a:extLst>
          </p:cNvPr>
          <p:cNvSpPr>
            <a:spLocks noGrp="1"/>
          </p:cNvSpPr>
          <p:nvPr>
            <p:ph type="title"/>
          </p:nvPr>
        </p:nvSpPr>
        <p:spPr/>
        <p:txBody>
          <a:bodyPr/>
          <a:lstStyle/>
          <a:p>
            <a:r>
              <a:rPr lang="en-GB" dirty="0"/>
              <a:t>Taxation Definition</a:t>
            </a:r>
            <a:endParaRPr lang="en-US" dirty="0"/>
          </a:p>
        </p:txBody>
      </p:sp>
      <p:pic>
        <p:nvPicPr>
          <p:cNvPr id="6" name="Picture 5">
            <a:extLst>
              <a:ext uri="{FF2B5EF4-FFF2-40B4-BE49-F238E27FC236}">
                <a16:creationId xmlns:a16="http://schemas.microsoft.com/office/drawing/2014/main" id="{74AB9B4A-9FBA-272C-2A77-8B8FA3FF50A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63031" y="1636412"/>
            <a:ext cx="3668740" cy="5221588"/>
          </a:xfrm>
          <a:prstGeom prst="rect">
            <a:avLst/>
          </a:prstGeom>
        </p:spPr>
      </p:pic>
      <p:sp>
        <p:nvSpPr>
          <p:cNvPr id="2" name="Rounded Rectangular Callout 1" descr="An empty speech bubble providing space for students to write their suggestion">
            <a:extLst>
              <a:ext uri="{FF2B5EF4-FFF2-40B4-BE49-F238E27FC236}">
                <a16:creationId xmlns:a16="http://schemas.microsoft.com/office/drawing/2014/main" id="{A4D00134-9872-EF6A-21EC-2A80F1C0C6A6}"/>
              </a:ext>
            </a:extLst>
          </p:cNvPr>
          <p:cNvSpPr/>
          <p:nvPr/>
        </p:nvSpPr>
        <p:spPr>
          <a:xfrm>
            <a:off x="4266146" y="2262024"/>
            <a:ext cx="6462252" cy="3363889"/>
          </a:xfrm>
          <a:prstGeom prst="wedgeRoundRectCallout">
            <a:avLst>
              <a:gd name="adj1" fmla="val -61612"/>
              <a:gd name="adj2" fmla="val -33030"/>
              <a:gd name="adj3" fmla="val 16667"/>
            </a:avLst>
          </a:prstGeom>
          <a:solidFill>
            <a:schemeClr val="bg1"/>
          </a:solidFill>
          <a:ln w="66675">
            <a:solidFill>
              <a:srgbClr val="D91F53"/>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b="1" dirty="0">
              <a:solidFill>
                <a:schemeClr val="tx1"/>
              </a:solidFill>
            </a:endParaRPr>
          </a:p>
        </p:txBody>
      </p:sp>
      <p:sp>
        <p:nvSpPr>
          <p:cNvPr id="7" name="Triangle 6">
            <a:extLst>
              <a:ext uri="{FF2B5EF4-FFF2-40B4-BE49-F238E27FC236}">
                <a16:creationId xmlns:a16="http://schemas.microsoft.com/office/drawing/2014/main" id="{B0779AFF-834F-D777-9E18-0CA5FBEC87F6}"/>
              </a:ext>
              <a:ext uri="{C183D7F6-B498-43B3-948B-1728B52AA6E4}">
                <adec:decorative xmlns:adec="http://schemas.microsoft.com/office/drawing/2017/decorative" val="1"/>
              </a:ext>
            </a:extLst>
          </p:cNvPr>
          <p:cNvSpPr/>
          <p:nvPr/>
        </p:nvSpPr>
        <p:spPr>
          <a:xfrm rot="5400000">
            <a:off x="1169508" y="465798"/>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3">
            <a:extLst>
              <a:ext uri="{FF2B5EF4-FFF2-40B4-BE49-F238E27FC236}">
                <a16:creationId xmlns:a16="http://schemas.microsoft.com/office/drawing/2014/main" id="{0927C236-571C-0E6C-79EE-098D85A02952}"/>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5</a:t>
            </a:fld>
            <a:endParaRPr lang="en-US" dirty="0"/>
          </a:p>
        </p:txBody>
      </p:sp>
    </p:spTree>
    <p:extLst>
      <p:ext uri="{BB962C8B-B14F-4D97-AF65-F5344CB8AC3E}">
        <p14:creationId xmlns:p14="http://schemas.microsoft.com/office/powerpoint/2010/main" val="418427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dissolv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4710D59F-D3BD-DF1B-39B2-1D877C1EE9A6}"/>
              </a:ext>
            </a:extLst>
          </p:cNvPr>
          <p:cNvSpPr txBox="1"/>
          <p:nvPr/>
        </p:nvSpPr>
        <p:spPr>
          <a:xfrm>
            <a:off x="1793607" y="570795"/>
            <a:ext cx="1324525" cy="461665"/>
          </a:xfrm>
          <a:prstGeom prst="rect">
            <a:avLst/>
          </a:prstGeom>
          <a:noFill/>
        </p:spPr>
        <p:txBody>
          <a:bodyPr wrap="none" lIns="0" rtlCol="0">
            <a:spAutoFit/>
          </a:bodyPr>
          <a:lstStyle/>
          <a:p>
            <a:pPr algn="ctr"/>
            <a:r>
              <a:rPr lang="en-GB" sz="2400" b="1" dirty="0">
                <a:latin typeface="Calibri" panose="020F0502020204030204" pitchFamily="34" charset="0"/>
                <a:cs typeface="Calibri" panose="020F0502020204030204" pitchFamily="34" charset="0"/>
              </a:rPr>
              <a:t>Activity 2</a:t>
            </a:r>
          </a:p>
        </p:txBody>
      </p:sp>
      <p:sp>
        <p:nvSpPr>
          <p:cNvPr id="2" name="Title 1">
            <a:extLst>
              <a:ext uri="{FF2B5EF4-FFF2-40B4-BE49-F238E27FC236}">
                <a16:creationId xmlns:a16="http://schemas.microsoft.com/office/drawing/2014/main" id="{EF81682B-8871-9811-878D-E47214FAC614}"/>
              </a:ext>
            </a:extLst>
          </p:cNvPr>
          <p:cNvSpPr>
            <a:spLocks noGrp="1"/>
          </p:cNvSpPr>
          <p:nvPr>
            <p:ph type="title"/>
          </p:nvPr>
        </p:nvSpPr>
        <p:spPr>
          <a:xfrm>
            <a:off x="1793607" y="962488"/>
            <a:ext cx="10515600" cy="579216"/>
          </a:xfrm>
        </p:spPr>
        <p:txBody>
          <a:bodyPr lIns="0">
            <a:noAutofit/>
          </a:bodyPr>
          <a:lstStyle/>
          <a:p>
            <a:r>
              <a:rPr lang="en-GB" sz="4000" b="1" i="0" dirty="0"/>
              <a:t>What is the pur</a:t>
            </a:r>
            <a:r>
              <a:rPr lang="en-GB" sz="4000" dirty="0"/>
              <a:t>pose of </a:t>
            </a:r>
            <a:r>
              <a:rPr lang="en-GB" sz="4000" b="1" i="0" dirty="0"/>
              <a:t>taxation?</a:t>
            </a:r>
          </a:p>
        </p:txBody>
      </p:sp>
      <p:grpSp>
        <p:nvGrpSpPr>
          <p:cNvPr id="5" name="Group 4" descr="3 empty post-it notes providing space for students to write their suggestions">
            <a:extLst>
              <a:ext uri="{FF2B5EF4-FFF2-40B4-BE49-F238E27FC236}">
                <a16:creationId xmlns:a16="http://schemas.microsoft.com/office/drawing/2014/main" id="{8867AC2F-0AB2-B3DC-3346-303674BC980C}"/>
              </a:ext>
            </a:extLst>
          </p:cNvPr>
          <p:cNvGrpSpPr/>
          <p:nvPr/>
        </p:nvGrpSpPr>
        <p:grpSpPr>
          <a:xfrm>
            <a:off x="1343955" y="1430685"/>
            <a:ext cx="10095435" cy="4409455"/>
            <a:chOff x="1343955" y="1430685"/>
            <a:chExt cx="10095435" cy="4409455"/>
          </a:xfrm>
        </p:grpSpPr>
        <p:pic>
          <p:nvPicPr>
            <p:cNvPr id="10" name="Picture 9">
              <a:extLst>
                <a:ext uri="{FF2B5EF4-FFF2-40B4-BE49-F238E27FC236}">
                  <a16:creationId xmlns:a16="http://schemas.microsoft.com/office/drawing/2014/main" id="{32D1C5FA-C6E1-EDCB-5D6F-D0498F318B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343955" y="1476405"/>
              <a:ext cx="4120382" cy="4120382"/>
            </a:xfrm>
            <a:prstGeom prst="rect">
              <a:avLst/>
            </a:prstGeom>
          </p:spPr>
        </p:pic>
        <p:pic>
          <p:nvPicPr>
            <p:cNvPr id="14" name="Picture 13">
              <a:extLst>
                <a:ext uri="{FF2B5EF4-FFF2-40B4-BE49-F238E27FC236}">
                  <a16:creationId xmlns:a16="http://schemas.microsoft.com/office/drawing/2014/main" id="{67AE4F0B-9756-A477-65BA-8FB9599C642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52969" y="1496646"/>
              <a:ext cx="4120382" cy="4120382"/>
            </a:xfrm>
            <a:prstGeom prst="rect">
              <a:avLst/>
            </a:prstGeom>
          </p:spPr>
        </p:pic>
        <p:pic>
          <p:nvPicPr>
            <p:cNvPr id="12" name="Picture 11">
              <a:extLst>
                <a:ext uri="{FF2B5EF4-FFF2-40B4-BE49-F238E27FC236}">
                  <a16:creationId xmlns:a16="http://schemas.microsoft.com/office/drawing/2014/main" id="{76C71E85-5786-8DF3-1C13-CE6F7558093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30795" y="1430685"/>
              <a:ext cx="4308595" cy="4409455"/>
            </a:xfrm>
            <a:prstGeom prst="rect">
              <a:avLst/>
            </a:prstGeom>
          </p:spPr>
        </p:pic>
      </p:grpSp>
      <p:sp>
        <p:nvSpPr>
          <p:cNvPr id="3" name="Triangle 2">
            <a:extLst>
              <a:ext uri="{FF2B5EF4-FFF2-40B4-BE49-F238E27FC236}">
                <a16:creationId xmlns:a16="http://schemas.microsoft.com/office/drawing/2014/main" id="{39473323-284E-1B16-C4D5-647EB155A166}"/>
              </a:ext>
              <a:ext uri="{C183D7F6-B498-43B3-948B-1728B52AA6E4}">
                <adec:decorative xmlns:adec="http://schemas.microsoft.com/office/drawing/2017/decorative" val="1"/>
              </a:ext>
            </a:extLst>
          </p:cNvPr>
          <p:cNvSpPr/>
          <p:nvPr/>
        </p:nvSpPr>
        <p:spPr>
          <a:xfrm rot="5400000">
            <a:off x="1169508" y="465798"/>
            <a:ext cx="348894" cy="653832"/>
          </a:xfrm>
          <a:prstGeom prst="triangle">
            <a:avLst>
              <a:gd name="adj" fmla="val 50000"/>
            </a:avLst>
          </a:prstGeom>
          <a:solidFill>
            <a:srgbClr val="ED2F6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9841574-4A91-823B-AA90-3611FA684128}"/>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6</a:t>
            </a:fld>
            <a:endParaRPr lang="en-US" dirty="0"/>
          </a:p>
        </p:txBody>
      </p:sp>
    </p:spTree>
    <p:extLst>
      <p:ext uri="{BB962C8B-B14F-4D97-AF65-F5344CB8AC3E}">
        <p14:creationId xmlns:p14="http://schemas.microsoft.com/office/powerpoint/2010/main" val="28370884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652C111A-C6D6-9040-F58D-077CB2CC0A5D}"/>
              </a:ext>
            </a:extLst>
          </p:cNvPr>
          <p:cNvSpPr>
            <a:spLocks noGrp="1"/>
          </p:cNvSpPr>
          <p:nvPr>
            <p:ph type="title"/>
          </p:nvPr>
        </p:nvSpPr>
        <p:spPr/>
        <p:txBody>
          <a:bodyPr/>
          <a:lstStyle/>
          <a:p>
            <a:r>
              <a:rPr lang="en-GB" dirty="0"/>
              <a:t>Principles of Taxation</a:t>
            </a:r>
            <a:endParaRPr lang="en-US" dirty="0"/>
          </a:p>
        </p:txBody>
      </p:sp>
      <p:grpSp>
        <p:nvGrpSpPr>
          <p:cNvPr id="3" name="Group 2" descr="Fairness">
            <a:extLst>
              <a:ext uri="{FF2B5EF4-FFF2-40B4-BE49-F238E27FC236}">
                <a16:creationId xmlns:a16="http://schemas.microsoft.com/office/drawing/2014/main" id="{D8C9FAD5-50AE-7F9E-0E81-517B679F8321}"/>
              </a:ext>
            </a:extLst>
          </p:cNvPr>
          <p:cNvGrpSpPr/>
          <p:nvPr/>
        </p:nvGrpSpPr>
        <p:grpSpPr>
          <a:xfrm>
            <a:off x="1754133" y="2184399"/>
            <a:ext cx="2293426" cy="3161248"/>
            <a:chOff x="1429181" y="2184399"/>
            <a:chExt cx="2293426" cy="3161248"/>
          </a:xfrm>
        </p:grpSpPr>
        <p:sp>
          <p:nvSpPr>
            <p:cNvPr id="37" name="Rounded Rectangle 36">
              <a:extLst>
                <a:ext uri="{FF2B5EF4-FFF2-40B4-BE49-F238E27FC236}">
                  <a16:creationId xmlns:a16="http://schemas.microsoft.com/office/drawing/2014/main" id="{9F4FCFAA-8B06-D7FC-0661-D4C937201245}"/>
                </a:ext>
              </a:extLst>
            </p:cNvPr>
            <p:cNvSpPr/>
            <p:nvPr/>
          </p:nvSpPr>
          <p:spPr>
            <a:xfrm>
              <a:off x="1429181" y="4647378"/>
              <a:ext cx="2293426" cy="698269"/>
            </a:xfrm>
            <a:prstGeom prst="roundRect">
              <a:avLst/>
            </a:prstGeom>
            <a:solidFill>
              <a:srgbClr val="ED2F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kern="1200" dirty="0">
                  <a:latin typeface="Calibri" panose="020F0502020204030204" pitchFamily="34" charset="0"/>
                  <a:cs typeface="Calibri" panose="020F0502020204030204" pitchFamily="34" charset="0"/>
                </a:rPr>
                <a:t>Fairness</a:t>
              </a:r>
              <a:endParaRPr lang="en-US" sz="2800" dirty="0"/>
            </a:p>
          </p:txBody>
        </p:sp>
        <p:pic>
          <p:nvPicPr>
            <p:cNvPr id="10" name="Picture 9">
              <a:extLst>
                <a:ext uri="{FF2B5EF4-FFF2-40B4-BE49-F238E27FC236}">
                  <a16:creationId xmlns:a16="http://schemas.microsoft.com/office/drawing/2014/main" id="{3AD6E018-A77E-E0D1-2649-7EA677F8D1A1}"/>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42357" y="2184399"/>
              <a:ext cx="2269671" cy="2269671"/>
            </a:xfrm>
            <a:prstGeom prst="rect">
              <a:avLst/>
            </a:prstGeom>
          </p:spPr>
        </p:pic>
      </p:grpSp>
      <p:grpSp>
        <p:nvGrpSpPr>
          <p:cNvPr id="5" name="Group 4" descr="Certainty&#10;">
            <a:extLst>
              <a:ext uri="{FF2B5EF4-FFF2-40B4-BE49-F238E27FC236}">
                <a16:creationId xmlns:a16="http://schemas.microsoft.com/office/drawing/2014/main" id="{B435FD07-8120-6574-A5EC-2239F43E5BD0}"/>
              </a:ext>
            </a:extLst>
          </p:cNvPr>
          <p:cNvGrpSpPr/>
          <p:nvPr/>
        </p:nvGrpSpPr>
        <p:grpSpPr>
          <a:xfrm>
            <a:off x="4103544" y="2184399"/>
            <a:ext cx="2338080" cy="3161248"/>
            <a:chOff x="4103544" y="2184399"/>
            <a:chExt cx="2338080" cy="3161248"/>
          </a:xfrm>
        </p:grpSpPr>
        <p:cxnSp>
          <p:nvCxnSpPr>
            <p:cNvPr id="31" name="Straight Connector 30">
              <a:extLst>
                <a:ext uri="{FF2B5EF4-FFF2-40B4-BE49-F238E27FC236}">
                  <a16:creationId xmlns:a16="http://schemas.microsoft.com/office/drawing/2014/main" id="{573A791D-6A01-05CC-FDB9-238B540397D0}"/>
                </a:ext>
                <a:ext uri="{C183D7F6-B498-43B3-948B-1728B52AA6E4}">
                  <adec:decorative xmlns:adec="http://schemas.microsoft.com/office/drawing/2017/decorative" val="1"/>
                </a:ext>
              </a:extLst>
            </p:cNvPr>
            <p:cNvCxnSpPr>
              <a:cxnSpLocks/>
            </p:cNvCxnSpPr>
            <p:nvPr/>
          </p:nvCxnSpPr>
          <p:spPr>
            <a:xfrm flipV="1">
              <a:off x="4103544" y="2710543"/>
              <a:ext cx="0" cy="1404257"/>
            </a:xfrm>
            <a:prstGeom prst="line">
              <a:avLst/>
            </a:prstGeom>
            <a:ln w="28575" cap="rnd" cmpd="sng">
              <a:solidFill>
                <a:srgbClr val="ED2F62"/>
              </a:solidFill>
              <a:prstDash val="sysDot"/>
              <a:round/>
            </a:ln>
          </p:spPr>
          <p:style>
            <a:lnRef idx="1">
              <a:schemeClr val="accent1"/>
            </a:lnRef>
            <a:fillRef idx="0">
              <a:schemeClr val="accent1"/>
            </a:fillRef>
            <a:effectRef idx="0">
              <a:schemeClr val="accent1"/>
            </a:effectRef>
            <a:fontRef idx="minor">
              <a:schemeClr val="tx1"/>
            </a:fontRef>
          </p:style>
        </p:cxnSp>
        <p:sp>
          <p:nvSpPr>
            <p:cNvPr id="38" name="Rounded Rectangle 37">
              <a:extLst>
                <a:ext uri="{FF2B5EF4-FFF2-40B4-BE49-F238E27FC236}">
                  <a16:creationId xmlns:a16="http://schemas.microsoft.com/office/drawing/2014/main" id="{447B4121-1EC0-CFA6-5C0A-29D251A0265B}"/>
                </a:ext>
              </a:extLst>
            </p:cNvPr>
            <p:cNvSpPr/>
            <p:nvPr/>
          </p:nvSpPr>
          <p:spPr>
            <a:xfrm>
              <a:off x="4148198" y="4647378"/>
              <a:ext cx="2293426" cy="698269"/>
            </a:xfrm>
            <a:prstGeom prst="roundRect">
              <a:avLst/>
            </a:prstGeom>
            <a:solidFill>
              <a:srgbClr val="ED2F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i="0" dirty="0">
                  <a:latin typeface="Calibri" panose="020F0502020204030204" pitchFamily="34" charset="0"/>
                  <a:cs typeface="Calibri" panose="020F0502020204030204" pitchFamily="34" charset="0"/>
                </a:rPr>
                <a:t>Certainty</a:t>
              </a:r>
              <a:endParaRPr lang="en-US" sz="2800" dirty="0"/>
            </a:p>
          </p:txBody>
        </p:sp>
        <p:pic>
          <p:nvPicPr>
            <p:cNvPr id="4" name="Picture 3">
              <a:extLst>
                <a:ext uri="{FF2B5EF4-FFF2-40B4-BE49-F238E27FC236}">
                  <a16:creationId xmlns:a16="http://schemas.microsoft.com/office/drawing/2014/main" id="{39C2A987-F638-559D-8071-163F95B3BC9F}"/>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47652" y="2184399"/>
              <a:ext cx="2269671" cy="2269671"/>
            </a:xfrm>
            <a:prstGeom prst="rect">
              <a:avLst/>
            </a:prstGeom>
          </p:spPr>
        </p:pic>
      </p:grpSp>
      <p:grpSp>
        <p:nvGrpSpPr>
          <p:cNvPr id="7" name="Group 6" descr="Efficiency">
            <a:extLst>
              <a:ext uri="{FF2B5EF4-FFF2-40B4-BE49-F238E27FC236}">
                <a16:creationId xmlns:a16="http://schemas.microsoft.com/office/drawing/2014/main" id="{30D11F17-DFF8-D7F4-3900-4AA3F7398ACB}"/>
              </a:ext>
            </a:extLst>
          </p:cNvPr>
          <p:cNvGrpSpPr/>
          <p:nvPr/>
        </p:nvGrpSpPr>
        <p:grpSpPr>
          <a:xfrm>
            <a:off x="6487516" y="2184399"/>
            <a:ext cx="2404493" cy="3161248"/>
            <a:chOff x="6162564" y="2184399"/>
            <a:chExt cx="2404493" cy="3161248"/>
          </a:xfrm>
        </p:grpSpPr>
        <p:cxnSp>
          <p:nvCxnSpPr>
            <p:cNvPr id="35" name="Straight Connector 34">
              <a:extLst>
                <a:ext uri="{FF2B5EF4-FFF2-40B4-BE49-F238E27FC236}">
                  <a16:creationId xmlns:a16="http://schemas.microsoft.com/office/drawing/2014/main" id="{473C3BA1-28E0-24DB-27C0-B7B759DE1B7D}"/>
                </a:ext>
              </a:extLst>
            </p:cNvPr>
            <p:cNvCxnSpPr>
              <a:cxnSpLocks/>
            </p:cNvCxnSpPr>
            <p:nvPr/>
          </p:nvCxnSpPr>
          <p:spPr>
            <a:xfrm flipV="1">
              <a:off x="6162564" y="2710543"/>
              <a:ext cx="0" cy="1404257"/>
            </a:xfrm>
            <a:prstGeom prst="line">
              <a:avLst/>
            </a:prstGeom>
            <a:ln w="28575" cap="rnd" cmpd="sng">
              <a:solidFill>
                <a:srgbClr val="ED2F62"/>
              </a:solidFill>
              <a:prstDash val="sysDot"/>
              <a:round/>
            </a:ln>
          </p:spPr>
          <p:style>
            <a:lnRef idx="1">
              <a:schemeClr val="accent1"/>
            </a:lnRef>
            <a:fillRef idx="0">
              <a:schemeClr val="accent1"/>
            </a:fillRef>
            <a:effectRef idx="0">
              <a:schemeClr val="accent1"/>
            </a:effectRef>
            <a:fontRef idx="minor">
              <a:schemeClr val="tx1"/>
            </a:fontRef>
          </p:style>
        </p:cxnSp>
        <p:sp>
          <p:nvSpPr>
            <p:cNvPr id="39" name="Rounded Rectangle 38">
              <a:extLst>
                <a:ext uri="{FF2B5EF4-FFF2-40B4-BE49-F238E27FC236}">
                  <a16:creationId xmlns:a16="http://schemas.microsoft.com/office/drawing/2014/main" id="{6A0D9BF2-C968-1B6B-F434-85854D3E50CC}"/>
                </a:ext>
              </a:extLst>
            </p:cNvPr>
            <p:cNvSpPr/>
            <p:nvPr/>
          </p:nvSpPr>
          <p:spPr>
            <a:xfrm>
              <a:off x="6225624" y="4647378"/>
              <a:ext cx="2293426" cy="698269"/>
            </a:xfrm>
            <a:prstGeom prst="roundRect">
              <a:avLst/>
            </a:prstGeom>
            <a:solidFill>
              <a:srgbClr val="ED2F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i="0" dirty="0">
                  <a:latin typeface="Calibri" panose="020F0502020204030204" pitchFamily="34" charset="0"/>
                  <a:cs typeface="Calibri" panose="020F0502020204030204" pitchFamily="34" charset="0"/>
                </a:rPr>
                <a:t>Efficiency</a:t>
              </a:r>
              <a:endParaRPr lang="en-US" sz="2800" dirty="0"/>
            </a:p>
          </p:txBody>
        </p:sp>
        <p:pic>
          <p:nvPicPr>
            <p:cNvPr id="8" name="Picture 7">
              <a:extLst>
                <a:ext uri="{FF2B5EF4-FFF2-40B4-BE49-F238E27FC236}">
                  <a16:creationId xmlns:a16="http://schemas.microsoft.com/office/drawing/2014/main" id="{80B8D9B1-F41C-96A3-75B6-677AC3FA7B42}"/>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97386" y="2184399"/>
              <a:ext cx="2269671" cy="2269671"/>
            </a:xfrm>
            <a:prstGeom prst="rect">
              <a:avLst/>
            </a:prstGeom>
          </p:spPr>
        </p:pic>
      </p:grpSp>
      <p:grpSp>
        <p:nvGrpSpPr>
          <p:cNvPr id="9" name="Group 8" descr="Convenience">
            <a:extLst>
              <a:ext uri="{FF2B5EF4-FFF2-40B4-BE49-F238E27FC236}">
                <a16:creationId xmlns:a16="http://schemas.microsoft.com/office/drawing/2014/main" id="{461A6AF2-560D-FFFB-B144-EB359F982597}"/>
              </a:ext>
            </a:extLst>
          </p:cNvPr>
          <p:cNvGrpSpPr/>
          <p:nvPr/>
        </p:nvGrpSpPr>
        <p:grpSpPr>
          <a:xfrm>
            <a:off x="8961267" y="2184399"/>
            <a:ext cx="2354629" cy="3161248"/>
            <a:chOff x="8636315" y="2184399"/>
            <a:chExt cx="2354629" cy="3161248"/>
          </a:xfrm>
        </p:grpSpPr>
        <p:cxnSp>
          <p:nvCxnSpPr>
            <p:cNvPr id="36" name="Straight Connector 35">
              <a:extLst>
                <a:ext uri="{FF2B5EF4-FFF2-40B4-BE49-F238E27FC236}">
                  <a16:creationId xmlns:a16="http://schemas.microsoft.com/office/drawing/2014/main" id="{4F912C24-E2EA-83BB-B749-720E36BF98D9}"/>
                </a:ext>
              </a:extLst>
            </p:cNvPr>
            <p:cNvCxnSpPr>
              <a:cxnSpLocks/>
            </p:cNvCxnSpPr>
            <p:nvPr/>
          </p:nvCxnSpPr>
          <p:spPr>
            <a:xfrm flipV="1">
              <a:off x="8639841" y="2710543"/>
              <a:ext cx="0" cy="1404257"/>
            </a:xfrm>
            <a:prstGeom prst="line">
              <a:avLst/>
            </a:prstGeom>
            <a:ln w="28575" cap="rnd" cmpd="sng">
              <a:solidFill>
                <a:srgbClr val="ED2F62"/>
              </a:solidFill>
              <a:prstDash val="sysDot"/>
              <a:round/>
            </a:ln>
          </p:spPr>
          <p:style>
            <a:lnRef idx="1">
              <a:schemeClr val="accent1"/>
            </a:lnRef>
            <a:fillRef idx="0">
              <a:schemeClr val="accent1"/>
            </a:fillRef>
            <a:effectRef idx="0">
              <a:schemeClr val="accent1"/>
            </a:effectRef>
            <a:fontRef idx="minor">
              <a:schemeClr val="tx1"/>
            </a:fontRef>
          </p:style>
        </p:cxnSp>
        <p:sp>
          <p:nvSpPr>
            <p:cNvPr id="40" name="Rounded Rectangle 39">
              <a:extLst>
                <a:ext uri="{FF2B5EF4-FFF2-40B4-BE49-F238E27FC236}">
                  <a16:creationId xmlns:a16="http://schemas.microsoft.com/office/drawing/2014/main" id="{5361B1B4-848D-FA02-9272-90AB9857F8D0}"/>
                </a:ext>
              </a:extLst>
            </p:cNvPr>
            <p:cNvSpPr/>
            <p:nvPr/>
          </p:nvSpPr>
          <p:spPr>
            <a:xfrm>
              <a:off x="8636315" y="4647378"/>
              <a:ext cx="2293426" cy="698269"/>
            </a:xfrm>
            <a:prstGeom prst="roundRect">
              <a:avLst/>
            </a:prstGeom>
            <a:solidFill>
              <a:srgbClr val="ED2F6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800" b="1" i="0" dirty="0">
                  <a:latin typeface="Calibri" panose="020F0502020204030204" pitchFamily="34" charset="0"/>
                  <a:cs typeface="Calibri" panose="020F0502020204030204" pitchFamily="34" charset="0"/>
                </a:rPr>
                <a:t>Convenience</a:t>
              </a:r>
              <a:endParaRPr lang="en-US" sz="2800" dirty="0"/>
            </a:p>
          </p:txBody>
        </p:sp>
        <p:pic>
          <p:nvPicPr>
            <p:cNvPr id="6" name="Picture 5">
              <a:extLst>
                <a:ext uri="{FF2B5EF4-FFF2-40B4-BE49-F238E27FC236}">
                  <a16:creationId xmlns:a16="http://schemas.microsoft.com/office/drawing/2014/main" id="{C63B548D-1700-0262-277A-170F6E50C2C9}"/>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721273" y="2184399"/>
              <a:ext cx="2269671" cy="2269671"/>
            </a:xfrm>
            <a:prstGeom prst="rect">
              <a:avLst/>
            </a:prstGeom>
          </p:spPr>
        </p:pic>
      </p:grpSp>
      <p:sp>
        <p:nvSpPr>
          <p:cNvPr id="2" name="Slide Number Placeholder 3">
            <a:extLst>
              <a:ext uri="{FF2B5EF4-FFF2-40B4-BE49-F238E27FC236}">
                <a16:creationId xmlns:a16="http://schemas.microsoft.com/office/drawing/2014/main" id="{C9FEF251-1A58-9B86-2F33-F717877240C0}"/>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7</a:t>
            </a:fld>
            <a:endParaRPr lang="en-US" dirty="0"/>
          </a:p>
        </p:txBody>
      </p:sp>
    </p:spTree>
    <p:extLst>
      <p:ext uri="{BB962C8B-B14F-4D97-AF65-F5344CB8AC3E}">
        <p14:creationId xmlns:p14="http://schemas.microsoft.com/office/powerpoint/2010/main" val="770615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5081C7-ADA8-5F79-E480-7C99A0EF13F0}"/>
              </a:ext>
            </a:extLst>
          </p:cNvPr>
          <p:cNvSpPr>
            <a:spLocks noGrp="1"/>
          </p:cNvSpPr>
          <p:nvPr>
            <p:ph type="title"/>
          </p:nvPr>
        </p:nvSpPr>
        <p:spPr>
          <a:xfrm>
            <a:off x="1765616" y="-952049"/>
            <a:ext cx="8140453" cy="766992"/>
          </a:xfrm>
        </p:spPr>
        <p:txBody>
          <a:bodyPr/>
          <a:lstStyle/>
          <a:p>
            <a:r>
              <a:rPr lang="en-US" sz="4000" b="1" dirty="0"/>
              <a:t>Principles of Taxation </a:t>
            </a:r>
            <a:r>
              <a:rPr lang="en-US" dirty="0"/>
              <a:t>2</a:t>
            </a:r>
            <a:br>
              <a:rPr lang="en-IE" sz="4400" b="1" dirty="0"/>
            </a:br>
            <a:endParaRPr lang="en-US" dirty="0"/>
          </a:p>
        </p:txBody>
      </p:sp>
      <p:grpSp>
        <p:nvGrpSpPr>
          <p:cNvPr id="10" name="Group 9" descr="Adam Smith 1723-1790 Scottish Philosopher &amp; Economist. Author of “…The Wealth of Nations”&#10;">
            <a:extLst>
              <a:ext uri="{FF2B5EF4-FFF2-40B4-BE49-F238E27FC236}">
                <a16:creationId xmlns:a16="http://schemas.microsoft.com/office/drawing/2014/main" id="{58F6A667-EEF4-F459-2889-D8D901A8BB4E}"/>
              </a:ext>
            </a:extLst>
          </p:cNvPr>
          <p:cNvGrpSpPr/>
          <p:nvPr/>
        </p:nvGrpSpPr>
        <p:grpSpPr>
          <a:xfrm>
            <a:off x="8908850" y="1494673"/>
            <a:ext cx="2974765" cy="4720138"/>
            <a:chOff x="8908850" y="1494673"/>
            <a:chExt cx="2974765" cy="4720138"/>
          </a:xfrm>
        </p:grpSpPr>
        <p:pic>
          <p:nvPicPr>
            <p:cNvPr id="1028" name="Picture 4" descr="Credit: Getty Images/Hulton Archive">
              <a:extLst>
                <a:ext uri="{FF2B5EF4-FFF2-40B4-BE49-F238E27FC236}">
                  <a16:creationId xmlns:a16="http://schemas.microsoft.com/office/drawing/2014/main" id="{4669824E-4EEC-41B7-8C85-75819C026F5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14044" y="1494673"/>
              <a:ext cx="2969571" cy="4131578"/>
            </a:xfrm>
            <a:prstGeom prst="rect">
              <a:avLst/>
            </a:prstGeom>
            <a:noFill/>
            <a:ln w="50800">
              <a:solidFill>
                <a:srgbClr val="ED2F62"/>
              </a:solidFill>
            </a:ln>
            <a:extLst>
              <a:ext uri="{909E8E84-426E-40DD-AFC4-6F175D3DCCD1}">
                <a14:hiddenFill xmlns:a14="http://schemas.microsoft.com/office/drawing/2010/main">
                  <a:solidFill>
                    <a:srgbClr val="FFFFFF"/>
                  </a:solidFill>
                </a14:hiddenFill>
              </a:ext>
            </a:extLst>
          </p:spPr>
        </p:pic>
        <p:sp>
          <p:nvSpPr>
            <p:cNvPr id="4" name="TextBox 3" descr="Adam Smith 1723-1790 Scottish Philosopher &amp; Economist. Author of “…The Wealth of Nations”&#10;">
              <a:extLst>
                <a:ext uri="{FF2B5EF4-FFF2-40B4-BE49-F238E27FC236}">
                  <a16:creationId xmlns:a16="http://schemas.microsoft.com/office/drawing/2014/main" id="{464F6EF8-E5F3-460A-9AB4-2B4544CF41D8}"/>
                </a:ext>
              </a:extLst>
            </p:cNvPr>
            <p:cNvSpPr txBox="1"/>
            <p:nvPr/>
          </p:nvSpPr>
          <p:spPr>
            <a:xfrm>
              <a:off x="8914044" y="5783924"/>
              <a:ext cx="2899429" cy="430887"/>
            </a:xfrm>
            <a:prstGeom prst="rect">
              <a:avLst/>
            </a:prstGeom>
            <a:noFill/>
          </p:spPr>
          <p:txBody>
            <a:bodyPr wrap="square" rtlCol="0">
              <a:spAutoFit/>
            </a:bodyPr>
            <a:lstStyle/>
            <a:p>
              <a:r>
                <a:rPr lang="en-IE" sz="1100" dirty="0">
                  <a:latin typeface="Calibri" panose="020F0502020204030204" pitchFamily="34" charset="0"/>
                  <a:cs typeface="Calibri" panose="020F0502020204030204" pitchFamily="34" charset="0"/>
                </a:rPr>
                <a:t>Adam Smith 1723-1790 Scottish Philosopher &amp; Economist. Author of “…The Wealth of Nations”</a:t>
              </a:r>
            </a:p>
          </p:txBody>
        </p:sp>
        <p:sp>
          <p:nvSpPr>
            <p:cNvPr id="7" name="Rectangle 6">
              <a:extLst>
                <a:ext uri="{FF2B5EF4-FFF2-40B4-BE49-F238E27FC236}">
                  <a16:creationId xmlns:a16="http://schemas.microsoft.com/office/drawing/2014/main" id="{0A268F79-D4A7-D287-3D15-033442B29986}"/>
                </a:ext>
                <a:ext uri="{C183D7F6-B498-43B3-948B-1728B52AA6E4}">
                  <adec:decorative xmlns:adec="http://schemas.microsoft.com/office/drawing/2017/decorative" val="1"/>
                </a:ext>
              </a:extLst>
            </p:cNvPr>
            <p:cNvSpPr/>
            <p:nvPr/>
          </p:nvSpPr>
          <p:spPr>
            <a:xfrm>
              <a:off x="8908850" y="1500948"/>
              <a:ext cx="2974765" cy="4119028"/>
            </a:xfrm>
            <a:prstGeom prst="rect">
              <a:avLst/>
            </a:prstGeom>
            <a:solidFill>
              <a:srgbClr val="ED2F62">
                <a:alpha val="2542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2" name="Group 11" descr="Fairness&#10;• Taxes levied should be based on a person’s / firm’s ability to pay&#10;">
            <a:extLst>
              <a:ext uri="{FF2B5EF4-FFF2-40B4-BE49-F238E27FC236}">
                <a16:creationId xmlns:a16="http://schemas.microsoft.com/office/drawing/2014/main" id="{ED3A79A3-600F-7E73-6006-47EE39ACC30E}"/>
              </a:ext>
            </a:extLst>
          </p:cNvPr>
          <p:cNvGrpSpPr/>
          <p:nvPr/>
        </p:nvGrpSpPr>
        <p:grpSpPr>
          <a:xfrm>
            <a:off x="1879678" y="1943420"/>
            <a:ext cx="6607176" cy="1762306"/>
            <a:chOff x="1879678" y="1943420"/>
            <a:chExt cx="6607176" cy="1762306"/>
          </a:xfrm>
        </p:grpSpPr>
        <p:sp>
          <p:nvSpPr>
            <p:cNvPr id="2" name="Rounded Rectangle 1">
              <a:extLst>
                <a:ext uri="{FF2B5EF4-FFF2-40B4-BE49-F238E27FC236}">
                  <a16:creationId xmlns:a16="http://schemas.microsoft.com/office/drawing/2014/main" id="{AD996E75-F5B3-E094-58CD-10E5084903AB}"/>
                </a:ext>
              </a:extLst>
            </p:cNvPr>
            <p:cNvSpPr/>
            <p:nvPr/>
          </p:nvSpPr>
          <p:spPr>
            <a:xfrm>
              <a:off x="1879678" y="2191871"/>
              <a:ext cx="6607175" cy="1513855"/>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IE" sz="2800" dirty="0">
                  <a:latin typeface="Calibri" panose="020F0502020204030204" pitchFamily="34" charset="0"/>
                  <a:cs typeface="Calibri" panose="020F0502020204030204" pitchFamily="34" charset="0"/>
                </a:rPr>
                <a:t>Taxes levied should be based on a person’s / firm’s ability to pay</a:t>
              </a:r>
            </a:p>
          </p:txBody>
        </p:sp>
        <p:sp>
          <p:nvSpPr>
            <p:cNvPr id="3" name="Round Same Side Corner Rectangle 2">
              <a:extLst>
                <a:ext uri="{FF2B5EF4-FFF2-40B4-BE49-F238E27FC236}">
                  <a16:creationId xmlns:a16="http://schemas.microsoft.com/office/drawing/2014/main" id="{7CFF7EEC-65CC-0F92-6678-EB482CD082B8}"/>
                </a:ext>
              </a:extLst>
            </p:cNvPr>
            <p:cNvSpPr/>
            <p:nvPr/>
          </p:nvSpPr>
          <p:spPr>
            <a:xfrm>
              <a:off x="1879866" y="1943420"/>
              <a:ext cx="6606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IE" sz="3200" b="1" dirty="0">
                  <a:latin typeface="Calibri" panose="020F0502020204030204" pitchFamily="34" charset="0"/>
                  <a:cs typeface="Calibri" panose="020F0502020204030204" pitchFamily="34" charset="0"/>
                </a:rPr>
                <a:t>Fairness</a:t>
              </a:r>
            </a:p>
          </p:txBody>
        </p:sp>
      </p:grpSp>
      <p:grpSp>
        <p:nvGrpSpPr>
          <p:cNvPr id="13" name="Group 12" descr="Certainty&#10;•People show know how much tax they have to pay, when the tax must be paid and how the tax will be collected&#10;">
            <a:extLst>
              <a:ext uri="{FF2B5EF4-FFF2-40B4-BE49-F238E27FC236}">
                <a16:creationId xmlns:a16="http://schemas.microsoft.com/office/drawing/2014/main" id="{07314A49-2125-B857-6764-B808B1632773}"/>
              </a:ext>
            </a:extLst>
          </p:cNvPr>
          <p:cNvGrpSpPr/>
          <p:nvPr/>
        </p:nvGrpSpPr>
        <p:grpSpPr>
          <a:xfrm>
            <a:off x="1879678" y="3964415"/>
            <a:ext cx="6607176" cy="2083459"/>
            <a:chOff x="1879678" y="3964415"/>
            <a:chExt cx="6607176" cy="2083459"/>
          </a:xfrm>
        </p:grpSpPr>
        <p:sp>
          <p:nvSpPr>
            <p:cNvPr id="8" name="Rounded Rectangle 7">
              <a:extLst>
                <a:ext uri="{FF2B5EF4-FFF2-40B4-BE49-F238E27FC236}">
                  <a16:creationId xmlns:a16="http://schemas.microsoft.com/office/drawing/2014/main" id="{4318EB7A-BE7F-477E-B7D5-44F83A6E5849}"/>
                </a:ext>
              </a:extLst>
            </p:cNvPr>
            <p:cNvSpPr/>
            <p:nvPr/>
          </p:nvSpPr>
          <p:spPr>
            <a:xfrm>
              <a:off x="1879678" y="4212866"/>
              <a:ext cx="6607175" cy="1835008"/>
            </a:xfrm>
            <a:prstGeom prst="roundRect">
              <a:avLst>
                <a:gd name="adj" fmla="val 8250"/>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IE" sz="2800" dirty="0">
                  <a:latin typeface="Calibri" panose="020F0502020204030204" pitchFamily="34" charset="0"/>
                  <a:cs typeface="Calibri" panose="020F0502020204030204" pitchFamily="34" charset="0"/>
                </a:rPr>
                <a:t>People should know </a:t>
              </a:r>
              <a:r>
                <a:rPr lang="en-IE" sz="2800" b="1" dirty="0">
                  <a:latin typeface="Calibri" panose="020F0502020204030204" pitchFamily="34" charset="0"/>
                  <a:cs typeface="Calibri" panose="020F0502020204030204" pitchFamily="34" charset="0"/>
                </a:rPr>
                <a:t>how much </a:t>
              </a:r>
              <a:r>
                <a:rPr lang="en-IE" sz="2800" dirty="0">
                  <a:latin typeface="Calibri" panose="020F0502020204030204" pitchFamily="34" charset="0"/>
                  <a:cs typeface="Calibri" panose="020F0502020204030204" pitchFamily="34" charset="0"/>
                </a:rPr>
                <a:t>tax they have to pay, </a:t>
              </a:r>
              <a:r>
                <a:rPr lang="en-IE" sz="2800" b="1" dirty="0">
                  <a:latin typeface="Calibri" panose="020F0502020204030204" pitchFamily="34" charset="0"/>
                  <a:cs typeface="Calibri" panose="020F0502020204030204" pitchFamily="34" charset="0"/>
                </a:rPr>
                <a:t>when</a:t>
              </a:r>
              <a:r>
                <a:rPr lang="en-IE" sz="2800" dirty="0">
                  <a:latin typeface="Calibri" panose="020F0502020204030204" pitchFamily="34" charset="0"/>
                  <a:cs typeface="Calibri" panose="020F0502020204030204" pitchFamily="34" charset="0"/>
                </a:rPr>
                <a:t> the tax must be paid and </a:t>
              </a:r>
              <a:r>
                <a:rPr lang="en-IE" sz="2800" b="1" dirty="0">
                  <a:latin typeface="Calibri" panose="020F0502020204030204" pitchFamily="34" charset="0"/>
                  <a:cs typeface="Calibri" panose="020F0502020204030204" pitchFamily="34" charset="0"/>
                </a:rPr>
                <a:t>how</a:t>
              </a:r>
              <a:r>
                <a:rPr lang="en-IE" sz="2800" i="1" dirty="0">
                  <a:latin typeface="Calibri" panose="020F0502020204030204" pitchFamily="34" charset="0"/>
                  <a:cs typeface="Calibri" panose="020F0502020204030204" pitchFamily="34" charset="0"/>
                </a:rPr>
                <a:t> </a:t>
              </a:r>
              <a:r>
                <a:rPr lang="en-IE" sz="2800" dirty="0">
                  <a:latin typeface="Calibri" panose="020F0502020204030204" pitchFamily="34" charset="0"/>
                  <a:cs typeface="Calibri" panose="020F0502020204030204" pitchFamily="34" charset="0"/>
                </a:rPr>
                <a:t>the tax will be collected</a:t>
              </a:r>
            </a:p>
          </p:txBody>
        </p:sp>
        <p:sp>
          <p:nvSpPr>
            <p:cNvPr id="9" name="Round Same Side Corner Rectangle 8" descr="Certainty&#10;">
              <a:extLst>
                <a:ext uri="{FF2B5EF4-FFF2-40B4-BE49-F238E27FC236}">
                  <a16:creationId xmlns:a16="http://schemas.microsoft.com/office/drawing/2014/main" id="{1D52F399-AA4D-5AB1-1D72-1DB24A982C8D}"/>
                </a:ext>
              </a:extLst>
            </p:cNvPr>
            <p:cNvSpPr/>
            <p:nvPr/>
          </p:nvSpPr>
          <p:spPr>
            <a:xfrm>
              <a:off x="1879866" y="3964415"/>
              <a:ext cx="6606988" cy="689429"/>
            </a:xfrm>
            <a:prstGeom prst="round2SameRect">
              <a:avLst>
                <a:gd name="adj1" fmla="val 24733"/>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IE" sz="3200" b="1" dirty="0">
                  <a:latin typeface="Calibri" panose="020F0502020204030204" pitchFamily="34" charset="0"/>
                  <a:cs typeface="Calibri" panose="020F0502020204030204" pitchFamily="34" charset="0"/>
                </a:rPr>
                <a:t>Certainty</a:t>
              </a:r>
            </a:p>
          </p:txBody>
        </p:sp>
      </p:grpSp>
      <p:sp>
        <p:nvSpPr>
          <p:cNvPr id="6" name="Slide Number Placeholder 3">
            <a:extLst>
              <a:ext uri="{FF2B5EF4-FFF2-40B4-BE49-F238E27FC236}">
                <a16:creationId xmlns:a16="http://schemas.microsoft.com/office/drawing/2014/main" id="{918B7AC0-7984-0E2C-710D-1A7C4F34B69E}"/>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8</a:t>
            </a:fld>
            <a:endParaRPr lang="en-US" dirty="0"/>
          </a:p>
        </p:txBody>
      </p:sp>
      <p:sp>
        <p:nvSpPr>
          <p:cNvPr id="14" name="Title 4">
            <a:extLst>
              <a:ext uri="{FF2B5EF4-FFF2-40B4-BE49-F238E27FC236}">
                <a16:creationId xmlns:a16="http://schemas.microsoft.com/office/drawing/2014/main" id="{A5BE2AAE-62AF-4893-6CB4-0D6FC805F6DD}"/>
              </a:ext>
              <a:ext uri="{C183D7F6-B498-43B3-948B-1728B52AA6E4}">
                <adec:decorative xmlns:adec="http://schemas.microsoft.com/office/drawing/2017/decorative" val="1"/>
              </a:ext>
            </a:extLst>
          </p:cNvPr>
          <p:cNvSpPr txBox="1">
            <a:spLocks/>
          </p:cNvSpPr>
          <p:nvPr/>
        </p:nvSpPr>
        <p:spPr>
          <a:xfrm>
            <a:off x="1765616" y="909409"/>
            <a:ext cx="8140453" cy="766992"/>
          </a:xfrm>
          <a:prstGeom prst="rect">
            <a:avLst/>
          </a:prstGeom>
        </p:spPr>
        <p:txBody>
          <a:bodyPr vert="horz" wrap="square" lIns="91440" tIns="45720" rIns="91440" bIns="45720" rtlCol="0" anchor="t">
            <a:noAutofit/>
          </a:bodyPr>
          <a:lstStyle>
            <a:lvl1pPr algn="l" defTabSz="914400" rtl="0" eaLnBrk="1" latinLnBrk="0" hangingPunct="1">
              <a:lnSpc>
                <a:spcPts val="42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r>
              <a:rPr lang="en-US"/>
              <a:t>Principles of Taxation </a:t>
            </a:r>
            <a:br>
              <a:rPr lang="en-IE" sz="4400"/>
            </a:br>
            <a:endParaRPr lang="en-US" dirty="0"/>
          </a:p>
        </p:txBody>
      </p:sp>
    </p:spTree>
    <p:extLst>
      <p:ext uri="{BB962C8B-B14F-4D97-AF65-F5344CB8AC3E}">
        <p14:creationId xmlns:p14="http://schemas.microsoft.com/office/powerpoint/2010/main" val="4016842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dissolv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EC5EEDC6-A71F-AA24-DEB6-D4D9368FD19C}"/>
              </a:ext>
            </a:extLst>
          </p:cNvPr>
          <p:cNvSpPr>
            <a:spLocks noGrp="1"/>
          </p:cNvSpPr>
          <p:nvPr>
            <p:ph type="title"/>
          </p:nvPr>
        </p:nvSpPr>
        <p:spPr>
          <a:xfrm>
            <a:off x="1790108" y="-1164319"/>
            <a:ext cx="8594863" cy="766992"/>
          </a:xfrm>
        </p:spPr>
        <p:txBody>
          <a:bodyPr/>
          <a:lstStyle/>
          <a:p>
            <a:r>
              <a:rPr lang="en-US" sz="4000" b="1" dirty="0"/>
              <a:t>Principles of Taxation </a:t>
            </a:r>
            <a:br>
              <a:rPr lang="en-IE" sz="4400" b="1" dirty="0"/>
            </a:br>
            <a:r>
              <a:rPr lang="en-IE" sz="4400" b="1" dirty="0"/>
              <a:t> 3</a:t>
            </a:r>
            <a:endParaRPr lang="en-US" dirty="0"/>
          </a:p>
        </p:txBody>
      </p:sp>
      <p:grpSp>
        <p:nvGrpSpPr>
          <p:cNvPr id="10" name="Group 9" descr="A picture of Adam Smith&#10;">
            <a:extLst>
              <a:ext uri="{FF2B5EF4-FFF2-40B4-BE49-F238E27FC236}">
                <a16:creationId xmlns:a16="http://schemas.microsoft.com/office/drawing/2014/main" id="{9EBC3E93-9F4C-E509-04FC-0CBA553BEA8E}"/>
              </a:ext>
            </a:extLst>
          </p:cNvPr>
          <p:cNvGrpSpPr/>
          <p:nvPr/>
        </p:nvGrpSpPr>
        <p:grpSpPr>
          <a:xfrm>
            <a:off x="8908850" y="1494673"/>
            <a:ext cx="2974765" cy="4720138"/>
            <a:chOff x="8908850" y="1494673"/>
            <a:chExt cx="2974765" cy="4720138"/>
          </a:xfrm>
        </p:grpSpPr>
        <p:pic>
          <p:nvPicPr>
            <p:cNvPr id="11" name="Picture 4" descr="Credit: Getty Images/Hulton Archive">
              <a:extLst>
                <a:ext uri="{FF2B5EF4-FFF2-40B4-BE49-F238E27FC236}">
                  <a16:creationId xmlns:a16="http://schemas.microsoft.com/office/drawing/2014/main" id="{A09B757B-ACA5-E96D-8516-98D76C50637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914044" y="1494673"/>
              <a:ext cx="2969571" cy="4131578"/>
            </a:xfrm>
            <a:prstGeom prst="rect">
              <a:avLst/>
            </a:prstGeom>
            <a:noFill/>
            <a:ln w="50800">
              <a:solidFill>
                <a:srgbClr val="ED2F62"/>
              </a:solidFill>
            </a:ln>
            <a:extLst>
              <a:ext uri="{909E8E84-426E-40DD-AFC4-6F175D3DCCD1}">
                <a14:hiddenFill xmlns:a14="http://schemas.microsoft.com/office/drawing/2010/main">
                  <a:solidFill>
                    <a:srgbClr val="FFFFFF"/>
                  </a:solidFill>
                </a14:hiddenFill>
              </a:ext>
            </a:extLst>
          </p:spPr>
        </p:pic>
        <p:sp>
          <p:nvSpPr>
            <p:cNvPr id="14" name="TextBox 13" descr="Adam Smith 1723-1790 Scottish Philosopher &amp; Economist. Author of “…The Wealth of Nations”&#10;">
              <a:extLst>
                <a:ext uri="{FF2B5EF4-FFF2-40B4-BE49-F238E27FC236}">
                  <a16:creationId xmlns:a16="http://schemas.microsoft.com/office/drawing/2014/main" id="{EDE9242D-7CDA-14F5-5732-E43CF30B872E}"/>
                </a:ext>
              </a:extLst>
            </p:cNvPr>
            <p:cNvSpPr txBox="1"/>
            <p:nvPr/>
          </p:nvSpPr>
          <p:spPr>
            <a:xfrm>
              <a:off x="8914044" y="5783924"/>
              <a:ext cx="2899429" cy="430887"/>
            </a:xfrm>
            <a:prstGeom prst="rect">
              <a:avLst/>
            </a:prstGeom>
            <a:noFill/>
          </p:spPr>
          <p:txBody>
            <a:bodyPr wrap="square" rtlCol="0">
              <a:spAutoFit/>
            </a:bodyPr>
            <a:lstStyle/>
            <a:p>
              <a:r>
                <a:rPr lang="en-IE" sz="1100" dirty="0">
                  <a:latin typeface="Calibri" panose="020F0502020204030204" pitchFamily="34" charset="0"/>
                  <a:cs typeface="Calibri" panose="020F0502020204030204" pitchFamily="34" charset="0"/>
                </a:rPr>
                <a:t>Adam Smith 1723-1790 Scottish Philosopher &amp; Economist. Author of “…The Wealth of Nations”</a:t>
              </a:r>
            </a:p>
          </p:txBody>
        </p:sp>
        <p:sp>
          <p:nvSpPr>
            <p:cNvPr id="18" name="Rectangle 17">
              <a:extLst>
                <a:ext uri="{FF2B5EF4-FFF2-40B4-BE49-F238E27FC236}">
                  <a16:creationId xmlns:a16="http://schemas.microsoft.com/office/drawing/2014/main" id="{CBA59F24-D0F8-4412-800F-E00E0C92F326}"/>
                </a:ext>
                <a:ext uri="{C183D7F6-B498-43B3-948B-1728B52AA6E4}">
                  <adec:decorative xmlns:adec="http://schemas.microsoft.com/office/drawing/2017/decorative" val="1"/>
                </a:ext>
              </a:extLst>
            </p:cNvPr>
            <p:cNvSpPr/>
            <p:nvPr/>
          </p:nvSpPr>
          <p:spPr>
            <a:xfrm>
              <a:off x="8908850" y="1500948"/>
              <a:ext cx="2974765" cy="4119028"/>
            </a:xfrm>
            <a:prstGeom prst="rect">
              <a:avLst/>
            </a:prstGeom>
            <a:solidFill>
              <a:srgbClr val="ED2F62">
                <a:alpha val="25429"/>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4" name="Group 3" descr="Convenience&#10;•There should be a simple process to pay and collect taxes owed  &#10;">
            <a:extLst>
              <a:ext uri="{FF2B5EF4-FFF2-40B4-BE49-F238E27FC236}">
                <a16:creationId xmlns:a16="http://schemas.microsoft.com/office/drawing/2014/main" id="{5EC41923-E39B-AEBB-4572-B411721E2474}"/>
              </a:ext>
            </a:extLst>
          </p:cNvPr>
          <p:cNvGrpSpPr/>
          <p:nvPr/>
        </p:nvGrpSpPr>
        <p:grpSpPr>
          <a:xfrm>
            <a:off x="1872122" y="1943420"/>
            <a:ext cx="6607176" cy="1762306"/>
            <a:chOff x="1872122" y="1943420"/>
            <a:chExt cx="6607176" cy="1762306"/>
          </a:xfrm>
        </p:grpSpPr>
        <p:sp>
          <p:nvSpPr>
            <p:cNvPr id="13" name="Rounded Rectangle 12">
              <a:extLst>
                <a:ext uri="{FF2B5EF4-FFF2-40B4-BE49-F238E27FC236}">
                  <a16:creationId xmlns:a16="http://schemas.microsoft.com/office/drawing/2014/main" id="{13880F43-D486-F378-03A8-0A267B5D620C}"/>
                </a:ext>
              </a:extLst>
            </p:cNvPr>
            <p:cNvSpPr/>
            <p:nvPr/>
          </p:nvSpPr>
          <p:spPr>
            <a:xfrm>
              <a:off x="1872122" y="2191871"/>
              <a:ext cx="6607175" cy="1513855"/>
            </a:xfrm>
            <a:prstGeom prst="roundRect">
              <a:avLst>
                <a:gd name="adj" fmla="val 9321"/>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560"/>
                </a:lnSpc>
                <a:buFont typeface="Arial" panose="020B0604020202020204" pitchFamily="34" charset="0"/>
                <a:buChar char="•"/>
              </a:pPr>
              <a:r>
                <a:rPr lang="en-IE" sz="2800" dirty="0">
                  <a:latin typeface="Calibri" panose="020F0502020204030204" pitchFamily="34" charset="0"/>
                  <a:cs typeface="Calibri" panose="020F0502020204030204" pitchFamily="34" charset="0"/>
                </a:rPr>
                <a:t>There should be a simple process to </a:t>
              </a:r>
              <a:br>
                <a:rPr lang="en-IE" sz="2800" dirty="0">
                  <a:latin typeface="Calibri" panose="020F0502020204030204" pitchFamily="34" charset="0"/>
                  <a:cs typeface="Calibri" panose="020F0502020204030204" pitchFamily="34" charset="0"/>
                </a:rPr>
              </a:br>
              <a:r>
                <a:rPr lang="en-IE" sz="2800" dirty="0">
                  <a:latin typeface="Calibri" panose="020F0502020204030204" pitchFamily="34" charset="0"/>
                  <a:cs typeface="Calibri" panose="020F0502020204030204" pitchFamily="34" charset="0"/>
                </a:rPr>
                <a:t>pay and collect taxes owed  </a:t>
              </a:r>
            </a:p>
          </p:txBody>
        </p:sp>
        <p:sp>
          <p:nvSpPr>
            <p:cNvPr id="15" name="Round Same Side Corner Rectangle 14">
              <a:extLst>
                <a:ext uri="{FF2B5EF4-FFF2-40B4-BE49-F238E27FC236}">
                  <a16:creationId xmlns:a16="http://schemas.microsoft.com/office/drawing/2014/main" id="{3741B7BC-5FEF-6B42-A805-555224B70C6F}"/>
                </a:ext>
              </a:extLst>
            </p:cNvPr>
            <p:cNvSpPr/>
            <p:nvPr/>
          </p:nvSpPr>
          <p:spPr>
            <a:xfrm>
              <a:off x="1872310" y="1943420"/>
              <a:ext cx="6606988" cy="689429"/>
            </a:xfrm>
            <a:prstGeom prst="round2SameRect">
              <a:avLst>
                <a:gd name="adj1" fmla="val 22044"/>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IE" sz="3200" b="1" dirty="0">
                  <a:latin typeface="Calibri" panose="020F0502020204030204" pitchFamily="34" charset="0"/>
                  <a:cs typeface="Calibri" panose="020F0502020204030204" pitchFamily="34" charset="0"/>
                </a:rPr>
                <a:t>Convenience</a:t>
              </a:r>
            </a:p>
          </p:txBody>
        </p:sp>
      </p:grpSp>
      <p:grpSp>
        <p:nvGrpSpPr>
          <p:cNvPr id="7" name="Group 6" descr="Efficiency&#10;•The cost to collect taxes should be kept to a minimum&#10;">
            <a:extLst>
              <a:ext uri="{FF2B5EF4-FFF2-40B4-BE49-F238E27FC236}">
                <a16:creationId xmlns:a16="http://schemas.microsoft.com/office/drawing/2014/main" id="{143419EA-E145-E820-5A02-16B684231FFE}"/>
              </a:ext>
            </a:extLst>
          </p:cNvPr>
          <p:cNvGrpSpPr/>
          <p:nvPr/>
        </p:nvGrpSpPr>
        <p:grpSpPr>
          <a:xfrm>
            <a:off x="1872122" y="3964415"/>
            <a:ext cx="6607176" cy="1816183"/>
            <a:chOff x="1872122" y="3964415"/>
            <a:chExt cx="6607176" cy="1816183"/>
          </a:xfrm>
        </p:grpSpPr>
        <p:sp>
          <p:nvSpPr>
            <p:cNvPr id="16" name="Rounded Rectangle 15">
              <a:extLst>
                <a:ext uri="{FF2B5EF4-FFF2-40B4-BE49-F238E27FC236}">
                  <a16:creationId xmlns:a16="http://schemas.microsoft.com/office/drawing/2014/main" id="{95FFF98C-4955-3044-7A84-AAE7B2AC029F}"/>
                </a:ext>
              </a:extLst>
            </p:cNvPr>
            <p:cNvSpPr/>
            <p:nvPr/>
          </p:nvSpPr>
          <p:spPr>
            <a:xfrm>
              <a:off x="1872122" y="4212866"/>
              <a:ext cx="6607175" cy="1567732"/>
            </a:xfrm>
            <a:prstGeom prst="roundRect">
              <a:avLst>
                <a:gd name="adj" fmla="val 8250"/>
              </a:avLst>
            </a:prstGeom>
            <a:ln w="28575">
              <a:solidFill>
                <a:srgbClr val="D91F53"/>
              </a:solidFill>
            </a:ln>
          </p:spPr>
          <p:style>
            <a:lnRef idx="2">
              <a:schemeClr val="dk1"/>
            </a:lnRef>
            <a:fillRef idx="1">
              <a:schemeClr val="lt1"/>
            </a:fillRef>
            <a:effectRef idx="0">
              <a:schemeClr val="dk1"/>
            </a:effectRef>
            <a:fontRef idx="minor">
              <a:schemeClr val="dk1"/>
            </a:fontRef>
          </p:style>
          <p:txBody>
            <a:bodyPr lIns="108000" tIns="108000" rIns="108000" bIns="108000" rtlCol="0" anchor="b"/>
            <a:lstStyle/>
            <a:p>
              <a:pPr marL="457200" indent="-457200">
                <a:lnSpc>
                  <a:spcPts val="2660"/>
                </a:lnSpc>
                <a:buFont typeface="Arial" panose="020B0604020202020204" pitchFamily="34" charset="0"/>
                <a:buChar char="•"/>
              </a:pPr>
              <a:r>
                <a:rPr lang="en-IE" sz="2800" dirty="0">
                  <a:latin typeface="Calibri" panose="020F0502020204030204" pitchFamily="34" charset="0"/>
                  <a:cs typeface="Calibri" panose="020F0502020204030204" pitchFamily="34" charset="0"/>
                </a:rPr>
                <a:t>The cost to collect taxes should be kept to a minimum</a:t>
              </a:r>
            </a:p>
          </p:txBody>
        </p:sp>
        <p:sp>
          <p:nvSpPr>
            <p:cNvPr id="17" name="Round Same Side Corner Rectangle 16">
              <a:extLst>
                <a:ext uri="{FF2B5EF4-FFF2-40B4-BE49-F238E27FC236}">
                  <a16:creationId xmlns:a16="http://schemas.microsoft.com/office/drawing/2014/main" id="{5DFE2D42-51A1-E8AC-C664-895ED9AF0ACA}"/>
                </a:ext>
              </a:extLst>
            </p:cNvPr>
            <p:cNvSpPr/>
            <p:nvPr/>
          </p:nvSpPr>
          <p:spPr>
            <a:xfrm>
              <a:off x="1872310" y="3964415"/>
              <a:ext cx="6606988" cy="689429"/>
            </a:xfrm>
            <a:prstGeom prst="round2SameRect">
              <a:avLst>
                <a:gd name="adj1" fmla="val 24733"/>
                <a:gd name="adj2" fmla="val 0"/>
              </a:avLst>
            </a:prstGeom>
            <a:solidFill>
              <a:srgbClr val="D91F53"/>
            </a:solidFill>
            <a:ln w="28575">
              <a:solidFill>
                <a:srgbClr val="D91F53"/>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r>
                <a:rPr lang="en-IE" sz="3200" b="1" dirty="0">
                  <a:latin typeface="Calibri" panose="020F0502020204030204" pitchFamily="34" charset="0"/>
                  <a:cs typeface="Calibri" panose="020F0502020204030204" pitchFamily="34" charset="0"/>
                </a:rPr>
                <a:t>Efficiency</a:t>
              </a:r>
            </a:p>
          </p:txBody>
        </p:sp>
      </p:grpSp>
      <p:sp>
        <p:nvSpPr>
          <p:cNvPr id="3" name="Slide Number Placeholder 3">
            <a:extLst>
              <a:ext uri="{FF2B5EF4-FFF2-40B4-BE49-F238E27FC236}">
                <a16:creationId xmlns:a16="http://schemas.microsoft.com/office/drawing/2014/main" id="{30044AC6-62AE-362D-0EAB-34AE48815CFB}"/>
              </a:ext>
              <a:ext uri="{C183D7F6-B498-43B3-948B-1728B52AA6E4}">
                <adec:decorative xmlns:adec="http://schemas.microsoft.com/office/drawing/2017/decorative" val="1"/>
              </a:ext>
            </a:extLst>
          </p:cNvPr>
          <p:cNvSpPr>
            <a:spLocks noGrp="1"/>
          </p:cNvSpPr>
          <p:nvPr>
            <p:ph type="sldNum" sz="quarter" idx="11"/>
          </p:nvPr>
        </p:nvSpPr>
        <p:spPr>
          <a:xfrm>
            <a:off x="104010" y="6356350"/>
            <a:ext cx="1791535" cy="365125"/>
          </a:xfrm>
        </p:spPr>
        <p:txBody>
          <a:bodyPr/>
          <a:lstStyle/>
          <a:p>
            <a:fld id="{FA631654-3961-674F-A770-60B6B07B9FCA}" type="slidenum">
              <a:rPr lang="en-US" smtClean="0"/>
              <a:pPr/>
              <a:t>9</a:t>
            </a:fld>
            <a:endParaRPr lang="en-US" dirty="0"/>
          </a:p>
        </p:txBody>
      </p:sp>
      <p:sp>
        <p:nvSpPr>
          <p:cNvPr id="19" name="Title 4">
            <a:extLst>
              <a:ext uri="{FF2B5EF4-FFF2-40B4-BE49-F238E27FC236}">
                <a16:creationId xmlns:a16="http://schemas.microsoft.com/office/drawing/2014/main" id="{8BD565FB-61E0-D339-8250-627C64EB1985}"/>
              </a:ext>
              <a:ext uri="{C183D7F6-B498-43B3-948B-1728B52AA6E4}">
                <adec:decorative xmlns:adec="http://schemas.microsoft.com/office/drawing/2017/decorative" val="1"/>
              </a:ext>
            </a:extLst>
          </p:cNvPr>
          <p:cNvSpPr txBox="1">
            <a:spLocks/>
          </p:cNvSpPr>
          <p:nvPr/>
        </p:nvSpPr>
        <p:spPr>
          <a:xfrm>
            <a:off x="1765616" y="909409"/>
            <a:ext cx="8140453" cy="736511"/>
          </a:xfrm>
          <a:prstGeom prst="rect">
            <a:avLst/>
          </a:prstGeom>
        </p:spPr>
        <p:txBody>
          <a:bodyPr vert="horz" wrap="square" lIns="91440" tIns="45720" rIns="91440" bIns="45720" rtlCol="0" anchor="t">
            <a:noAutofit/>
          </a:bodyPr>
          <a:lstStyle>
            <a:lvl1pPr algn="l" defTabSz="914400" rtl="0" eaLnBrk="1" latinLnBrk="0" hangingPunct="1">
              <a:lnSpc>
                <a:spcPts val="4200"/>
              </a:lnSpc>
              <a:spcBef>
                <a:spcPct val="0"/>
              </a:spcBef>
              <a:buNone/>
              <a:defRPr sz="4000" b="1" i="0" kern="1200">
                <a:solidFill>
                  <a:schemeClr val="tx1"/>
                </a:solidFill>
                <a:latin typeface="Calibri" panose="020F0502020204030204" pitchFamily="34" charset="0"/>
                <a:ea typeface="+mj-ea"/>
                <a:cs typeface="Calibri" panose="020F0502020204030204" pitchFamily="34" charset="0"/>
              </a:defRPr>
            </a:lvl1pPr>
          </a:lstStyle>
          <a:p>
            <a:r>
              <a:rPr lang="en-US" dirty="0"/>
              <a:t>Principles of Taxation</a:t>
            </a:r>
          </a:p>
        </p:txBody>
      </p:sp>
    </p:spTree>
    <p:extLst>
      <p:ext uri="{BB962C8B-B14F-4D97-AF65-F5344CB8AC3E}">
        <p14:creationId xmlns:p14="http://schemas.microsoft.com/office/powerpoint/2010/main" val="3871881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dissolv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dissolv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rush">
  <a:themeElements>
    <a:clrScheme name="Custom 1">
      <a:dk1>
        <a:srgbClr val="000000"/>
      </a:dk1>
      <a:lt1>
        <a:srgbClr val="FFFFFF"/>
      </a:lt1>
      <a:dk2>
        <a:srgbClr val="455F51"/>
      </a:dk2>
      <a:lt2>
        <a:srgbClr val="E3DED1"/>
      </a:lt2>
      <a:accent1>
        <a:srgbClr val="009192"/>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rush" id="{83ACE2F6-3F27-4C0C-9F26-3A644E012A31}" vid="{2791EB26-28CE-473B-9B2E-6D68997E89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455F51"/>
    </a:dk2>
    <a:lt2>
      <a:srgbClr val="E3DED1"/>
    </a:lt2>
    <a:accent1>
      <a:srgbClr val="009192"/>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PowerPoint presentation" ma:contentTypeID="0x010100852E11B2A94E4937B655CB4FCD918453005FA75F085205413EA3615870986D061700D0D0AE870DAF4F469AC5090B41715AEE" ma:contentTypeVersion="27" ma:contentTypeDescription="" ma:contentTypeScope="" ma:versionID="ad6ce0c09e2b2df592cb0dcc6898980c">
  <xsd:schema xmlns:xsd="http://www.w3.org/2001/XMLSchema" xmlns:xs="http://www.w3.org/2001/XMLSchema" xmlns:p="http://schemas.microsoft.com/office/2006/metadata/properties" xmlns:ns2="30388d3e-f850-492b-a475-cc3c8a4795b9" targetNamespace="http://schemas.microsoft.com/office/2006/metadata/properties" ma:root="true" ma:fieldsID="486328cfd63650f5a0accfb6080b4dfb" ns2:_="">
    <xsd:import namespace="30388d3e-f850-492b-a475-cc3c8a4795b9"/>
    <xsd:element name="properties">
      <xsd:complexType>
        <xsd:sequence>
          <xsd:element name="documentManagement">
            <xsd:complexType>
              <xsd:all>
                <xsd:element ref="ns2:e9be08524f454d8b979862330e952271" minOccurs="0"/>
                <xsd:element ref="ns2:TaxCatchAll" minOccurs="0"/>
                <xsd:element ref="ns2:TaxCatchAllLabel" minOccurs="0"/>
                <xsd:element ref="ns2:l29cd52af9b640b690e3347aa75f97a9" minOccurs="0"/>
                <xsd:element ref="ns2:ade64af1c6a24cfdbe8da7f962b31d74" minOccurs="0"/>
                <xsd:element ref="ns2:e62af2f156934d1aab35222180c5fbb1" minOccurs="0"/>
                <xsd:element ref="ns2:nb82aa7489a64919aab5fd247ffa0d1e" minOccurs="0"/>
                <xsd:element ref="ns2:f62107d924a7469492625f91956e46a6"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0388d3e-f850-492b-a475-cc3c8a4795b9" elementFormDefault="qualified">
    <xsd:import namespace="http://schemas.microsoft.com/office/2006/documentManagement/types"/>
    <xsd:import namespace="http://schemas.microsoft.com/office/infopath/2007/PartnerControls"/>
    <xsd:element name="e9be08524f454d8b979862330e952271" ma:index="8" nillable="true" ma:taxonomy="true" ma:internalName="e9be08524f454d8b979862330e952271" ma:taxonomyFieldName="nascDivision" ma:displayName="Division" ma:fieldId="{e9be0852-4f45-4d8b-9798-62330e952271}" ma:sspId="466d30fb-96d2-4a15-b6ad-75cede2d080a" ma:termSetId="9be7066c-d2d4-4f32-809f-3439c8c34a3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592b6b74-6c9f-4db4-a7f5-445a8878a8ed}" ma:internalName="TaxCatchAll" ma:showField="CatchAllData" ma:web="30388d3e-f850-492b-a475-cc3c8a4795b9">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592b6b74-6c9f-4db4-a7f5-445a8878a8ed}" ma:internalName="TaxCatchAllLabel" ma:readOnly="true" ma:showField="CatchAllDataLabel" ma:web="30388d3e-f850-492b-a475-cc3c8a4795b9">
      <xsd:complexType>
        <xsd:complexContent>
          <xsd:extension base="dms:MultiChoiceLookup">
            <xsd:sequence>
              <xsd:element name="Value" type="dms:Lookup" maxOccurs="unbounded" minOccurs="0" nillable="true"/>
            </xsd:sequence>
          </xsd:extension>
        </xsd:complexContent>
      </xsd:complexType>
    </xsd:element>
    <xsd:element name="l29cd52af9b640b690e3347aa75f97a9" ma:index="12" nillable="true" ma:taxonomy="true" ma:internalName="l29cd52af9b640b690e3347aa75f97a9" ma:taxonomyFieldName="nascBranch" ma:displayName="Branch" ma:fieldId="{529cd52a-f9b6-40b6-90e3-347aa75f97a9}" ma:sspId="466d30fb-96d2-4a15-b6ad-75cede2d080a" ma:termSetId="af1c7d35-25ab-45c8-bad2-6b4dad3d92d4" ma:anchorId="00000000-0000-0000-0000-000000000000" ma:open="false" ma:isKeyword="false">
      <xsd:complexType>
        <xsd:sequence>
          <xsd:element ref="pc:Terms" minOccurs="0" maxOccurs="1"/>
        </xsd:sequence>
      </xsd:complexType>
    </xsd:element>
    <xsd:element name="ade64af1c6a24cfdbe8da7f962b31d74" ma:index="14" nillable="true" ma:taxonomy="true" ma:internalName="ade64af1c6a24cfdbe8da7f962b31d74" ma:taxonomyFieldName="nascUnit" ma:displayName="Unit" ma:fieldId="{ade64af1-c6a2-4cfd-be8d-a7f962b31d74}" ma:sspId="466d30fb-96d2-4a15-b6ad-75cede2d080a" ma:termSetId="a2efc30a-d818-4683-bc07-ff44ec6f5486" ma:anchorId="00000000-0000-0000-0000-000000000000" ma:open="false" ma:isKeyword="false">
      <xsd:complexType>
        <xsd:sequence>
          <xsd:element ref="pc:Terms" minOccurs="0" maxOccurs="1"/>
        </xsd:sequence>
      </xsd:complexType>
    </xsd:element>
    <xsd:element name="e62af2f156934d1aab35222180c5fbb1" ma:index="16" nillable="true" ma:taxonomy="true" ma:internalName="e62af2f156934d1aab35222180c5fbb1" ma:taxonomyFieldName="nascSiteType" ma:displayName="Site Type" ma:fieldId="{e62af2f1-5693-4d1a-ab35-222180c5fbb1}" ma:sspId="466d30fb-96d2-4a15-b6ad-75cede2d080a" ma:termSetId="9c2f7ba3-7c06-4b18-be0b-9494f9717f3e" ma:anchorId="00000000-0000-0000-0000-000000000000" ma:open="false" ma:isKeyword="false">
      <xsd:complexType>
        <xsd:sequence>
          <xsd:element ref="pc:Terms" minOccurs="0" maxOccurs="1"/>
        </xsd:sequence>
      </xsd:complexType>
    </xsd:element>
    <xsd:element name="nb82aa7489a64919aab5fd247ffa0d1e" ma:index="18" nillable="true" ma:taxonomy="true" ma:internalName="nb82aa7489a64919aab5fd247ffa0d1e" ma:taxonomyFieldName="nascCategory" ma:displayName="Category" ma:fieldId="{7b82aa74-89a6-4919-aab5-fd247ffa0d1e}" ma:sspId="466d30fb-96d2-4a15-b6ad-75cede2d080a" ma:termSetId="7c91e1d8-d051-4bb4-a48c-c4e0d4c4fb66" ma:anchorId="00000000-0000-0000-0000-000000000000" ma:open="false" ma:isKeyword="false">
      <xsd:complexType>
        <xsd:sequence>
          <xsd:element ref="pc:Terms" minOccurs="0" maxOccurs="1"/>
        </xsd:sequence>
      </xsd:complexType>
    </xsd:element>
    <xsd:element name="f62107d924a7469492625f91956e46a6" ma:index="20" nillable="true" ma:taxonomy="true" ma:internalName="f62107d924a7469492625f91956e46a6" ma:taxonomyFieldName="nascSubCategory" ma:displayName="Sub Category" ma:fieldId="{f62107d9-24a7-4694-9262-5f91956e46a6}" ma:sspId="466d30fb-96d2-4a15-b6ad-75cede2d080a" ma:termSetId="7c91e1d8-d051-4bb4-a48c-c4e0d4c4fb66"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f62107d924a7469492625f91956e46a6 xmlns="30388d3e-f850-492b-a475-cc3c8a4795b9">
      <Terms xmlns="http://schemas.microsoft.com/office/infopath/2007/PartnerControls">
        <TermInfo xmlns="http://schemas.microsoft.com/office/infopath/2007/PartnerControls">
          <TermName xmlns="http://schemas.microsoft.com/office/infopath/2007/PartnerControls">Transition Year Education Project</TermName>
          <TermId xmlns="http://schemas.microsoft.com/office/infopath/2007/PartnerControls">bd12f74a-ff32-4cfc-a00f-8d2c609d030e</TermId>
        </TermInfo>
      </Terms>
    </f62107d924a7469492625f91956e46a6>
    <e9be08524f454d8b979862330e952271 xmlns="30388d3e-f850-492b-a475-cc3c8a4795b9">
      <Terms xmlns="http://schemas.microsoft.com/office/infopath/2007/PartnerControls"/>
    </e9be08524f454d8b979862330e952271>
    <l29cd52af9b640b690e3347aa75f97a9 xmlns="30388d3e-f850-492b-a475-cc3c8a4795b9">
      <Terms xmlns="http://schemas.microsoft.com/office/infopath/2007/PartnerControls"/>
    </l29cd52af9b640b690e3347aa75f97a9>
    <e62af2f156934d1aab35222180c5fbb1 xmlns="30388d3e-f850-492b-a475-cc3c8a4795b9">
      <Terms xmlns="http://schemas.microsoft.com/office/infopath/2007/PartnerControls">
        <TermInfo xmlns="http://schemas.microsoft.com/office/infopath/2007/PartnerControls">
          <TermName xmlns="http://schemas.microsoft.com/office/infopath/2007/PartnerControls">Project Site</TermName>
          <TermId xmlns="http://schemas.microsoft.com/office/infopath/2007/PartnerControls">7b0ab4a9-6be8-4c6c-983c-945fdef69f95</TermId>
        </TermInfo>
      </Terms>
    </e62af2f156934d1aab35222180c5fbb1>
    <ade64af1c6a24cfdbe8da7f962b31d74 xmlns="30388d3e-f850-492b-a475-cc3c8a4795b9">
      <Terms xmlns="http://schemas.microsoft.com/office/infopath/2007/PartnerControls"/>
    </ade64af1c6a24cfdbe8da7f962b31d74>
    <TaxCatchAll xmlns="30388d3e-f850-492b-a475-cc3c8a4795b9">
      <Value>27</Value>
      <Value>46</Value>
      <Value>8</Value>
    </TaxCatchAll>
    <nb82aa7489a64919aab5fd247ffa0d1e xmlns="30388d3e-f850-492b-a475-cc3c8a4795b9">
      <Terms xmlns="http://schemas.microsoft.com/office/infopath/2007/PartnerControls">
        <TermInfo xmlns="http://schemas.microsoft.com/office/infopath/2007/PartnerControls">
          <TermName xmlns="http://schemas.microsoft.com/office/infopath/2007/PartnerControls">Education Initiatives</TermName>
          <TermId xmlns="http://schemas.microsoft.com/office/infopath/2007/PartnerControls">e180f215-414c-4640-92a7-94cc26c0dc53</TermId>
        </TermInfo>
      </Terms>
    </nb82aa7489a64919aab5fd247ffa0d1e>
  </documentManagement>
</p:properties>
</file>

<file path=customXml/itemProps1.xml><?xml version="1.0" encoding="utf-8"?>
<ds:datastoreItem xmlns:ds="http://schemas.openxmlformats.org/officeDocument/2006/customXml" ds:itemID="{DBE8650E-E196-42D0-BD8D-74763007F2B1}">
  <ds:schemaRefs>
    <ds:schemaRef ds:uri="http://schemas.microsoft.com/sharepoint/v3/contenttype/forms"/>
  </ds:schemaRefs>
</ds:datastoreItem>
</file>

<file path=customXml/itemProps2.xml><?xml version="1.0" encoding="utf-8"?>
<ds:datastoreItem xmlns:ds="http://schemas.openxmlformats.org/officeDocument/2006/customXml" ds:itemID="{1E419FFF-FC06-4BED-AB68-029E60C6656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0388d3e-f850-492b-a475-cc3c8a4795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1AECBBB-164A-429E-B8A9-AE834B57A467}">
  <ds:schemaRefs>
    <ds:schemaRef ds:uri="http://purl.org/dc/elements/1.1/"/>
    <ds:schemaRef ds:uri="http://schemas.microsoft.com/office/2006/metadata/properties"/>
    <ds:schemaRef ds:uri="30388d3e-f850-492b-a475-cc3c8a4795b9"/>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118</TotalTime>
  <Words>1029</Words>
  <Application>Microsoft Office PowerPoint</Application>
  <PresentationFormat>Widescreen</PresentationFormat>
  <Paragraphs>215</Paragraphs>
  <Slides>26</Slides>
  <Notes>26</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Brush</vt:lpstr>
      <vt:lpstr>Overview of Taxes</vt:lpstr>
      <vt:lpstr>Pre course questionnaire </vt:lpstr>
      <vt:lpstr>Learning Intentions</vt:lpstr>
      <vt:lpstr>What is taxation?</vt:lpstr>
      <vt:lpstr>Taxation Definition</vt:lpstr>
      <vt:lpstr>What is the purpose of taxation?</vt:lpstr>
      <vt:lpstr>Principles of Taxation</vt:lpstr>
      <vt:lpstr>Principles of Taxation 2 </vt:lpstr>
      <vt:lpstr>Principles of Taxation   3</vt:lpstr>
      <vt:lpstr>Tax Collection</vt:lpstr>
      <vt:lpstr>Revenue Commissioners</vt:lpstr>
      <vt:lpstr>Revenue Commissioners at a Glance</vt:lpstr>
      <vt:lpstr>Revenue Commissioners Mission Statement</vt:lpstr>
      <vt:lpstr>Revenue Commissioners Statement of Strategy 2023 - 2025 </vt:lpstr>
      <vt:lpstr>Identify sources of income for the Irish government </vt:lpstr>
      <vt:lpstr>Government Income from Taxation </vt:lpstr>
      <vt:lpstr>Government Income from Taxation 2 </vt:lpstr>
      <vt:lpstr>Government Income from Taxation 3 </vt:lpstr>
      <vt:lpstr>Government Income 2023</vt:lpstr>
      <vt:lpstr>On what does the government spend its income?</vt:lpstr>
      <vt:lpstr>On what does the government spend its income? </vt:lpstr>
      <vt:lpstr>Website</vt:lpstr>
      <vt:lpstr>Government Expenditure</vt:lpstr>
      <vt:lpstr>Government Expenditure </vt:lpstr>
      <vt:lpstr>Unit 1- Overview of Taxes</vt:lpstr>
      <vt:lpstr>Learning Journal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1 – Overview of Taxes</dc:title>
  <dc:subject>This is a Powerpoint presentation to accompany Unit 1 of Revenue's TY module</dc:subject>
  <dc:creator>Revenue Commissioners</dc:creator>
  <cp:keywords>unit 1, overview of taxes, tax education, PowerPoint Presentation</cp:keywords>
  <cp:lastModifiedBy>Walsh, Lorna (SPD_CKM_05)</cp:lastModifiedBy>
  <cp:revision>2</cp:revision>
  <dcterms:created xsi:type="dcterms:W3CDTF">2023-10-09T08:23:51Z</dcterms:created>
  <dcterms:modified xsi:type="dcterms:W3CDTF">2024-08-07T13:05:26Z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0x010100852E11B2A94E4937B655CB4FCD918453005FA75F085205413EA3615870986D061700D0D0AE870DAF4F469AC5090B41715AEE</vt:lpwstr>
  </property>
  <property fmtid="{D5CDD505-2E9C-101B-9397-08002B2CF9AE}" pid="3" name="nascCategory">
    <vt:lpwstr>8;#Education Initiatives|e180f215-414c-4640-92a7-94cc26c0dc53</vt:lpwstr>
  </property>
  <property fmtid="{D5CDD505-2E9C-101B-9397-08002B2CF9AE}" pid="4" name="nascSiteType">
    <vt:lpwstr>46;#Project Site|7b0ab4a9-6be8-4c6c-983c-945fdef69f95</vt:lpwstr>
  </property>
  <property fmtid="{D5CDD505-2E9C-101B-9397-08002B2CF9AE}" pid="5" name="nascSubCategory">
    <vt:lpwstr>27;#Transition Year Education Project|bd12f74a-ff32-4cfc-a00f-8d2c609d030e</vt:lpwstr>
  </property>
  <property fmtid="{D5CDD505-2E9C-101B-9397-08002B2CF9AE}" pid="6" name="nascUnit">
    <vt:lpwstr/>
  </property>
  <property fmtid="{D5CDD505-2E9C-101B-9397-08002B2CF9AE}" pid="7" name="nascBranch">
    <vt:lpwstr/>
  </property>
  <property fmtid="{D5CDD505-2E9C-101B-9397-08002B2CF9AE}" pid="8" name="nascDivision">
    <vt:lpwstr/>
  </property>
</Properties>
</file>