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36"/>
  </p:notesMasterIdLst>
  <p:sldIdLst>
    <p:sldId id="593" r:id="rId5"/>
    <p:sldId id="596" r:id="rId6"/>
    <p:sldId id="597" r:id="rId7"/>
    <p:sldId id="598" r:id="rId8"/>
    <p:sldId id="552" r:id="rId9"/>
    <p:sldId id="579" r:id="rId10"/>
    <p:sldId id="601" r:id="rId11"/>
    <p:sldId id="551" r:id="rId12"/>
    <p:sldId id="553" r:id="rId13"/>
    <p:sldId id="554" r:id="rId14"/>
    <p:sldId id="410" r:id="rId15"/>
    <p:sldId id="555" r:id="rId16"/>
    <p:sldId id="580" r:id="rId17"/>
    <p:sldId id="606" r:id="rId18"/>
    <p:sldId id="557" r:id="rId19"/>
    <p:sldId id="558" r:id="rId20"/>
    <p:sldId id="564" r:id="rId21"/>
    <p:sldId id="563" r:id="rId22"/>
    <p:sldId id="560" r:id="rId23"/>
    <p:sldId id="581" r:id="rId24"/>
    <p:sldId id="566" r:id="rId25"/>
    <p:sldId id="565" r:id="rId26"/>
    <p:sldId id="567" r:id="rId27"/>
    <p:sldId id="587" r:id="rId28"/>
    <p:sldId id="583" r:id="rId29"/>
    <p:sldId id="569" r:id="rId30"/>
    <p:sldId id="572" r:id="rId31"/>
    <p:sldId id="582" r:id="rId32"/>
    <p:sldId id="604" r:id="rId33"/>
    <p:sldId id="502" r:id="rId34"/>
    <p:sldId id="605"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611" userDrawn="1">
          <p15:clr>
            <a:srgbClr val="A4A3A4"/>
          </p15:clr>
        </p15:guide>
        <p15:guide id="3" pos="2366" userDrawn="1">
          <p15:clr>
            <a:srgbClr val="A4A3A4"/>
          </p15:clr>
        </p15:guide>
        <p15:guide id="4" orient="horz" pos="247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DCB"/>
    <a:srgbClr val="AE2026"/>
    <a:srgbClr val="FDB515"/>
    <a:srgbClr val="ED2F62"/>
    <a:srgbClr val="FDDD97"/>
    <a:srgbClr val="005F62"/>
    <a:srgbClr val="00A9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83" autoAdjust="0"/>
    <p:restoredTop sz="86452" autoAdjust="0"/>
  </p:normalViewPr>
  <p:slideViewPr>
    <p:cSldViewPr snapToGrid="0">
      <p:cViewPr varScale="1">
        <p:scale>
          <a:sx n="98" d="100"/>
          <a:sy n="98" d="100"/>
        </p:scale>
        <p:origin x="936" y="96"/>
      </p:cViewPr>
      <p:guideLst>
        <p:guide orient="horz" pos="2160"/>
        <p:guide pos="4611"/>
        <p:guide pos="2366"/>
        <p:guide orient="horz" pos="2478"/>
      </p:guideLst>
    </p:cSldViewPr>
  </p:slideViewPr>
  <p:outlineViewPr>
    <p:cViewPr>
      <p:scale>
        <a:sx n="33" d="100"/>
        <a:sy n="33" d="100"/>
      </p:scale>
      <p:origin x="0" y="-8224"/>
    </p:cViewPr>
  </p:outlineViewPr>
  <p:notesTextViewPr>
    <p:cViewPr>
      <p:scale>
        <a:sx n="1" d="1"/>
        <a:sy n="1" d="1"/>
      </p:scale>
      <p:origin x="0" y="0"/>
    </p:cViewPr>
  </p:notesTextViewPr>
  <p:sorterViewPr>
    <p:cViewPr>
      <p:scale>
        <a:sx n="175" d="100"/>
        <a:sy n="175" d="100"/>
      </p:scale>
      <p:origin x="0" y="0"/>
    </p:cViewPr>
  </p:sorterViewPr>
  <p:notesViewPr>
    <p:cSldViewPr snapToGrid="0">
      <p:cViewPr varScale="1">
        <p:scale>
          <a:sx n="221" d="100"/>
          <a:sy n="221" d="100"/>
        </p:scale>
        <p:origin x="854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D67ED0-6EEA-48F6-A9C1-BE754AABC76A}" type="doc">
      <dgm:prSet loTypeId="urn:microsoft.com/office/officeart/2017/3/layout/HorizontalPathTimeline#2" loCatId="other" qsTypeId="urn:microsoft.com/office/officeart/2005/8/quickstyle/simple1" qsCatId="simple" csTypeId="urn:microsoft.com/office/officeart/2005/8/colors/accent1_2" csCatId="accent1" phldr="1"/>
      <dgm:spPr/>
      <dgm:t>
        <a:bodyPr/>
        <a:lstStyle/>
        <a:p>
          <a:endParaRPr lang="en-US"/>
        </a:p>
      </dgm:t>
    </dgm:pt>
    <dgm:pt modelId="{93C358AC-5BA0-4CB6-B22F-1B95FA53D0F3}" type="pres">
      <dgm:prSet presAssocID="{44D67ED0-6EEA-48F6-A9C1-BE754AABC76A}" presName="root" presStyleCnt="0">
        <dgm:presLayoutVars>
          <dgm:chMax/>
          <dgm:chPref/>
          <dgm:dir/>
          <dgm:animLvl val="lvl"/>
        </dgm:presLayoutVars>
      </dgm:prSet>
      <dgm:spPr/>
    </dgm:pt>
    <dgm:pt modelId="{9F83E70B-EE6D-407B-8E1F-FE26817B3B1D}" type="pres">
      <dgm:prSet presAssocID="{44D67ED0-6EEA-48F6-A9C1-BE754AABC76A}" presName="divider" presStyleLbl="asst0" presStyleIdx="0" presStyleCnt="1"/>
      <dgm:spPr>
        <a:solidFill>
          <a:srgbClr val="FDB515"/>
        </a:solidFill>
        <a:ln>
          <a:solidFill>
            <a:schemeClr val="lt1">
              <a:hueOff val="0"/>
              <a:satOff val="0"/>
              <a:lumOff val="0"/>
              <a:alpha val="0"/>
            </a:schemeClr>
          </a:solid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EE6F6E1A-AC88-44BD-8034-0C2734A7943C}" type="pres">
      <dgm:prSet presAssocID="{44D67ED0-6EEA-48F6-A9C1-BE754AABC76A}" presName="nodes" presStyleCnt="0">
        <dgm:presLayoutVars>
          <dgm:chMax/>
          <dgm:chPref/>
          <dgm:animLvl val="lvl"/>
        </dgm:presLayoutVars>
      </dgm:prSet>
      <dgm:spPr/>
    </dgm:pt>
  </dgm:ptLst>
  <dgm:cxnLst>
    <dgm:cxn modelId="{ABC35420-2881-483F-B687-1FB2F346360F}" type="presOf" srcId="{44D67ED0-6EEA-48F6-A9C1-BE754AABC76A}" destId="{93C358AC-5BA0-4CB6-B22F-1B95FA53D0F3}" srcOrd="0" destOrd="0" presId="urn:microsoft.com/office/officeart/2017/3/layout/HorizontalPathTimeline#2"/>
    <dgm:cxn modelId="{149B274D-97B1-4D7D-8606-A060E69D9396}" type="presParOf" srcId="{93C358AC-5BA0-4CB6-B22F-1B95FA53D0F3}" destId="{9F83E70B-EE6D-407B-8E1F-FE26817B3B1D}" srcOrd="0" destOrd="0" presId="urn:microsoft.com/office/officeart/2017/3/layout/HorizontalPathTimeline#2"/>
    <dgm:cxn modelId="{9C64AB4C-6C50-4B98-94C3-1FB3A10037C8}" type="presParOf" srcId="{93C358AC-5BA0-4CB6-B22F-1B95FA53D0F3}" destId="{EE6F6E1A-AC88-44BD-8034-0C2734A7943C}" srcOrd="1" destOrd="0" presId="urn:microsoft.com/office/officeart/2017/3/layout/HorizontalPathTimelin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83E70B-EE6D-407B-8E1F-FE26817B3B1D}">
      <dsp:nvSpPr>
        <dsp:cNvPr id="0" name=""/>
        <dsp:cNvSpPr/>
      </dsp:nvSpPr>
      <dsp:spPr>
        <a:xfrm>
          <a:off x="0" y="1947672"/>
          <a:ext cx="11422062" cy="162306"/>
        </a:xfrm>
        <a:prstGeom prst="rect">
          <a:avLst/>
        </a:prstGeom>
        <a:solidFill>
          <a:srgbClr val="FDB515"/>
        </a:solidFill>
        <a:ln w="12700" cap="flat" cmpd="sng" algn="ctr">
          <a:solidFill>
            <a:schemeClr val="lt1">
              <a:hueOff val="0"/>
              <a:satOff val="0"/>
              <a:lumOff val="0"/>
              <a:alpha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7/3/layout/HorizontalPathTimeline#2">
  <dgm:title val="Horizontal Path Timeline"/>
  <dgm:desc val="Use to show a list of events in chronological order. The rectangular shape contains the description while the date is shown near the circular dot. It’s the perfect SmartArt for displaying large amount of text with a short date format."/>
  <dgm:catLst>
    <dgm:cat type="timeline" pri="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dir/>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asst0">
      <dgm:alg type="sp"/>
      <dgm:shape xmlns:r="http://schemas.openxmlformats.org/officeDocument/2006/relationships" type="rect" r:blip="">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6"/>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2TextContainer" refType="w" fact="0.88"/>
                <dgm:constr type="h" for="ch" forName="L2TextContainer" refType="h" fact="0.15"/>
                <dgm:constr type="h" for="ch" forName="L2TextContainer" refType="h" op="lte" fact="0.31"/>
                <dgm:constr type="b" for="ch" forName="L2TextContainer" refType="h" fact="0.31"/>
                <dgm:constr type="l" for="ch" forName="L2TextContainer" refType="w" fact="0.06"/>
                <dgm:constr type="w" for="ch" forName="ConnectLine"/>
                <dgm:constr type="l" for="ch" forName="ConnectLine" refType="w" fact="0.5"/>
                <dgm:constr type="h" for="ch" forName="ConnectLine" refType="h" fact="0.19"/>
                <dgm:constr type="t" for="ch" forName="ConnectLine" refType="h" fact="0.31"/>
                <dgm:constr type="w" for="ch" forName="FlexibleEmptyPlaceHolder" refType="w"/>
                <dgm:constr type="h" for="ch" forName="FlexibleEmptyPlaceHolder" refType="h" fact="0.16"/>
                <dgm:constr type="h" for="ch" forName="FlexibleEmptyPlaceHolder" refType="h" op="gte" fact="0.005"/>
                <dgm:constr type="t" for="ch" forName="FlexibleEmptyPlaceHolder" refType="h" fact="0"/>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L1TextContainer" refType="w" fact="0.8"/>
                <dgm:constr type="l" for="ch" forName="L1TextContainer" refType="w" fact="0.1"/>
                <dgm:constr type="t" for="ch" forName="L1TextContainer" refType="h" fact="0.537"/>
                <dgm:constr type="h" for="ch" forName="L1TextContainer" refType="h" fact="0.113"/>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EmptyPlaceHolder" refType="w"/>
                <dgm:constr type="h" for="ch" forName="EmptyPlaceHolder" refType="h" fact="0.35"/>
                <dgm:constr type="t" for="ch" forName="EmptyPlaceHolder" refType="h" fact="0"/>
                <dgm:constr type="w" for="ch" forName="FlexibleEmptyPlaceHolder" refType="w"/>
                <dgm:constr type="h" for="ch" forName="FlexibleEmptyPlaceHolder" refType="h" fact="0.16"/>
                <dgm:constr type="h" for="ch" forName="FlexibleEmptyPlaceHolder" refType="h" op="gte" fact="0.005"/>
                <dgm:constr type="b" for="ch" forName="FlexibleEmptyPlaceHolder" refType="h"/>
                <dgm:constr type="w" for="ch" forName="L1TextContainer" refType="w" fact="0.8"/>
                <dgm:constr type="l" for="ch" forName="L1TextContainer" refType="w" fact="0.1"/>
                <dgm:constr type="t" for="ch" forName="L1TextContainer" refType="h" fact="0.35"/>
                <dgm:constr type="h" for="ch" forName="L1TextContainer" refType="h" fact="0.113"/>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ConnectLine"/>
                <dgm:constr type="l" for="ch" forName="ConnectLine" refType="w" fact="0.5"/>
                <dgm:constr type="h" for="ch" forName="ConnectLine" refType="h" fact="0.19"/>
                <dgm:constr type="t" for="ch" forName="ConnectLine" refType="h" fact="0.5"/>
                <dgm:constr type="w" for="ch" forName="L2TextContainer" refType="w" fact="0.88"/>
                <dgm:constr type="h" for="ch" forName="L2TextContainer" refType="h" fact="0.15"/>
                <dgm:constr type="h" for="ch" forName="L2TextContainer" refType="h" op="lte" fact="0.31"/>
                <dgm:constr type="t" for="ch" forName="L2TextContainer" refType="h" fact="0.69"/>
                <dgm:constr type="l" for="ch" forName="L2TextContainer" refType="w" fact="0.06"/>
              </dgm:constrLst>
            </dgm:else>
          </dgm:choose>
          <dgm:layoutNode name="ConnectorPoint" styleLbl="fgAcc1" moveWith="L2TextContainer">
            <dgm:alg type="sp"/>
            <dgm:shape xmlns:r="http://schemas.openxmlformats.org/officeDocument/2006/relationships" type="ellipse" r:blip="" zOrderOff="10">
              <dgm:adjLst/>
            </dgm:shape>
            <dgm:presOf/>
            <dgm:constrLst/>
          </dgm:layoutNode>
          <dgm:layoutNode name="ConnectLine" styleLbl="alignNode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FlexibleEmptyPlaceHolder">
            <dgm:alg type="sp"/>
            <dgm:shape xmlns:r="http://schemas.openxmlformats.org/officeDocument/2006/relationships" r:blip="">
              <dgm:adjLst/>
            </dgm:shape>
            <dgm:presOf/>
            <dgm:constrLst/>
          </dgm:layoutNode>
          <dgm:layoutNode name="L2TextContainer" styleLbl="bgAcc1">
            <dgm:varLst>
              <dgm:chMax val="0"/>
              <dgm:chPref val="0"/>
              <dgm:bulletEnabled val="1"/>
            </dgm:varLst>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w" fact="0.14"/>
              <dgm:constr type="rMarg" refType="w" fact="0.14"/>
              <dgm:constr type="tMarg" refType="h" fact="0.17"/>
              <dgm:constr type="bMarg" refType="h" fact="0.17"/>
            </dgm:constrLst>
            <dgm:ruleLst>
              <dgm:rule type="h" val="INF" fact="NaN" max="NaN"/>
              <dgm:rule type="primFontSz" val="11" fact="NaN" max="NaN"/>
            </dgm:ruleLst>
          </dgm:layoutNod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RTLAlign" val="ctr"/>
                  <dgm:param type="parTxRTLAlign" val="ctr"/>
                </dgm:alg>
              </dgm:if>
              <dgm:else name="Name89">
                <dgm:alg type="tx">
                  <dgm:param type="txAnchorHorz" val="ctr"/>
                  <dgm:param type="txAnchorVert" val="b"/>
                  <dgm:param type="parTxRTL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8/2/2024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D0EDF81-139F-488C-872B-4720FBA6BF98}" type="slidenum">
              <a:rPr lang="en-US" smtClean="0"/>
              <a:t>1</a:t>
            </a:fld>
            <a:endParaRPr lang="en-US" dirty="0"/>
          </a:p>
        </p:txBody>
      </p:sp>
    </p:spTree>
    <p:extLst>
      <p:ext uri="{BB962C8B-B14F-4D97-AF65-F5344CB8AC3E}">
        <p14:creationId xmlns:p14="http://schemas.microsoft.com/office/powerpoint/2010/main" val="33729788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D0EDF81-139F-488C-872B-4720FBA6BF98}" type="slidenum">
              <a:rPr lang="en-US" smtClean="0"/>
              <a:t>10</a:t>
            </a:fld>
            <a:endParaRPr lang="en-US" dirty="0"/>
          </a:p>
        </p:txBody>
      </p:sp>
    </p:spTree>
    <p:extLst>
      <p:ext uri="{BB962C8B-B14F-4D97-AF65-F5344CB8AC3E}">
        <p14:creationId xmlns:p14="http://schemas.microsoft.com/office/powerpoint/2010/main" val="307769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11</a:t>
            </a:fld>
            <a:endParaRPr lang="en-US" dirty="0"/>
          </a:p>
        </p:txBody>
      </p:sp>
    </p:spTree>
    <p:extLst>
      <p:ext uri="{BB962C8B-B14F-4D97-AF65-F5344CB8AC3E}">
        <p14:creationId xmlns:p14="http://schemas.microsoft.com/office/powerpoint/2010/main" val="3045642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12</a:t>
            </a:fld>
            <a:endParaRPr lang="en-US" dirty="0"/>
          </a:p>
        </p:txBody>
      </p:sp>
    </p:spTree>
    <p:extLst>
      <p:ext uri="{BB962C8B-B14F-4D97-AF65-F5344CB8AC3E}">
        <p14:creationId xmlns:p14="http://schemas.microsoft.com/office/powerpoint/2010/main" val="2933626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13</a:t>
            </a:fld>
            <a:endParaRPr lang="en-US" dirty="0"/>
          </a:p>
        </p:txBody>
      </p:sp>
    </p:spTree>
    <p:extLst>
      <p:ext uri="{BB962C8B-B14F-4D97-AF65-F5344CB8AC3E}">
        <p14:creationId xmlns:p14="http://schemas.microsoft.com/office/powerpoint/2010/main" val="697410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0D0EDF81-139F-488C-872B-4720FBA6BF98}" type="slidenum">
              <a:rPr lang="en-US" smtClean="0"/>
              <a:t>14</a:t>
            </a:fld>
            <a:endParaRPr lang="en-US" dirty="0"/>
          </a:p>
        </p:txBody>
      </p:sp>
    </p:spTree>
    <p:extLst>
      <p:ext uri="{BB962C8B-B14F-4D97-AF65-F5344CB8AC3E}">
        <p14:creationId xmlns:p14="http://schemas.microsoft.com/office/powerpoint/2010/main" val="4024573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of Michael D. Higgins: https://</a:t>
            </a:r>
            <a:r>
              <a:rPr lang="en-GB" dirty="0" err="1"/>
              <a:t>commons.wikimedia.org</a:t>
            </a:r>
            <a:r>
              <a:rPr lang="en-GB" dirty="0"/>
              <a:t>/wiki/File:President_Higgins%27s_visit_FINIRISH_BATT_HQ,_Lebanon_%28cropped%29.jpg</a:t>
            </a:r>
          </a:p>
          <a:p>
            <a:endParaRPr lang="en-GB" dirty="0"/>
          </a:p>
          <a:p>
            <a:r>
              <a:rPr lang="en-GB" dirty="0"/>
              <a:t>Image of </a:t>
            </a:r>
            <a:r>
              <a:rPr lang="en-GB" dirty="0" err="1"/>
              <a:t>Dail</a:t>
            </a:r>
            <a:r>
              <a:rPr lang="en-GB" dirty="0"/>
              <a:t> Eireann: https://</a:t>
            </a:r>
            <a:r>
              <a:rPr lang="en-GB" dirty="0" err="1"/>
              <a:t>www.oireachtas.ie</a:t>
            </a:r>
            <a:r>
              <a:rPr lang="en-GB" dirty="0"/>
              <a:t>/</a:t>
            </a:r>
            <a:r>
              <a:rPr lang="en-GB" dirty="0" err="1"/>
              <a:t>en</a:t>
            </a:r>
            <a:r>
              <a:rPr lang="en-GB" dirty="0"/>
              <a:t>/visit-and-learn/how-parliament-works/role-of-the-</a:t>
            </a:r>
            <a:r>
              <a:rPr lang="en-GB" dirty="0" err="1"/>
              <a:t>oireachtas</a:t>
            </a:r>
            <a:r>
              <a:rPr lang="en-GB" dirty="0"/>
              <a:t>/</a:t>
            </a:r>
            <a:r>
              <a:rPr lang="en-GB" dirty="0" err="1"/>
              <a:t>dail-eireann</a:t>
            </a:r>
            <a:r>
              <a:rPr lang="en-GB" dirty="0"/>
              <a:t>/</a:t>
            </a:r>
          </a:p>
          <a:p>
            <a:endParaRPr lang="en-GB" dirty="0"/>
          </a:p>
          <a:p>
            <a:r>
              <a:rPr lang="en-GB" dirty="0"/>
              <a:t>Image of Seanad Eireann: https://</a:t>
            </a:r>
            <a:r>
              <a:rPr lang="en-GB" dirty="0" err="1"/>
              <a:t>www.oireachtas.ie</a:t>
            </a:r>
            <a:r>
              <a:rPr lang="en-GB" dirty="0"/>
              <a:t>/</a:t>
            </a:r>
            <a:r>
              <a:rPr lang="en-GB" dirty="0" err="1"/>
              <a:t>en</a:t>
            </a:r>
            <a:r>
              <a:rPr lang="en-GB" dirty="0"/>
              <a:t>/visit-and-learn/how-parliament-works/role-of-the-</a:t>
            </a:r>
            <a:r>
              <a:rPr lang="en-GB" dirty="0" err="1"/>
              <a:t>oireachtas</a:t>
            </a:r>
            <a:r>
              <a:rPr lang="en-GB" dirty="0"/>
              <a:t>/</a:t>
            </a:r>
            <a:r>
              <a:rPr lang="en-GB" dirty="0" err="1"/>
              <a:t>seanad-eireann</a:t>
            </a:r>
            <a:r>
              <a:rPr lang="en-GB" dirty="0"/>
              <a:t>/</a:t>
            </a:r>
          </a:p>
        </p:txBody>
      </p:sp>
      <p:sp>
        <p:nvSpPr>
          <p:cNvPr id="4" name="Slide Number Placeholder 3"/>
          <p:cNvSpPr>
            <a:spLocks noGrp="1"/>
          </p:cNvSpPr>
          <p:nvPr>
            <p:ph type="sldNum" sz="quarter" idx="5"/>
          </p:nvPr>
        </p:nvSpPr>
        <p:spPr/>
        <p:txBody>
          <a:bodyPr/>
          <a:lstStyle/>
          <a:p>
            <a:fld id="{0D0EDF81-139F-488C-872B-4720FBA6BF98}" type="slidenum">
              <a:rPr lang="en-US" smtClean="0"/>
              <a:t>15</a:t>
            </a:fld>
            <a:endParaRPr lang="en-US" dirty="0"/>
          </a:p>
        </p:txBody>
      </p:sp>
    </p:spTree>
    <p:extLst>
      <p:ext uri="{BB962C8B-B14F-4D97-AF65-F5344CB8AC3E}">
        <p14:creationId xmlns:p14="http://schemas.microsoft.com/office/powerpoint/2010/main" val="597873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of </a:t>
            </a:r>
            <a:r>
              <a:rPr lang="en-GB" dirty="0" err="1"/>
              <a:t>Dail</a:t>
            </a:r>
            <a:r>
              <a:rPr lang="en-GB" dirty="0"/>
              <a:t> Eireann: https://</a:t>
            </a:r>
            <a:r>
              <a:rPr lang="en-GB" dirty="0" err="1"/>
              <a:t>www.oireachtas.ie</a:t>
            </a:r>
            <a:r>
              <a:rPr lang="en-GB" dirty="0"/>
              <a:t>/</a:t>
            </a:r>
            <a:r>
              <a:rPr lang="en-GB" dirty="0" err="1"/>
              <a:t>en</a:t>
            </a:r>
            <a:r>
              <a:rPr lang="en-GB" dirty="0"/>
              <a:t>/visit-and-learn/how-parliament-works/role-of-the-</a:t>
            </a:r>
            <a:r>
              <a:rPr lang="en-GB" dirty="0" err="1"/>
              <a:t>oireachtas</a:t>
            </a:r>
            <a:r>
              <a:rPr lang="en-GB" dirty="0"/>
              <a:t>/</a:t>
            </a:r>
            <a:r>
              <a:rPr lang="en-GB" dirty="0" err="1"/>
              <a:t>dail-eireann</a:t>
            </a:r>
            <a:r>
              <a:rPr lang="en-GB" dirty="0"/>
              <a:t>/</a:t>
            </a:r>
          </a:p>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16</a:t>
            </a:fld>
            <a:endParaRPr lang="en-US" dirty="0"/>
          </a:p>
        </p:txBody>
      </p:sp>
    </p:spTree>
    <p:extLst>
      <p:ext uri="{BB962C8B-B14F-4D97-AF65-F5344CB8AC3E}">
        <p14:creationId xmlns:p14="http://schemas.microsoft.com/office/powerpoint/2010/main" val="2277738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17</a:t>
            </a:fld>
            <a:endParaRPr lang="en-US" dirty="0"/>
          </a:p>
        </p:txBody>
      </p:sp>
    </p:spTree>
    <p:extLst>
      <p:ext uri="{BB962C8B-B14F-4D97-AF65-F5344CB8AC3E}">
        <p14:creationId xmlns:p14="http://schemas.microsoft.com/office/powerpoint/2010/main" val="1322688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Simon Harris: https://www.gov.ie/en/biography/e9fb0-simon-harris/_(cropped).jpg</a:t>
            </a:r>
          </a:p>
          <a:p>
            <a:endParaRPr lang="en-GB" dirty="0"/>
          </a:p>
          <a:p>
            <a:r>
              <a:rPr lang="en-GB" dirty="0"/>
              <a:t>Leo Varadkar: https://</a:t>
            </a:r>
            <a:r>
              <a:rPr lang="en-GB" dirty="0" err="1"/>
              <a:t>en.wikipedia.org</a:t>
            </a:r>
            <a:r>
              <a:rPr lang="en-GB" dirty="0"/>
              <a:t>/wiki/</a:t>
            </a:r>
            <a:r>
              <a:rPr lang="en-GB" dirty="0" err="1"/>
              <a:t>Leo_Varadkar</a:t>
            </a:r>
            <a:r>
              <a:rPr lang="en-GB" dirty="0"/>
              <a:t>#/media/</a:t>
            </a:r>
            <a:r>
              <a:rPr lang="en-GB" dirty="0" err="1"/>
              <a:t>File:Leo_Varadkar_TD</a:t>
            </a:r>
            <a:r>
              <a:rPr lang="en-GB" dirty="0"/>
              <a:t>_(cropped).jpg</a:t>
            </a:r>
          </a:p>
          <a:p>
            <a:endParaRPr lang="en-GB" dirty="0"/>
          </a:p>
          <a:p>
            <a:r>
              <a:rPr lang="en-GB" dirty="0"/>
              <a:t>Paschal Donohue: https://en.wikipedia.org/wiki/Paschal_Donohoe#/media/File:Paschal_Donohoe_TD.jpg</a:t>
            </a:r>
          </a:p>
          <a:p>
            <a:endParaRPr lang="en-GB" dirty="0"/>
          </a:p>
          <a:p>
            <a:r>
              <a:rPr lang="en-GB" dirty="0"/>
              <a:t>Jack Chambers: https://www.oireachtas.ie/en/members/member/Jack-Chambers.D.2016-10-03/</a:t>
            </a:r>
          </a:p>
          <a:p>
            <a:endParaRPr lang="en-GB" dirty="0"/>
          </a:p>
          <a:p>
            <a:r>
              <a:rPr lang="en-GB" dirty="0"/>
              <a:t>Peter Burke: https://www.oireachtas.ie/en/members/member/Peter-Burke.D.2016-10-03/</a:t>
            </a:r>
          </a:p>
        </p:txBody>
      </p:sp>
      <p:sp>
        <p:nvSpPr>
          <p:cNvPr id="4" name="Slide Number Placeholder 3"/>
          <p:cNvSpPr>
            <a:spLocks noGrp="1"/>
          </p:cNvSpPr>
          <p:nvPr>
            <p:ph type="sldNum" sz="quarter" idx="5"/>
          </p:nvPr>
        </p:nvSpPr>
        <p:spPr/>
        <p:txBody>
          <a:bodyPr/>
          <a:lstStyle/>
          <a:p>
            <a:fld id="{0D0EDF81-139F-488C-872B-4720FBA6BF98}" type="slidenum">
              <a:rPr lang="en-US" smtClean="0"/>
              <a:t>18</a:t>
            </a:fld>
            <a:endParaRPr lang="en-US" dirty="0"/>
          </a:p>
        </p:txBody>
      </p:sp>
    </p:spTree>
    <p:extLst>
      <p:ext uri="{BB962C8B-B14F-4D97-AF65-F5344CB8AC3E}">
        <p14:creationId xmlns:p14="http://schemas.microsoft.com/office/powerpoint/2010/main" val="2795230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from: https://</a:t>
            </a:r>
            <a:r>
              <a:rPr lang="en-GB" dirty="0" err="1"/>
              <a:t>www.oireachtas.ie</a:t>
            </a:r>
            <a:r>
              <a:rPr lang="en-GB" dirty="0"/>
              <a:t>/</a:t>
            </a:r>
            <a:r>
              <a:rPr lang="en-GB" dirty="0" err="1"/>
              <a:t>en</a:t>
            </a:r>
            <a:r>
              <a:rPr lang="en-GB" dirty="0"/>
              <a:t>/visit-and-learn/how-parliament-works/role-of-the-</a:t>
            </a:r>
            <a:r>
              <a:rPr lang="en-GB" dirty="0" err="1"/>
              <a:t>oireachtas</a:t>
            </a:r>
            <a:r>
              <a:rPr lang="en-GB" dirty="0"/>
              <a:t>/</a:t>
            </a:r>
            <a:r>
              <a:rPr lang="en-GB" dirty="0" err="1"/>
              <a:t>dail-eireann</a:t>
            </a:r>
            <a:r>
              <a:rPr lang="en-GB" dirty="0"/>
              <a:t>/</a:t>
            </a:r>
          </a:p>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19</a:t>
            </a:fld>
            <a:endParaRPr lang="en-US" dirty="0"/>
          </a:p>
        </p:txBody>
      </p:sp>
    </p:spTree>
    <p:extLst>
      <p:ext uri="{BB962C8B-B14F-4D97-AF65-F5344CB8AC3E}">
        <p14:creationId xmlns:p14="http://schemas.microsoft.com/office/powerpoint/2010/main" val="2815546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2</a:t>
            </a:fld>
            <a:endParaRPr lang="en-US" dirty="0"/>
          </a:p>
        </p:txBody>
      </p:sp>
    </p:spTree>
    <p:extLst>
      <p:ext uri="{BB962C8B-B14F-4D97-AF65-F5344CB8AC3E}">
        <p14:creationId xmlns:p14="http://schemas.microsoft.com/office/powerpoint/2010/main" val="6515774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from: https://</a:t>
            </a:r>
            <a:r>
              <a:rPr lang="en-GB" dirty="0" err="1"/>
              <a:t>www.oireachtas.ie</a:t>
            </a:r>
            <a:r>
              <a:rPr lang="en-GB" dirty="0"/>
              <a:t>/</a:t>
            </a:r>
            <a:r>
              <a:rPr lang="en-GB" dirty="0" err="1"/>
              <a:t>en</a:t>
            </a:r>
            <a:r>
              <a:rPr lang="en-GB" dirty="0"/>
              <a:t>/visit-and-learn/how-parliament-works/role-of-the-</a:t>
            </a:r>
            <a:r>
              <a:rPr lang="en-GB" dirty="0" err="1"/>
              <a:t>oireachtas</a:t>
            </a:r>
            <a:r>
              <a:rPr lang="en-GB" dirty="0"/>
              <a:t>/</a:t>
            </a:r>
            <a:r>
              <a:rPr lang="en-GB" dirty="0" err="1"/>
              <a:t>seanad-eireann</a:t>
            </a:r>
            <a:r>
              <a:rPr lang="en-GB" dirty="0"/>
              <a:t>/</a:t>
            </a:r>
          </a:p>
        </p:txBody>
      </p:sp>
      <p:sp>
        <p:nvSpPr>
          <p:cNvPr id="4" name="Slide Number Placeholder 3"/>
          <p:cNvSpPr>
            <a:spLocks noGrp="1"/>
          </p:cNvSpPr>
          <p:nvPr>
            <p:ph type="sldNum" sz="quarter" idx="5"/>
          </p:nvPr>
        </p:nvSpPr>
        <p:spPr/>
        <p:txBody>
          <a:bodyPr/>
          <a:lstStyle/>
          <a:p>
            <a:fld id="{0D0EDF81-139F-488C-872B-4720FBA6BF98}" type="slidenum">
              <a:rPr lang="en-US" smtClean="0"/>
              <a:t>20</a:t>
            </a:fld>
            <a:endParaRPr lang="en-US" dirty="0"/>
          </a:p>
        </p:txBody>
      </p:sp>
    </p:spTree>
    <p:extLst>
      <p:ext uri="{BB962C8B-B14F-4D97-AF65-F5344CB8AC3E}">
        <p14:creationId xmlns:p14="http://schemas.microsoft.com/office/powerpoint/2010/main" val="16583963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0D0EDF81-139F-488C-872B-4720FBA6BF98}" type="slidenum">
              <a:rPr lang="en-US" smtClean="0"/>
              <a:t>21</a:t>
            </a:fld>
            <a:endParaRPr lang="en-US" dirty="0"/>
          </a:p>
        </p:txBody>
      </p:sp>
    </p:spTree>
    <p:extLst>
      <p:ext uri="{BB962C8B-B14F-4D97-AF65-F5344CB8AC3E}">
        <p14:creationId xmlns:p14="http://schemas.microsoft.com/office/powerpoint/2010/main" val="7542111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22</a:t>
            </a:fld>
            <a:endParaRPr lang="en-US" dirty="0"/>
          </a:p>
        </p:txBody>
      </p:sp>
    </p:spTree>
    <p:extLst>
      <p:ext uri="{BB962C8B-B14F-4D97-AF65-F5344CB8AC3E}">
        <p14:creationId xmlns:p14="http://schemas.microsoft.com/office/powerpoint/2010/main" val="41546398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0D0EDF81-139F-488C-872B-4720FBA6BF98}" type="slidenum">
              <a:rPr lang="en-US" smtClean="0"/>
              <a:t>23</a:t>
            </a:fld>
            <a:endParaRPr lang="en-US" dirty="0"/>
          </a:p>
        </p:txBody>
      </p:sp>
    </p:spTree>
    <p:extLst>
      <p:ext uri="{BB962C8B-B14F-4D97-AF65-F5344CB8AC3E}">
        <p14:creationId xmlns:p14="http://schemas.microsoft.com/office/powerpoint/2010/main" val="2982952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0D0EDF81-139F-488C-872B-4720FBA6BF98}" type="slidenum">
              <a:rPr lang="en-US" smtClean="0"/>
              <a:t>24</a:t>
            </a:fld>
            <a:endParaRPr lang="en-US" dirty="0"/>
          </a:p>
        </p:txBody>
      </p:sp>
    </p:spTree>
    <p:extLst>
      <p:ext uri="{BB962C8B-B14F-4D97-AF65-F5344CB8AC3E}">
        <p14:creationId xmlns:p14="http://schemas.microsoft.com/office/powerpoint/2010/main" val="11131877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0D0EDF81-139F-488C-872B-4720FBA6BF98}" type="slidenum">
              <a:rPr lang="en-US" smtClean="0"/>
              <a:t>25</a:t>
            </a:fld>
            <a:endParaRPr lang="en-US" dirty="0"/>
          </a:p>
        </p:txBody>
      </p:sp>
    </p:spTree>
    <p:extLst>
      <p:ext uri="{BB962C8B-B14F-4D97-AF65-F5344CB8AC3E}">
        <p14:creationId xmlns:p14="http://schemas.microsoft.com/office/powerpoint/2010/main" val="16793689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26</a:t>
            </a:fld>
            <a:endParaRPr lang="en-US" dirty="0"/>
          </a:p>
        </p:txBody>
      </p:sp>
    </p:spTree>
    <p:extLst>
      <p:ext uri="{BB962C8B-B14F-4D97-AF65-F5344CB8AC3E}">
        <p14:creationId xmlns:p14="http://schemas.microsoft.com/office/powerpoint/2010/main" val="40562149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0D0EDF81-139F-488C-872B-4720FBA6BF98}" type="slidenum">
              <a:rPr lang="en-US" smtClean="0"/>
              <a:t>27</a:t>
            </a:fld>
            <a:endParaRPr lang="en-US" dirty="0"/>
          </a:p>
        </p:txBody>
      </p:sp>
    </p:spTree>
    <p:extLst>
      <p:ext uri="{BB962C8B-B14F-4D97-AF65-F5344CB8AC3E}">
        <p14:creationId xmlns:p14="http://schemas.microsoft.com/office/powerpoint/2010/main" val="28241012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from: https://www.independent.ie/business/personal-finance/were-you-a-winner-or-a-loser-in-budget-2024-there-was-something-for-everyone-but-some-did-a-lot-better-than-others/a1768990410.html</a:t>
            </a:r>
          </a:p>
        </p:txBody>
      </p:sp>
      <p:sp>
        <p:nvSpPr>
          <p:cNvPr id="4" name="Slide Number Placeholder 3"/>
          <p:cNvSpPr>
            <a:spLocks noGrp="1"/>
          </p:cNvSpPr>
          <p:nvPr>
            <p:ph type="sldNum" sz="quarter" idx="5"/>
          </p:nvPr>
        </p:nvSpPr>
        <p:spPr/>
        <p:txBody>
          <a:bodyPr/>
          <a:lstStyle/>
          <a:p>
            <a:fld id="{0D0EDF81-139F-488C-872B-4720FBA6BF98}" type="slidenum">
              <a:rPr lang="en-US" smtClean="0"/>
              <a:t>28</a:t>
            </a:fld>
            <a:endParaRPr lang="en-US" dirty="0"/>
          </a:p>
        </p:txBody>
      </p:sp>
    </p:spTree>
    <p:extLst>
      <p:ext uri="{BB962C8B-B14F-4D97-AF65-F5344CB8AC3E}">
        <p14:creationId xmlns:p14="http://schemas.microsoft.com/office/powerpoint/2010/main" val="14151148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0D0EDF81-139F-488C-872B-4720FBA6BF98}" type="slidenum">
              <a:rPr lang="en-US" smtClean="0"/>
              <a:t>29</a:t>
            </a:fld>
            <a:endParaRPr lang="en-US" dirty="0"/>
          </a:p>
        </p:txBody>
      </p:sp>
    </p:spTree>
    <p:extLst>
      <p:ext uri="{BB962C8B-B14F-4D97-AF65-F5344CB8AC3E}">
        <p14:creationId xmlns:p14="http://schemas.microsoft.com/office/powerpoint/2010/main" val="4117519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3</a:t>
            </a:fld>
            <a:endParaRPr lang="en-US" dirty="0"/>
          </a:p>
        </p:txBody>
      </p:sp>
    </p:spTree>
    <p:extLst>
      <p:ext uri="{BB962C8B-B14F-4D97-AF65-F5344CB8AC3E}">
        <p14:creationId xmlns:p14="http://schemas.microsoft.com/office/powerpoint/2010/main" val="14377581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30</a:t>
            </a:fld>
            <a:endParaRPr lang="en-US" dirty="0"/>
          </a:p>
        </p:txBody>
      </p:sp>
    </p:spTree>
    <p:extLst>
      <p:ext uri="{BB962C8B-B14F-4D97-AF65-F5344CB8AC3E}">
        <p14:creationId xmlns:p14="http://schemas.microsoft.com/office/powerpoint/2010/main" val="21811622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31</a:t>
            </a:fld>
            <a:endParaRPr lang="en-US" dirty="0"/>
          </a:p>
        </p:txBody>
      </p:sp>
    </p:spTree>
    <p:extLst>
      <p:ext uri="{BB962C8B-B14F-4D97-AF65-F5344CB8AC3E}">
        <p14:creationId xmlns:p14="http://schemas.microsoft.com/office/powerpoint/2010/main" val="2608790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D0EDF81-139F-488C-872B-4720FBA6BF98}" type="slidenum">
              <a:rPr lang="en-US" smtClean="0"/>
              <a:t>4</a:t>
            </a:fld>
            <a:endParaRPr lang="en-US" dirty="0"/>
          </a:p>
        </p:txBody>
      </p:sp>
    </p:spTree>
    <p:extLst>
      <p:ext uri="{BB962C8B-B14F-4D97-AF65-F5344CB8AC3E}">
        <p14:creationId xmlns:p14="http://schemas.microsoft.com/office/powerpoint/2010/main" val="3028928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5</a:t>
            </a:fld>
            <a:endParaRPr lang="en-US" dirty="0"/>
          </a:p>
        </p:txBody>
      </p:sp>
    </p:spTree>
    <p:extLst>
      <p:ext uri="{BB962C8B-B14F-4D97-AF65-F5344CB8AC3E}">
        <p14:creationId xmlns:p14="http://schemas.microsoft.com/office/powerpoint/2010/main" val="774668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6</a:t>
            </a:fld>
            <a:endParaRPr lang="en-US" dirty="0"/>
          </a:p>
        </p:txBody>
      </p:sp>
    </p:spTree>
    <p:extLst>
      <p:ext uri="{BB962C8B-B14F-4D97-AF65-F5344CB8AC3E}">
        <p14:creationId xmlns:p14="http://schemas.microsoft.com/office/powerpoint/2010/main" val="3021801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7</a:t>
            </a:fld>
            <a:endParaRPr lang="en-US" dirty="0"/>
          </a:p>
        </p:txBody>
      </p:sp>
    </p:spTree>
    <p:extLst>
      <p:ext uri="{BB962C8B-B14F-4D97-AF65-F5344CB8AC3E}">
        <p14:creationId xmlns:p14="http://schemas.microsoft.com/office/powerpoint/2010/main" val="186890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0D0EDF81-139F-488C-872B-4720FBA6BF98}" type="slidenum">
              <a:rPr lang="en-US" smtClean="0"/>
              <a:t>8</a:t>
            </a:fld>
            <a:endParaRPr lang="en-US" dirty="0"/>
          </a:p>
        </p:txBody>
      </p:sp>
    </p:spTree>
    <p:extLst>
      <p:ext uri="{BB962C8B-B14F-4D97-AF65-F5344CB8AC3E}">
        <p14:creationId xmlns:p14="http://schemas.microsoft.com/office/powerpoint/2010/main" val="943653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9</a:t>
            </a:fld>
            <a:endParaRPr lang="en-US" dirty="0"/>
          </a:p>
        </p:txBody>
      </p:sp>
    </p:spTree>
    <p:extLst>
      <p:ext uri="{BB962C8B-B14F-4D97-AF65-F5344CB8AC3E}">
        <p14:creationId xmlns:p14="http://schemas.microsoft.com/office/powerpoint/2010/main" val="12309882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5260D3B-DB43-E98E-9C47-93E8321098E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a:off x="1426893" y="-1426895"/>
            <a:ext cx="6860623" cy="9714411"/>
          </a:xfrm>
          <a:prstGeom prst="rect">
            <a:avLst/>
          </a:prstGeom>
        </p:spPr>
      </p:pic>
      <p:pic>
        <p:nvPicPr>
          <p:cNvPr id="2" name="Picture 1">
            <a:extLst>
              <a:ext uri="{FF2B5EF4-FFF2-40B4-BE49-F238E27FC236}">
                <a16:creationId xmlns:a16="http://schemas.microsoft.com/office/drawing/2014/main" id="{3FCEE6FB-B2A1-DA1F-7D5C-0ACE9B75A09C}"/>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10226862" y="322918"/>
            <a:ext cx="1589998" cy="777276"/>
          </a:xfrm>
          <a:prstGeom prst="rect">
            <a:avLst/>
          </a:prstGeom>
        </p:spPr>
      </p:pic>
      <p:sp>
        <p:nvSpPr>
          <p:cNvPr id="3" name="Title 6" descr="Revenue Logo">
            <a:extLst>
              <a:ext uri="{FF2B5EF4-FFF2-40B4-BE49-F238E27FC236}">
                <a16:creationId xmlns:a16="http://schemas.microsoft.com/office/drawing/2014/main" id="{2B820C36-E0ED-13CA-8A3C-EDBB34723C04}"/>
              </a:ext>
              <a:ext uri="{C183D7F6-B498-43B3-948B-1728B52AA6E4}">
                <adec:decorative xmlns:adec="http://schemas.microsoft.com/office/drawing/2017/decorative" val="0"/>
              </a:ext>
            </a:extLst>
          </p:cNvPr>
          <p:cNvSpPr>
            <a:spLocks noGrp="1"/>
          </p:cNvSpPr>
          <p:nvPr>
            <p:ph type="title"/>
          </p:nvPr>
        </p:nvSpPr>
        <p:spPr>
          <a:xfrm>
            <a:off x="1765616" y="909409"/>
            <a:ext cx="8140453" cy="766992"/>
          </a:xfrm>
        </p:spPr>
        <p:txBody>
          <a:bodyPr anchor="t">
            <a:noAutofit/>
          </a:bodyPr>
          <a:lstStyle>
            <a:lvl1pPr>
              <a:lnSpc>
                <a:spcPts val="4200"/>
              </a:lnSpc>
              <a:defRPr sz="4000"/>
            </a:lvl1pPr>
          </a:lstStyle>
          <a:p>
            <a:r>
              <a:rPr lang="en-US"/>
              <a:t>Click to edit Master title style</a:t>
            </a:r>
            <a:endParaRPr lang="en-US" dirty="0"/>
          </a:p>
        </p:txBody>
      </p:sp>
      <p:sp>
        <p:nvSpPr>
          <p:cNvPr id="4" name="Text Placeholder 9" descr="Revenue Logo">
            <a:extLst>
              <a:ext uri="{FF2B5EF4-FFF2-40B4-BE49-F238E27FC236}">
                <a16:creationId xmlns:a16="http://schemas.microsoft.com/office/drawing/2014/main" id="{57E60B68-B4F6-27D7-B40B-DB1E7D677169}"/>
              </a:ext>
            </a:extLst>
          </p:cNvPr>
          <p:cNvSpPr>
            <a:spLocks noGrp="1"/>
          </p:cNvSpPr>
          <p:nvPr>
            <p:ph type="body" sz="quarter" idx="10"/>
          </p:nvPr>
        </p:nvSpPr>
        <p:spPr>
          <a:xfrm>
            <a:off x="1761074" y="1508951"/>
            <a:ext cx="9492174" cy="4243788"/>
          </a:xfrm>
        </p:spPr>
        <p:txBody>
          <a:bodyPr>
            <a:noAutofit/>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12">
            <a:extLst>
              <a:ext uri="{FF2B5EF4-FFF2-40B4-BE49-F238E27FC236}">
                <a16:creationId xmlns:a16="http://schemas.microsoft.com/office/drawing/2014/main" id="{9B5A8355-DD93-24AF-C4E5-84950E4E9D6F}"/>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42927330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44168C9-359C-082E-6204-8382256B9D13}"/>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6200000" flipV="1">
            <a:off x="1426894" y="-1426894"/>
            <a:ext cx="6860623" cy="9714411"/>
          </a:xfrm>
          <a:prstGeom prst="rect">
            <a:avLst/>
          </a:prstGeom>
        </p:spPr>
      </p:pic>
      <p:pic>
        <p:nvPicPr>
          <p:cNvPr id="2" name="Picture 1">
            <a:extLst>
              <a:ext uri="{FF2B5EF4-FFF2-40B4-BE49-F238E27FC236}">
                <a16:creationId xmlns:a16="http://schemas.microsoft.com/office/drawing/2014/main" id="{6D073FDB-384A-3AE1-4E4C-4B7E48EF841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10226862" y="322918"/>
            <a:ext cx="1589998" cy="777276"/>
          </a:xfrm>
          <a:prstGeom prst="rect">
            <a:avLst/>
          </a:prstGeom>
        </p:spPr>
      </p:pic>
      <p:sp>
        <p:nvSpPr>
          <p:cNvPr id="8" name="Slide Number Placeholder 12">
            <a:extLst>
              <a:ext uri="{FF2B5EF4-FFF2-40B4-BE49-F238E27FC236}">
                <a16:creationId xmlns:a16="http://schemas.microsoft.com/office/drawing/2014/main" id="{87B862B5-D814-8D99-6C86-BCB3F7E28920}"/>
              </a:ext>
            </a:extLst>
          </p:cNvPr>
          <p:cNvSpPr>
            <a:spLocks noGrp="1"/>
          </p:cNvSpPr>
          <p:nvPr>
            <p:ph type="sldNum" sz="quarter" idx="11"/>
          </p:nvPr>
        </p:nvSpPr>
        <p:spPr>
          <a:xfrm>
            <a:off x="838200" y="6356350"/>
            <a:ext cx="2743200" cy="365125"/>
          </a:xfrm>
        </p:spPr>
        <p:txBody>
          <a:bodyPr/>
          <a:lstStyle>
            <a:lvl1pPr>
              <a:defRPr sz="2000" b="0">
                <a:solidFill>
                  <a:schemeClr val="tx1"/>
                </a:solidFill>
              </a:defRPr>
            </a:lvl1pPr>
          </a:lstStyle>
          <a:p>
            <a:fld id="{FA631654-3961-674F-A770-60B6B07B9FCA}" type="slidenum">
              <a:rPr lang="en-US" smtClean="0"/>
              <a:pPr/>
              <a:t>‹#›</a:t>
            </a:fld>
            <a:endParaRPr lang="en-US"/>
          </a:p>
        </p:txBody>
      </p:sp>
      <p:sp>
        <p:nvSpPr>
          <p:cNvPr id="3" name="Title 6">
            <a:extLst>
              <a:ext uri="{FF2B5EF4-FFF2-40B4-BE49-F238E27FC236}">
                <a16:creationId xmlns:a16="http://schemas.microsoft.com/office/drawing/2014/main" id="{EF9EAE58-A3CA-D897-A7FF-B6A47778F604}"/>
              </a:ext>
            </a:extLst>
          </p:cNvPr>
          <p:cNvSpPr>
            <a:spLocks noGrp="1"/>
          </p:cNvSpPr>
          <p:nvPr>
            <p:ph type="title"/>
          </p:nvPr>
        </p:nvSpPr>
        <p:spPr>
          <a:xfrm>
            <a:off x="1765616" y="909409"/>
            <a:ext cx="8140453" cy="766992"/>
          </a:xfrm>
        </p:spPr>
        <p:txBody>
          <a:bodyPr anchor="t">
            <a:noAutofit/>
          </a:bodyPr>
          <a:lstStyle>
            <a:lvl1pPr>
              <a:lnSpc>
                <a:spcPts val="4200"/>
              </a:lnSpc>
              <a:defRPr sz="4000"/>
            </a:lvl1pPr>
          </a:lstStyle>
          <a:p>
            <a:r>
              <a:rPr lang="en-US" dirty="0"/>
              <a:t>Click to edit Master title style</a:t>
            </a:r>
          </a:p>
        </p:txBody>
      </p:sp>
      <p:sp>
        <p:nvSpPr>
          <p:cNvPr id="4" name="Text Placeholder 9">
            <a:extLst>
              <a:ext uri="{FF2B5EF4-FFF2-40B4-BE49-F238E27FC236}">
                <a16:creationId xmlns:a16="http://schemas.microsoft.com/office/drawing/2014/main" id="{41566032-AA87-EA4F-53B5-097D683AA78D}"/>
              </a:ext>
            </a:extLst>
          </p:cNvPr>
          <p:cNvSpPr>
            <a:spLocks noGrp="1"/>
          </p:cNvSpPr>
          <p:nvPr>
            <p:ph type="body" sz="quarter" idx="10"/>
          </p:nvPr>
        </p:nvSpPr>
        <p:spPr>
          <a:xfrm>
            <a:off x="1761074" y="1508951"/>
            <a:ext cx="9492174" cy="4243788"/>
          </a:xfrm>
        </p:spPr>
        <p:txBody>
          <a:bodyPr>
            <a:noAutofit/>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175634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A4C078-AD0C-AEAA-4CA8-7A9DC85A0A0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a:off x="3915745" y="-1416408"/>
            <a:ext cx="6851301" cy="9701212"/>
          </a:xfrm>
          <a:prstGeom prst="rect">
            <a:avLst/>
          </a:prstGeom>
        </p:spPr>
      </p:pic>
      <p:sp>
        <p:nvSpPr>
          <p:cNvPr id="2" name="Title 1">
            <a:extLst>
              <a:ext uri="{FF2B5EF4-FFF2-40B4-BE49-F238E27FC236}">
                <a16:creationId xmlns:a16="http://schemas.microsoft.com/office/drawing/2014/main" id="{7356BF41-07A4-14F3-DB90-1D501ABA846D}"/>
              </a:ext>
            </a:extLst>
          </p:cNvPr>
          <p:cNvSpPr>
            <a:spLocks noGrp="1"/>
          </p:cNvSpPr>
          <p:nvPr>
            <p:ph type="title"/>
          </p:nvPr>
        </p:nvSpPr>
        <p:spPr>
          <a:xfrm>
            <a:off x="648630" y="2500583"/>
            <a:ext cx="4592444" cy="1325563"/>
          </a:xfrm>
        </p:spPr>
        <p:txBody>
          <a:bodyPr lIns="0">
            <a:normAutofit/>
          </a:bodyPr>
          <a:lstStyle>
            <a:lvl1pPr>
              <a:lnSpc>
                <a:spcPts val="3800"/>
              </a:lnSpc>
              <a:defRPr sz="4000">
                <a:solidFill>
                  <a:schemeClr val="tx1"/>
                </a:solidFill>
              </a:defRPr>
            </a:lvl1pPr>
          </a:lstStyle>
          <a:p>
            <a:r>
              <a:rPr lang="en-GB" dirty="0"/>
              <a:t>Click to edit Master title style</a:t>
            </a:r>
            <a:endParaRPr lang="en-US" dirty="0"/>
          </a:p>
        </p:txBody>
      </p:sp>
      <p:pic>
        <p:nvPicPr>
          <p:cNvPr id="8" name="Picture 7">
            <a:extLst>
              <a:ext uri="{FF2B5EF4-FFF2-40B4-BE49-F238E27FC236}">
                <a16:creationId xmlns:a16="http://schemas.microsoft.com/office/drawing/2014/main" id="{19391533-D2C8-5AC9-B425-B3CCA15BC09E}"/>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10231552" y="349422"/>
            <a:ext cx="1540800" cy="750772"/>
          </a:xfrm>
          <a:prstGeom prst="rect">
            <a:avLst/>
          </a:prstGeom>
        </p:spPr>
      </p:pic>
      <p:sp>
        <p:nvSpPr>
          <p:cNvPr id="3" name="Slide Number Placeholder 12">
            <a:extLst>
              <a:ext uri="{FF2B5EF4-FFF2-40B4-BE49-F238E27FC236}">
                <a16:creationId xmlns:a16="http://schemas.microsoft.com/office/drawing/2014/main" id="{016F8614-6696-36AC-E2A3-0069845CF645}"/>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70494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BE44BE-68D8-05B8-0EF2-F16F692D260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6200000">
            <a:off x="1200542" y="-1428987"/>
            <a:ext cx="6870680" cy="9728653"/>
          </a:xfrm>
          <a:prstGeom prst="rect">
            <a:avLst/>
          </a:prstGeom>
        </p:spPr>
      </p:pic>
      <p:sp>
        <p:nvSpPr>
          <p:cNvPr id="2" name="Title 1">
            <a:extLst>
              <a:ext uri="{FF2B5EF4-FFF2-40B4-BE49-F238E27FC236}">
                <a16:creationId xmlns:a16="http://schemas.microsoft.com/office/drawing/2014/main" id="{7356BF41-07A4-14F3-DB90-1D501ABA846D}"/>
              </a:ext>
            </a:extLst>
          </p:cNvPr>
          <p:cNvSpPr>
            <a:spLocks noGrp="1"/>
          </p:cNvSpPr>
          <p:nvPr>
            <p:ph type="title"/>
          </p:nvPr>
        </p:nvSpPr>
        <p:spPr>
          <a:xfrm>
            <a:off x="648630" y="2500583"/>
            <a:ext cx="4592444" cy="1325563"/>
          </a:xfrm>
        </p:spPr>
        <p:txBody>
          <a:bodyPr lIns="0">
            <a:normAutofit/>
          </a:bodyPr>
          <a:lstStyle>
            <a:lvl1pPr>
              <a:lnSpc>
                <a:spcPts val="3800"/>
              </a:lnSpc>
              <a:defRPr sz="4000">
                <a:solidFill>
                  <a:schemeClr val="bg1"/>
                </a:solidFill>
              </a:defRPr>
            </a:lvl1pPr>
          </a:lstStyle>
          <a:p>
            <a:r>
              <a:rPr lang="en-GB" dirty="0"/>
              <a:t>Click to edit Master title style</a:t>
            </a:r>
            <a:endParaRPr lang="en-US" dirty="0"/>
          </a:p>
        </p:txBody>
      </p:sp>
      <p:pic>
        <p:nvPicPr>
          <p:cNvPr id="3" name="Picture 2">
            <a:extLst>
              <a:ext uri="{FF2B5EF4-FFF2-40B4-BE49-F238E27FC236}">
                <a16:creationId xmlns:a16="http://schemas.microsoft.com/office/drawing/2014/main" id="{8604F1AB-6DDE-A088-FFA5-9996413D2801}"/>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10226862" y="322918"/>
            <a:ext cx="1589998" cy="777276"/>
          </a:xfrm>
          <a:prstGeom prst="rect">
            <a:avLst/>
          </a:prstGeom>
        </p:spPr>
      </p:pic>
      <p:sp>
        <p:nvSpPr>
          <p:cNvPr id="6" name="Slide Number Placeholder 12">
            <a:extLst>
              <a:ext uri="{FF2B5EF4-FFF2-40B4-BE49-F238E27FC236}">
                <a16:creationId xmlns:a16="http://schemas.microsoft.com/office/drawing/2014/main" id="{2AE36246-9116-CB73-8E40-48793F918D52}"/>
              </a:ext>
            </a:extLst>
          </p:cNvPr>
          <p:cNvSpPr>
            <a:spLocks noGrp="1"/>
          </p:cNvSpPr>
          <p:nvPr>
            <p:ph type="sldNum" sz="quarter" idx="11"/>
          </p:nvPr>
        </p:nvSpPr>
        <p:spPr>
          <a:xfrm>
            <a:off x="9283931" y="6356350"/>
            <a:ext cx="2743200" cy="365125"/>
          </a:xfrm>
        </p:spPr>
        <p:txBody>
          <a:bodyPr/>
          <a:lstStyle>
            <a:lvl1pPr>
              <a:defRPr sz="2000" b="0">
                <a:solidFill>
                  <a:schemeClr val="tx1"/>
                </a:solidFill>
              </a:defRPr>
            </a:lvl1pPr>
          </a:lstStyle>
          <a:p>
            <a:fld id="{FA631654-3961-674F-A770-60B6B07B9FCA}" type="slidenum">
              <a:rPr lang="en-US" smtClean="0"/>
              <a:pPr/>
              <a:t>‹#›</a:t>
            </a:fld>
            <a:endParaRPr lang="en-US"/>
          </a:p>
        </p:txBody>
      </p:sp>
    </p:spTree>
    <p:extLst>
      <p:ext uri="{BB962C8B-B14F-4D97-AF65-F5344CB8AC3E}">
        <p14:creationId xmlns:p14="http://schemas.microsoft.com/office/powerpoint/2010/main" val="4176439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E2D644B-021A-3EFD-EE15-1F1BC62DBB12}"/>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a:off x="1426893" y="-1426895"/>
            <a:ext cx="6860623" cy="9714411"/>
          </a:xfrm>
          <a:prstGeom prst="rect">
            <a:avLst/>
          </a:prstGeom>
        </p:spPr>
      </p:pic>
      <p:pic>
        <p:nvPicPr>
          <p:cNvPr id="10" name="Picture 9">
            <a:extLst>
              <a:ext uri="{FF2B5EF4-FFF2-40B4-BE49-F238E27FC236}">
                <a16:creationId xmlns:a16="http://schemas.microsoft.com/office/drawing/2014/main" id="{C836E339-8940-2950-EF1A-6A0C74768A8B}"/>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226862" y="322918"/>
            <a:ext cx="1589998" cy="777276"/>
          </a:xfrm>
          <a:prstGeom prst="rect">
            <a:avLst/>
          </a:prstGeom>
        </p:spPr>
      </p:pic>
      <p:sp>
        <p:nvSpPr>
          <p:cNvPr id="11" name="Title 6">
            <a:extLst>
              <a:ext uri="{FF2B5EF4-FFF2-40B4-BE49-F238E27FC236}">
                <a16:creationId xmlns:a16="http://schemas.microsoft.com/office/drawing/2014/main" id="{FC1A597B-9A8E-4869-E07F-1DC82A4C14A8}"/>
              </a:ext>
            </a:extLst>
          </p:cNvPr>
          <p:cNvSpPr>
            <a:spLocks noGrp="1"/>
          </p:cNvSpPr>
          <p:nvPr>
            <p:ph type="title"/>
          </p:nvPr>
        </p:nvSpPr>
        <p:spPr>
          <a:xfrm>
            <a:off x="1765616" y="909409"/>
            <a:ext cx="8140453" cy="766992"/>
          </a:xfrm>
        </p:spPr>
        <p:txBody>
          <a:bodyPr anchor="t">
            <a:noAutofit/>
          </a:bodyPr>
          <a:lstStyle>
            <a:lvl1pPr>
              <a:lnSpc>
                <a:spcPts val="4200"/>
              </a:lnSpc>
              <a:defRPr sz="4000"/>
            </a:lvl1pPr>
          </a:lstStyle>
          <a:p>
            <a:r>
              <a:rPr lang="en-US" dirty="0"/>
              <a:t>Click to edit Master title style</a:t>
            </a:r>
          </a:p>
        </p:txBody>
      </p:sp>
      <p:sp>
        <p:nvSpPr>
          <p:cNvPr id="12" name="Text Placeholder 9">
            <a:extLst>
              <a:ext uri="{FF2B5EF4-FFF2-40B4-BE49-F238E27FC236}">
                <a16:creationId xmlns:a16="http://schemas.microsoft.com/office/drawing/2014/main" id="{DC4CD939-78B3-F72E-7DDD-35C2FE727BD0}"/>
              </a:ext>
            </a:extLst>
          </p:cNvPr>
          <p:cNvSpPr>
            <a:spLocks noGrp="1"/>
          </p:cNvSpPr>
          <p:nvPr>
            <p:ph type="body" sz="quarter" idx="10"/>
          </p:nvPr>
        </p:nvSpPr>
        <p:spPr>
          <a:xfrm>
            <a:off x="1761074" y="1508951"/>
            <a:ext cx="9492174" cy="4243788"/>
          </a:xfrm>
        </p:spPr>
        <p:txBody>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riangle 12">
            <a:extLst>
              <a:ext uri="{FF2B5EF4-FFF2-40B4-BE49-F238E27FC236}">
                <a16:creationId xmlns:a16="http://schemas.microsoft.com/office/drawing/2014/main" id="{1C290B33-8989-52A2-C6FC-EB26FB71CD6D}"/>
              </a:ext>
              <a:ext uri="{C183D7F6-B498-43B3-948B-1728B52AA6E4}">
                <adec:decorative xmlns:adec="http://schemas.microsoft.com/office/drawing/2017/decorative" val="1"/>
              </a:ext>
            </a:extLst>
          </p:cNvPr>
          <p:cNvSpPr/>
          <p:nvPr userDrawn="1"/>
        </p:nvSpPr>
        <p:spPr>
          <a:xfrm rot="5400000">
            <a:off x="1169508" y="465798"/>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839622E4-A1A3-1BE6-C61E-FF0E512E55D9}"/>
              </a:ext>
            </a:extLst>
          </p:cNvPr>
          <p:cNvSpPr>
            <a:spLocks noGrp="1"/>
          </p:cNvSpPr>
          <p:nvPr>
            <p:ph type="body" sz="quarter" idx="12" hasCustomPrompt="1"/>
          </p:nvPr>
        </p:nvSpPr>
        <p:spPr>
          <a:xfrm>
            <a:off x="1766841" y="576533"/>
            <a:ext cx="1938886" cy="385993"/>
          </a:xfrm>
        </p:spPr>
        <p:txBody>
          <a:bodyPr/>
          <a:lstStyle>
            <a:lvl1pPr marL="0" indent="0">
              <a:buFont typeface="Arial" panose="020B0604020202020204" pitchFamily="34" charset="0"/>
              <a:buNone/>
              <a:defRPr sz="2400" b="1"/>
            </a:lvl1pPr>
          </a:lstStyle>
          <a:p>
            <a:pPr lvl="0"/>
            <a:r>
              <a:rPr lang="en-US" dirty="0"/>
              <a:t>Activity XYZ</a:t>
            </a:r>
          </a:p>
        </p:txBody>
      </p:sp>
      <p:sp>
        <p:nvSpPr>
          <p:cNvPr id="15" name="Slide Number Placeholder 12">
            <a:extLst>
              <a:ext uri="{FF2B5EF4-FFF2-40B4-BE49-F238E27FC236}">
                <a16:creationId xmlns:a16="http://schemas.microsoft.com/office/drawing/2014/main" id="{DF2A5804-EE98-C3A5-4730-64EA9633F9FA}"/>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77725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tivity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4596E5A-A985-3E8E-C7B9-3A5BB12AA4E2}"/>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a:off x="1426893" y="-1426895"/>
            <a:ext cx="6860623" cy="9714411"/>
          </a:xfrm>
          <a:prstGeom prst="rect">
            <a:avLst/>
          </a:prstGeom>
        </p:spPr>
      </p:pic>
      <p:pic>
        <p:nvPicPr>
          <p:cNvPr id="3" name="Picture 2">
            <a:extLst>
              <a:ext uri="{FF2B5EF4-FFF2-40B4-BE49-F238E27FC236}">
                <a16:creationId xmlns:a16="http://schemas.microsoft.com/office/drawing/2014/main" id="{55F1F25F-4E78-1420-EFFE-C30A7D4E7F5A}"/>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226862" y="322918"/>
            <a:ext cx="1589998" cy="777276"/>
          </a:xfrm>
          <a:prstGeom prst="rect">
            <a:avLst/>
          </a:prstGeom>
        </p:spPr>
      </p:pic>
      <p:sp>
        <p:nvSpPr>
          <p:cNvPr id="4" name="Text Placeholder 9">
            <a:extLst>
              <a:ext uri="{FF2B5EF4-FFF2-40B4-BE49-F238E27FC236}">
                <a16:creationId xmlns:a16="http://schemas.microsoft.com/office/drawing/2014/main" id="{295B2D3B-583D-7D61-89CB-FED9846F7F4F}"/>
              </a:ext>
            </a:extLst>
          </p:cNvPr>
          <p:cNvSpPr>
            <a:spLocks noGrp="1"/>
          </p:cNvSpPr>
          <p:nvPr>
            <p:ph type="body" sz="quarter" idx="10"/>
          </p:nvPr>
        </p:nvSpPr>
        <p:spPr>
          <a:xfrm>
            <a:off x="1761074" y="1041439"/>
            <a:ext cx="9492174" cy="4243788"/>
          </a:xfrm>
        </p:spPr>
        <p:txBody>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riangle 4">
            <a:extLst>
              <a:ext uri="{FF2B5EF4-FFF2-40B4-BE49-F238E27FC236}">
                <a16:creationId xmlns:a16="http://schemas.microsoft.com/office/drawing/2014/main" id="{D3312D98-D2B7-0471-9CE6-8857040DA976}"/>
              </a:ext>
              <a:ext uri="{C183D7F6-B498-43B3-948B-1728B52AA6E4}">
                <adec:decorative xmlns:adec="http://schemas.microsoft.com/office/drawing/2017/decorative" val="1"/>
              </a:ext>
            </a:extLst>
          </p:cNvPr>
          <p:cNvSpPr/>
          <p:nvPr userDrawn="1"/>
        </p:nvSpPr>
        <p:spPr>
          <a:xfrm rot="5400000">
            <a:off x="1169508" y="-1714"/>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9">
            <a:extLst>
              <a:ext uri="{FF2B5EF4-FFF2-40B4-BE49-F238E27FC236}">
                <a16:creationId xmlns:a16="http://schemas.microsoft.com/office/drawing/2014/main" id="{2B55AE3B-9C85-FE68-A6AE-C7D2B6901124}"/>
              </a:ext>
            </a:extLst>
          </p:cNvPr>
          <p:cNvSpPr>
            <a:spLocks noGrp="1"/>
          </p:cNvSpPr>
          <p:nvPr>
            <p:ph type="body" sz="quarter" idx="12" hasCustomPrompt="1"/>
          </p:nvPr>
        </p:nvSpPr>
        <p:spPr>
          <a:xfrm>
            <a:off x="1766841" y="109021"/>
            <a:ext cx="1938886" cy="385993"/>
          </a:xfrm>
        </p:spPr>
        <p:txBody>
          <a:bodyPr/>
          <a:lstStyle>
            <a:lvl1pPr marL="0" indent="0">
              <a:buFont typeface="Arial" panose="020B0604020202020204" pitchFamily="34" charset="0"/>
              <a:buNone/>
              <a:defRPr sz="2400" b="1"/>
            </a:lvl1pPr>
          </a:lstStyle>
          <a:p>
            <a:pPr lvl="0"/>
            <a:r>
              <a:rPr lang="en-US" dirty="0"/>
              <a:t>Activity XYZ</a:t>
            </a:r>
          </a:p>
        </p:txBody>
      </p:sp>
      <p:sp>
        <p:nvSpPr>
          <p:cNvPr id="7" name="Title 6">
            <a:extLst>
              <a:ext uri="{FF2B5EF4-FFF2-40B4-BE49-F238E27FC236}">
                <a16:creationId xmlns:a16="http://schemas.microsoft.com/office/drawing/2014/main" id="{CE6C51F4-EA14-4792-3453-4324505F721D}"/>
              </a:ext>
            </a:extLst>
          </p:cNvPr>
          <p:cNvSpPr>
            <a:spLocks noGrp="1"/>
          </p:cNvSpPr>
          <p:nvPr>
            <p:ph type="title"/>
          </p:nvPr>
        </p:nvSpPr>
        <p:spPr>
          <a:xfrm>
            <a:off x="1765616" y="455646"/>
            <a:ext cx="8140453" cy="766992"/>
          </a:xfrm>
        </p:spPr>
        <p:txBody>
          <a:bodyPr anchor="t">
            <a:noAutofit/>
          </a:bodyPr>
          <a:lstStyle>
            <a:lvl1pPr>
              <a:lnSpc>
                <a:spcPts val="4200"/>
              </a:lnSpc>
              <a:defRPr sz="4000"/>
            </a:lvl1pPr>
          </a:lstStyle>
          <a:p>
            <a:r>
              <a:rPr lang="en-US" dirty="0"/>
              <a:t>Click to edit Master title style</a:t>
            </a:r>
          </a:p>
        </p:txBody>
      </p:sp>
      <p:sp>
        <p:nvSpPr>
          <p:cNvPr id="8" name="Slide Number Placeholder 12">
            <a:extLst>
              <a:ext uri="{FF2B5EF4-FFF2-40B4-BE49-F238E27FC236}">
                <a16:creationId xmlns:a16="http://schemas.microsoft.com/office/drawing/2014/main" id="{DF1A26EF-9253-7810-C8BF-F700E0089DB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1884584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33463A-4374-DBAB-6A7F-9D13A313AC9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a:off x="1421606" y="-1421605"/>
            <a:ext cx="6858001" cy="9701214"/>
          </a:xfrm>
          <a:prstGeom prst="rect">
            <a:avLst/>
          </a:prstGeom>
        </p:spPr>
      </p:pic>
      <p:pic>
        <p:nvPicPr>
          <p:cNvPr id="4" name="Picture 3">
            <a:extLst>
              <a:ext uri="{FF2B5EF4-FFF2-40B4-BE49-F238E27FC236}">
                <a16:creationId xmlns:a16="http://schemas.microsoft.com/office/drawing/2014/main" id="{0DBF5A15-F50D-27A4-6B2A-F246BDF897B8}"/>
              </a:ext>
              <a:ext uri="{C183D7F6-B498-43B3-948B-1728B52AA6E4}">
                <adec:decorative xmlns:adec="http://schemas.microsoft.com/office/drawing/2017/decorative" val="1"/>
              </a:ext>
            </a:extLst>
          </p:cNvPr>
          <p:cNvPicPr>
            <a:picLocks noChangeAspect="1"/>
          </p:cNvPicPr>
          <p:nvPr userDrawn="1"/>
        </p:nvPicPr>
        <p:blipFill rotWithShape="1">
          <a:blip r:embed="rId3"/>
          <a:srcRect t="2756"/>
          <a:stretch/>
        </p:blipFill>
        <p:spPr>
          <a:xfrm rot="16200000">
            <a:off x="1701691" y="303239"/>
            <a:ext cx="4516220" cy="6218399"/>
          </a:xfrm>
          <a:prstGeom prst="rect">
            <a:avLst/>
          </a:prstGeom>
        </p:spPr>
      </p:pic>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GB"/>
              <a:t>Click to edit Master text styles</a:t>
            </a:r>
          </a:p>
        </p:txBody>
      </p:sp>
      <p:pic>
        <p:nvPicPr>
          <p:cNvPr id="7" name="Picture 6">
            <a:extLst>
              <a:ext uri="{FF2B5EF4-FFF2-40B4-BE49-F238E27FC236}">
                <a16:creationId xmlns:a16="http://schemas.microsoft.com/office/drawing/2014/main" id="{A6BCC580-24E4-4F29-0CD2-F44D992D833C}"/>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226862" y="322918"/>
            <a:ext cx="1589998" cy="777276"/>
          </a:xfrm>
          <a:prstGeom prst="rect">
            <a:avLst/>
          </a:prstGeom>
        </p:spPr>
      </p:pic>
      <p:sp>
        <p:nvSpPr>
          <p:cNvPr id="5" name="Slide Number Placeholder 12">
            <a:extLst>
              <a:ext uri="{FF2B5EF4-FFF2-40B4-BE49-F238E27FC236}">
                <a16:creationId xmlns:a16="http://schemas.microsoft.com/office/drawing/2014/main" id="{6D8D300A-5B4F-3431-8674-5CD084DA9FDC}"/>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3655466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b">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Slide Number Placeholder 3">
            <a:extLst>
              <a:ext uri="{FF2B5EF4-FFF2-40B4-BE49-F238E27FC236}">
                <a16:creationId xmlns:a16="http://schemas.microsoft.com/office/drawing/2014/main" id="{061BAF61-4EA8-AB1F-DF0E-2B10FBD97D64}"/>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algn="l">
              <a:defRPr sz="1600">
                <a:solidFill>
                  <a:schemeClr val="tx1"/>
                </a:solidFill>
              </a:defRPr>
            </a:lvl1pPr>
          </a:lstStyle>
          <a:p>
            <a:fld id="{FA631654-3961-674F-A770-60B6B07B9FCA}" type="slidenum">
              <a:rPr lang="en-US" smtClean="0"/>
              <a:pPr/>
              <a:t>‹#›</a:t>
            </a:fld>
            <a:endParaRPr lang="en-US"/>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0" r:id="rId1"/>
    <p:sldLayoutId id="2147483752" r:id="rId2"/>
    <p:sldLayoutId id="2147483753" r:id="rId3"/>
    <p:sldLayoutId id="2147483754" r:id="rId4"/>
    <p:sldLayoutId id="2147483755" r:id="rId5"/>
    <p:sldLayoutId id="2147483756" r:id="rId6"/>
    <p:sldLayoutId id="2147483744" r:id="rId7"/>
    <p:sldLayoutId id="2147483746" r:id="rId8"/>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image" Target="../media/image15.png"/><Relationship Id="rId5" Type="http://schemas.openxmlformats.org/officeDocument/2006/relationships/diagramQuickStyle" Target="../diagrams/quickStyle1.xml"/><Relationship Id="rId10" Type="http://schemas.openxmlformats.org/officeDocument/2006/relationships/image" Target="../media/image23.png"/><Relationship Id="rId4" Type="http://schemas.openxmlformats.org/officeDocument/2006/relationships/diagramLayout" Target="../diagrams/layout1.xml"/><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38.tmp"/><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7.png"/><Relationship Id="rId4" Type="http://schemas.microsoft.com/office/2007/relationships/hdphoto" Target="../media/hdphoto1.wdp"/><Relationship Id="rId9"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oireachtas.ie/en/bills/"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5.jp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4.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02C6C6-CDFD-7BF8-7BA2-31EEE0ECA9C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233482" cy="6870322"/>
          </a:xfrm>
          <a:prstGeom prst="rect">
            <a:avLst/>
          </a:prstGeom>
        </p:spPr>
      </p:pic>
      <p:sp>
        <p:nvSpPr>
          <p:cNvPr id="9" name="Title 8">
            <a:extLst>
              <a:ext uri="{FF2B5EF4-FFF2-40B4-BE49-F238E27FC236}">
                <a16:creationId xmlns:a16="http://schemas.microsoft.com/office/drawing/2014/main" id="{80BEF8FB-CE62-ADF4-49FA-719A957599FA}"/>
              </a:ext>
            </a:extLst>
          </p:cNvPr>
          <p:cNvSpPr>
            <a:spLocks noGrp="1"/>
          </p:cNvSpPr>
          <p:nvPr>
            <p:ph type="title"/>
          </p:nvPr>
        </p:nvSpPr>
        <p:spPr>
          <a:xfrm>
            <a:off x="6605081" y="2474340"/>
            <a:ext cx="3268493" cy="2048891"/>
          </a:xfrm>
        </p:spPr>
        <p:txBody>
          <a:bodyPr>
            <a:normAutofit/>
          </a:bodyPr>
          <a:lstStyle/>
          <a:p>
            <a:pPr algn="ctr" rtl="0" eaLnBrk="1" latinLnBrk="0" hangingPunct="1"/>
            <a:r>
              <a:rPr lang="en-US" sz="5400" b="1" kern="1200" dirty="0">
                <a:solidFill>
                  <a:srgbClr val="000000"/>
                </a:solidFill>
                <a:effectLst/>
                <a:latin typeface="Calibri" panose="020F0502020204030204" pitchFamily="34" charset="0"/>
                <a:ea typeface="AppleGothic" pitchFamily="2" charset="-127"/>
                <a:cs typeface="Calibri" panose="020F0502020204030204" pitchFamily="34" charset="0"/>
              </a:rPr>
              <a:t>How Taxes are Made</a:t>
            </a:r>
            <a:endParaRPr lang="en-IE" dirty="0">
              <a:effectLst/>
            </a:endParaRPr>
          </a:p>
          <a:p>
            <a:pPr algn="ctr"/>
            <a:endParaRPr lang="en-US" dirty="0"/>
          </a:p>
        </p:txBody>
      </p:sp>
      <p:sp>
        <p:nvSpPr>
          <p:cNvPr id="8" name="TextBox 7">
            <a:extLst>
              <a:ext uri="{FF2B5EF4-FFF2-40B4-BE49-F238E27FC236}">
                <a16:creationId xmlns:a16="http://schemas.microsoft.com/office/drawing/2014/main" id="{09CBCC43-BD5D-DE47-6386-B3CF13B1EB17}"/>
              </a:ext>
            </a:extLst>
          </p:cNvPr>
          <p:cNvSpPr txBox="1"/>
          <p:nvPr/>
        </p:nvSpPr>
        <p:spPr>
          <a:xfrm rot="16200000">
            <a:off x="10804373" y="2996200"/>
            <a:ext cx="1733167" cy="830997"/>
          </a:xfrm>
          <a:prstGeom prst="rect">
            <a:avLst/>
          </a:prstGeom>
          <a:noFill/>
        </p:spPr>
        <p:txBody>
          <a:bodyPr wrap="none" rtlCol="0">
            <a:spAutoFit/>
          </a:bodyPr>
          <a:lstStyle/>
          <a:p>
            <a:r>
              <a:rPr lang="en-US" sz="4800" b="1" dirty="0">
                <a:solidFill>
                  <a:schemeClr val="bg1"/>
                </a:solidFill>
                <a:latin typeface="Calibri" panose="020F0502020204030204" pitchFamily="34" charset="0"/>
                <a:cs typeface="Calibri" panose="020F0502020204030204" pitchFamily="34" charset="0"/>
              </a:rPr>
              <a:t>Unit 2</a:t>
            </a:r>
          </a:p>
        </p:txBody>
      </p:sp>
      <p:sp>
        <p:nvSpPr>
          <p:cNvPr id="2" name="Slide Number Placeholder 1">
            <a:extLst>
              <a:ext uri="{FF2B5EF4-FFF2-40B4-BE49-F238E27FC236}">
                <a16:creationId xmlns:a16="http://schemas.microsoft.com/office/drawing/2014/main" id="{B137CE3C-3340-8B7C-E7A0-CF0D893C90F7}"/>
              </a:ext>
              <a:ext uri="{C183D7F6-B498-43B3-948B-1728B52AA6E4}">
                <adec:decorative xmlns:adec="http://schemas.microsoft.com/office/drawing/2017/decorative" val="1"/>
              </a:ext>
            </a:extLst>
          </p:cNvPr>
          <p:cNvSpPr>
            <a:spLocks noGrp="1"/>
          </p:cNvSpPr>
          <p:nvPr>
            <p:ph type="sldNum" sz="quarter" idx="11"/>
          </p:nvPr>
        </p:nvSpPr>
        <p:spPr>
          <a:xfrm>
            <a:off x="838200" y="6356350"/>
            <a:ext cx="2743200" cy="365125"/>
          </a:xfrm>
        </p:spPr>
        <p:txBody>
          <a:bodyPr/>
          <a:lstStyle/>
          <a:p>
            <a:fld id="{FA631654-3961-674F-A770-60B6B07B9FCA}" type="slidenum">
              <a:rPr lang="en-US" smtClean="0"/>
              <a:pPr/>
              <a:t>1</a:t>
            </a:fld>
            <a:endParaRPr lang="en-US"/>
          </a:p>
        </p:txBody>
      </p:sp>
    </p:spTree>
    <p:extLst>
      <p:ext uri="{BB962C8B-B14F-4D97-AF65-F5344CB8AC3E}">
        <p14:creationId xmlns:p14="http://schemas.microsoft.com/office/powerpoint/2010/main" val="28566455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2A1E02-FABB-94DD-0154-3F28C11C8EE1}"/>
              </a:ext>
            </a:extLst>
          </p:cNvPr>
          <p:cNvSpPr>
            <a:spLocks noGrp="1"/>
          </p:cNvSpPr>
          <p:nvPr>
            <p:ph type="title"/>
          </p:nvPr>
        </p:nvSpPr>
        <p:spPr>
          <a:xfrm>
            <a:off x="1765616" y="909409"/>
            <a:ext cx="8140453" cy="766992"/>
          </a:xfrm>
        </p:spPr>
        <p:txBody>
          <a:bodyPr lIns="0">
            <a:normAutofit/>
          </a:bodyPr>
          <a:lstStyle/>
          <a:p>
            <a:r>
              <a:rPr lang="en-GB" dirty="0"/>
              <a:t>Plastic Bag Levy</a:t>
            </a:r>
          </a:p>
        </p:txBody>
      </p:sp>
      <p:pic>
        <p:nvPicPr>
          <p:cNvPr id="8" name="Picture 7">
            <a:extLst>
              <a:ext uri="{FF2B5EF4-FFF2-40B4-BE49-F238E27FC236}">
                <a16:creationId xmlns:a16="http://schemas.microsoft.com/office/drawing/2014/main" id="{0B5A1879-4574-ABB4-B9F8-FD2A9A1D6591}"/>
              </a:ext>
              <a:ext uri="{C183D7F6-B498-43B3-948B-1728B52AA6E4}">
                <adec:decorative xmlns:adec="http://schemas.microsoft.com/office/drawing/2017/decorative" val="1"/>
              </a:ext>
            </a:extLst>
          </p:cNvPr>
          <p:cNvPicPr>
            <a:picLocks/>
          </p:cNvPicPr>
          <p:nvPr/>
        </p:nvPicPr>
        <p:blipFill rotWithShape="1">
          <a:blip r:embed="rId3"/>
          <a:srcRect l="-81" r="51387"/>
          <a:stretch/>
        </p:blipFill>
        <p:spPr>
          <a:xfrm>
            <a:off x="7988001" y="1555270"/>
            <a:ext cx="3476390" cy="4759469"/>
          </a:xfrm>
          <a:prstGeom prst="rect">
            <a:avLst/>
          </a:prstGeom>
        </p:spPr>
      </p:pic>
      <p:sp>
        <p:nvSpPr>
          <p:cNvPr id="5" name="Content Placeholder 4">
            <a:extLst>
              <a:ext uri="{FF2B5EF4-FFF2-40B4-BE49-F238E27FC236}">
                <a16:creationId xmlns:a16="http://schemas.microsoft.com/office/drawing/2014/main" id="{965CE20F-69CF-67AF-9FBA-3C55FCAA688B}"/>
              </a:ext>
            </a:extLst>
          </p:cNvPr>
          <p:cNvSpPr>
            <a:spLocks noGrp="1"/>
          </p:cNvSpPr>
          <p:nvPr>
            <p:ph type="body" sz="quarter" idx="10"/>
          </p:nvPr>
        </p:nvSpPr>
        <p:spPr>
          <a:xfrm>
            <a:off x="1760538" y="1509713"/>
            <a:ext cx="6110247" cy="4243387"/>
          </a:xfrm>
        </p:spPr>
        <p:txBody>
          <a:bodyPr lIns="0">
            <a:noAutofit/>
          </a:bodyPr>
          <a:lstStyle/>
          <a:p>
            <a:r>
              <a:rPr lang="en-GB" dirty="0"/>
              <a:t>This is an example of a </a:t>
            </a:r>
            <a:r>
              <a:rPr lang="en-GB" b="1" dirty="0"/>
              <a:t>Pigouvian tax</a:t>
            </a:r>
          </a:p>
          <a:p>
            <a:r>
              <a:rPr lang="en-GB" dirty="0"/>
              <a:t>It was introduced in 2002 and is a </a:t>
            </a:r>
            <a:r>
              <a:rPr lang="en-GB" b="1" dirty="0"/>
              <a:t>levy</a:t>
            </a:r>
            <a:r>
              <a:rPr lang="en-GB" dirty="0"/>
              <a:t> </a:t>
            </a:r>
            <a:r>
              <a:rPr lang="en-GB" b="1" dirty="0"/>
              <a:t>imposed on customers when they purchase a shopping bag</a:t>
            </a:r>
          </a:p>
          <a:p>
            <a:r>
              <a:rPr lang="en-GB" dirty="0"/>
              <a:t>The retailer collects the levy on behalf of the Department of Communications, Climate Action and Environment and this money is </a:t>
            </a:r>
            <a:r>
              <a:rPr lang="en-GB" b="1" dirty="0"/>
              <a:t>paid into an Environment Fund</a:t>
            </a:r>
          </a:p>
          <a:p>
            <a:r>
              <a:rPr lang="en-GB" dirty="0"/>
              <a:t>The Environment Fund finances</a:t>
            </a:r>
          </a:p>
          <a:p>
            <a:pPr lvl="1"/>
            <a:r>
              <a:rPr lang="en-GB" dirty="0"/>
              <a:t>Campaigns to prevent / reduce waste</a:t>
            </a:r>
          </a:p>
          <a:p>
            <a:pPr lvl="1"/>
            <a:r>
              <a:rPr lang="en-GB" dirty="0"/>
              <a:t>Research into waste management</a:t>
            </a:r>
          </a:p>
        </p:txBody>
      </p:sp>
      <p:sp>
        <p:nvSpPr>
          <p:cNvPr id="2" name="Slide Number Placeholder 12">
            <a:extLst>
              <a:ext uri="{FF2B5EF4-FFF2-40B4-BE49-F238E27FC236}">
                <a16:creationId xmlns:a16="http://schemas.microsoft.com/office/drawing/2014/main" id="{FBC55B01-9784-83F7-C71E-D475E01C082E}"/>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10</a:t>
            </a:fld>
            <a:endParaRPr lang="en-US" dirty="0"/>
          </a:p>
        </p:txBody>
      </p:sp>
    </p:spTree>
    <p:extLst>
      <p:ext uri="{BB962C8B-B14F-4D97-AF65-F5344CB8AC3E}">
        <p14:creationId xmlns:p14="http://schemas.microsoft.com/office/powerpoint/2010/main" val="245548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ssolv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ssolv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dissolv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dissolv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9D3FC30-D806-6E1A-117B-259CB3BBBA9A}"/>
              </a:ext>
            </a:extLst>
          </p:cNvPr>
          <p:cNvSpPr>
            <a:spLocks noGrp="1"/>
          </p:cNvSpPr>
          <p:nvPr>
            <p:ph type="body" sz="quarter" idx="12"/>
          </p:nvPr>
        </p:nvSpPr>
        <p:spPr/>
        <p:txBody>
          <a:bodyPr>
            <a:noAutofit/>
          </a:bodyPr>
          <a:lstStyle/>
          <a:p>
            <a:r>
              <a:rPr lang="en-GB" dirty="0">
                <a:latin typeface="Calibri" panose="020F0502020204030204" pitchFamily="34" charset="0"/>
                <a:cs typeface="Calibri" panose="020F0502020204030204" pitchFamily="34" charset="0"/>
              </a:rPr>
              <a:t>Activity 3</a:t>
            </a:r>
          </a:p>
        </p:txBody>
      </p:sp>
      <p:sp>
        <p:nvSpPr>
          <p:cNvPr id="2" name="Title 1">
            <a:extLst>
              <a:ext uri="{FF2B5EF4-FFF2-40B4-BE49-F238E27FC236}">
                <a16:creationId xmlns:a16="http://schemas.microsoft.com/office/drawing/2014/main" id="{651D4366-1B28-02CB-20CB-1C2F3E737CD8}"/>
              </a:ext>
            </a:extLst>
          </p:cNvPr>
          <p:cNvSpPr>
            <a:spLocks noGrp="1"/>
          </p:cNvSpPr>
          <p:nvPr>
            <p:ph type="title"/>
          </p:nvPr>
        </p:nvSpPr>
        <p:spPr/>
        <p:txBody>
          <a:bodyPr/>
          <a:lstStyle/>
          <a:p>
            <a:r>
              <a:rPr lang="en-GB" dirty="0"/>
              <a:t>Identify the Sin/Pigouvian Taxes</a:t>
            </a:r>
            <a:endParaRPr lang="en-US" dirty="0"/>
          </a:p>
        </p:txBody>
      </p:sp>
      <p:graphicFrame>
        <p:nvGraphicFramePr>
          <p:cNvPr id="5" name="Content Placeholder 3">
            <a:extLst>
              <a:ext uri="{FF2B5EF4-FFF2-40B4-BE49-F238E27FC236}">
                <a16:creationId xmlns:a16="http://schemas.microsoft.com/office/drawing/2014/main" id="{1AD6A0AA-485F-4BC1-AD81-A826C298B1B5}"/>
              </a:ext>
              <a:ext uri="{C183D7F6-B498-43B3-948B-1728B52AA6E4}">
                <adec:decorative xmlns:adec="http://schemas.microsoft.com/office/drawing/2017/decorative" val="1"/>
              </a:ext>
            </a:extLst>
          </p:cNvPr>
          <p:cNvGraphicFramePr>
            <a:graphicFrameLocks noGrp="1"/>
          </p:cNvGraphicFramePr>
          <p:nvPr>
            <p:ph idx="4294967295"/>
            <p:extLst>
              <p:ext uri="{D42A27DB-BD31-4B8C-83A1-F6EECF244321}">
                <p14:modId xmlns:p14="http://schemas.microsoft.com/office/powerpoint/2010/main" val="1553124729"/>
              </p:ext>
            </p:extLst>
          </p:nvPr>
        </p:nvGraphicFramePr>
        <p:xfrm>
          <a:off x="769938" y="2193925"/>
          <a:ext cx="11422062" cy="4057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D0862EC5-8F3D-A9EC-2D2A-E90755CE33F4}"/>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955739" y="2090501"/>
            <a:ext cx="1657400" cy="1657400"/>
          </a:xfrm>
          <a:prstGeom prst="rect">
            <a:avLst/>
          </a:prstGeom>
        </p:spPr>
      </p:pic>
      <p:sp>
        <p:nvSpPr>
          <p:cNvPr id="16" name="TextBox 15">
            <a:extLst>
              <a:ext uri="{FF2B5EF4-FFF2-40B4-BE49-F238E27FC236}">
                <a16:creationId xmlns:a16="http://schemas.microsoft.com/office/drawing/2014/main" id="{9255A0CE-786C-3C0E-C1EB-FD66BB031781}"/>
              </a:ext>
            </a:extLst>
          </p:cNvPr>
          <p:cNvSpPr txBox="1"/>
          <p:nvPr/>
        </p:nvSpPr>
        <p:spPr>
          <a:xfrm>
            <a:off x="1493507" y="4375106"/>
            <a:ext cx="2571967" cy="369332"/>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Alcohol Products Tax</a:t>
            </a:r>
          </a:p>
        </p:txBody>
      </p:sp>
      <p:sp>
        <p:nvSpPr>
          <p:cNvPr id="17" name="TextBox 16">
            <a:extLst>
              <a:ext uri="{FF2B5EF4-FFF2-40B4-BE49-F238E27FC236}">
                <a16:creationId xmlns:a16="http://schemas.microsoft.com/office/drawing/2014/main" id="{831273A0-0FA9-16D3-A22E-1DE880C4AAC7}"/>
              </a:ext>
            </a:extLst>
          </p:cNvPr>
          <p:cNvSpPr txBox="1"/>
          <p:nvPr/>
        </p:nvSpPr>
        <p:spPr>
          <a:xfrm>
            <a:off x="2284287" y="4584642"/>
            <a:ext cx="953822" cy="400110"/>
          </a:xfrm>
          <a:prstGeom prst="rect">
            <a:avLst/>
          </a:prstGeom>
          <a:noFill/>
        </p:spPr>
        <p:txBody>
          <a:bodyPr wrap="square" rtlCol="0">
            <a:spAutoFit/>
          </a:bodyPr>
          <a:lstStyle/>
          <a:p>
            <a:pPr algn="ctr"/>
            <a:r>
              <a:rPr lang="en-GB" sz="2000" b="1" dirty="0">
                <a:solidFill>
                  <a:srgbClr val="AE2026"/>
                </a:solidFill>
                <a:latin typeface="Calibri" panose="020F0502020204030204" pitchFamily="34" charset="0"/>
                <a:cs typeface="Calibri" panose="020F0502020204030204" pitchFamily="34" charset="0"/>
              </a:rPr>
              <a:t>Sin Tax</a:t>
            </a:r>
          </a:p>
        </p:txBody>
      </p:sp>
      <p:pic>
        <p:nvPicPr>
          <p:cNvPr id="12" name="Picture 11">
            <a:extLst>
              <a:ext uri="{FF2B5EF4-FFF2-40B4-BE49-F238E27FC236}">
                <a16:creationId xmlns:a16="http://schemas.microsoft.com/office/drawing/2014/main" id="{54E5723D-CAE0-61AB-C182-1553C9E7B5F9}"/>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3790667" y="4763989"/>
            <a:ext cx="1634056" cy="1634056"/>
          </a:xfrm>
          <a:prstGeom prst="rect">
            <a:avLst/>
          </a:prstGeom>
        </p:spPr>
      </p:pic>
      <p:sp>
        <p:nvSpPr>
          <p:cNvPr id="22" name="TextBox 21">
            <a:extLst>
              <a:ext uri="{FF2B5EF4-FFF2-40B4-BE49-F238E27FC236}">
                <a16:creationId xmlns:a16="http://schemas.microsoft.com/office/drawing/2014/main" id="{712D143A-E358-7C0E-1C9E-D1114F10EFB3}"/>
              </a:ext>
            </a:extLst>
          </p:cNvPr>
          <p:cNvSpPr txBox="1"/>
          <p:nvPr/>
        </p:nvSpPr>
        <p:spPr>
          <a:xfrm>
            <a:off x="3324866" y="3741905"/>
            <a:ext cx="2571967" cy="369332"/>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Betting Duty</a:t>
            </a:r>
          </a:p>
        </p:txBody>
      </p:sp>
      <p:sp>
        <p:nvSpPr>
          <p:cNvPr id="18" name="TextBox 17">
            <a:extLst>
              <a:ext uri="{FF2B5EF4-FFF2-40B4-BE49-F238E27FC236}">
                <a16:creationId xmlns:a16="http://schemas.microsoft.com/office/drawing/2014/main" id="{B056D927-A532-D054-CF73-A210C8B5E440}"/>
              </a:ext>
            </a:extLst>
          </p:cNvPr>
          <p:cNvSpPr txBox="1"/>
          <p:nvPr/>
        </p:nvSpPr>
        <p:spPr>
          <a:xfrm>
            <a:off x="4133938" y="3469346"/>
            <a:ext cx="953822" cy="400110"/>
          </a:xfrm>
          <a:prstGeom prst="rect">
            <a:avLst/>
          </a:prstGeom>
          <a:noFill/>
        </p:spPr>
        <p:txBody>
          <a:bodyPr wrap="square" rtlCol="0">
            <a:spAutoFit/>
          </a:bodyPr>
          <a:lstStyle/>
          <a:p>
            <a:pPr algn="ctr"/>
            <a:r>
              <a:rPr lang="en-GB" sz="2000" b="1" dirty="0">
                <a:solidFill>
                  <a:srgbClr val="AE2026"/>
                </a:solidFill>
                <a:latin typeface="Calibri" panose="020F0502020204030204" pitchFamily="34" charset="0"/>
                <a:cs typeface="Calibri" panose="020F0502020204030204" pitchFamily="34" charset="0"/>
              </a:rPr>
              <a:t>Sin Tax</a:t>
            </a:r>
          </a:p>
        </p:txBody>
      </p:sp>
      <p:pic>
        <p:nvPicPr>
          <p:cNvPr id="34" name="Picture 33">
            <a:extLst>
              <a:ext uri="{FF2B5EF4-FFF2-40B4-BE49-F238E27FC236}">
                <a16:creationId xmlns:a16="http://schemas.microsoft.com/office/drawing/2014/main" id="{A2DCEAAA-85C6-7B07-EBFB-9C8B6556583F}"/>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694743" y="2069842"/>
            <a:ext cx="1634056" cy="1634056"/>
          </a:xfrm>
          <a:prstGeom prst="rect">
            <a:avLst/>
          </a:prstGeom>
        </p:spPr>
      </p:pic>
      <p:sp>
        <p:nvSpPr>
          <p:cNvPr id="28" name="TextBox 27">
            <a:extLst>
              <a:ext uri="{FF2B5EF4-FFF2-40B4-BE49-F238E27FC236}">
                <a16:creationId xmlns:a16="http://schemas.microsoft.com/office/drawing/2014/main" id="{50FCA2FA-0F81-B865-3A58-62EDC51C4E76}"/>
              </a:ext>
            </a:extLst>
          </p:cNvPr>
          <p:cNvSpPr txBox="1"/>
          <p:nvPr/>
        </p:nvSpPr>
        <p:spPr>
          <a:xfrm>
            <a:off x="5158659" y="4375106"/>
            <a:ext cx="2571967" cy="369332"/>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Plastic Bag Levy</a:t>
            </a:r>
          </a:p>
        </p:txBody>
      </p:sp>
      <p:sp>
        <p:nvSpPr>
          <p:cNvPr id="20" name="TextBox 19">
            <a:extLst>
              <a:ext uri="{FF2B5EF4-FFF2-40B4-BE49-F238E27FC236}">
                <a16:creationId xmlns:a16="http://schemas.microsoft.com/office/drawing/2014/main" id="{6185CB22-E169-C834-BA37-2C5411BBCBE2}"/>
              </a:ext>
            </a:extLst>
          </p:cNvPr>
          <p:cNvSpPr txBox="1"/>
          <p:nvPr/>
        </p:nvSpPr>
        <p:spPr>
          <a:xfrm>
            <a:off x="5578138" y="4584642"/>
            <a:ext cx="1688483" cy="400110"/>
          </a:xfrm>
          <a:prstGeom prst="rect">
            <a:avLst/>
          </a:prstGeom>
          <a:noFill/>
        </p:spPr>
        <p:txBody>
          <a:bodyPr wrap="square" rtlCol="0">
            <a:spAutoFit/>
          </a:bodyPr>
          <a:lstStyle/>
          <a:p>
            <a:pPr algn="ctr"/>
            <a:r>
              <a:rPr lang="en-GB" sz="2000" b="1" dirty="0">
                <a:solidFill>
                  <a:srgbClr val="AE2026"/>
                </a:solidFill>
                <a:latin typeface="Calibri" panose="020F0502020204030204" pitchFamily="34" charset="0"/>
                <a:cs typeface="Calibri" panose="020F0502020204030204" pitchFamily="34" charset="0"/>
              </a:rPr>
              <a:t>Pigouvian Tax</a:t>
            </a:r>
          </a:p>
        </p:txBody>
      </p:sp>
      <p:pic>
        <p:nvPicPr>
          <p:cNvPr id="32" name="Picture 31">
            <a:extLst>
              <a:ext uri="{FF2B5EF4-FFF2-40B4-BE49-F238E27FC236}">
                <a16:creationId xmlns:a16="http://schemas.microsoft.com/office/drawing/2014/main" id="{8BE30DCC-7F2A-B501-3D47-36DBD3A713D2}"/>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7964857" y="4639196"/>
            <a:ext cx="1634056" cy="1634056"/>
          </a:xfrm>
          <a:prstGeom prst="rect">
            <a:avLst/>
          </a:prstGeom>
        </p:spPr>
      </p:pic>
      <p:sp>
        <p:nvSpPr>
          <p:cNvPr id="29" name="TextBox 28">
            <a:extLst>
              <a:ext uri="{FF2B5EF4-FFF2-40B4-BE49-F238E27FC236}">
                <a16:creationId xmlns:a16="http://schemas.microsoft.com/office/drawing/2014/main" id="{69BA076C-6ED0-65F1-ED00-FF537A7CF11C}"/>
              </a:ext>
            </a:extLst>
          </p:cNvPr>
          <p:cNvSpPr txBox="1"/>
          <p:nvPr/>
        </p:nvSpPr>
        <p:spPr>
          <a:xfrm>
            <a:off x="7321503" y="3741905"/>
            <a:ext cx="2571967" cy="369332"/>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Mineral Oil Tax</a:t>
            </a:r>
          </a:p>
        </p:txBody>
      </p:sp>
      <p:sp>
        <p:nvSpPr>
          <p:cNvPr id="19" name="TextBox 18">
            <a:extLst>
              <a:ext uri="{FF2B5EF4-FFF2-40B4-BE49-F238E27FC236}">
                <a16:creationId xmlns:a16="http://schemas.microsoft.com/office/drawing/2014/main" id="{75CC7DF4-DA41-647D-7209-318A6375417C}"/>
              </a:ext>
            </a:extLst>
          </p:cNvPr>
          <p:cNvSpPr txBox="1"/>
          <p:nvPr/>
        </p:nvSpPr>
        <p:spPr>
          <a:xfrm>
            <a:off x="8130575" y="3469346"/>
            <a:ext cx="953822" cy="400110"/>
          </a:xfrm>
          <a:prstGeom prst="rect">
            <a:avLst/>
          </a:prstGeom>
          <a:noFill/>
        </p:spPr>
        <p:txBody>
          <a:bodyPr wrap="square" rtlCol="0">
            <a:spAutoFit/>
          </a:bodyPr>
          <a:lstStyle/>
          <a:p>
            <a:pPr algn="ctr"/>
            <a:r>
              <a:rPr lang="en-GB" sz="2000" b="1" dirty="0">
                <a:solidFill>
                  <a:srgbClr val="AE2026"/>
                </a:solidFill>
                <a:latin typeface="Calibri" panose="020F0502020204030204" pitchFamily="34" charset="0"/>
                <a:cs typeface="Calibri" panose="020F0502020204030204" pitchFamily="34" charset="0"/>
              </a:rPr>
              <a:t>Sin Tax</a:t>
            </a:r>
          </a:p>
        </p:txBody>
      </p:sp>
      <p:pic>
        <p:nvPicPr>
          <p:cNvPr id="36" name="Picture 35">
            <a:extLst>
              <a:ext uri="{FF2B5EF4-FFF2-40B4-BE49-F238E27FC236}">
                <a16:creationId xmlns:a16="http://schemas.microsoft.com/office/drawing/2014/main" id="{7E7BF302-0CA2-3D1A-9F0F-E360E3936B02}"/>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9637966" y="2107849"/>
            <a:ext cx="1634056" cy="1634056"/>
          </a:xfrm>
          <a:prstGeom prst="rect">
            <a:avLst/>
          </a:prstGeom>
        </p:spPr>
      </p:pic>
      <p:sp>
        <p:nvSpPr>
          <p:cNvPr id="30" name="TextBox 29">
            <a:extLst>
              <a:ext uri="{FF2B5EF4-FFF2-40B4-BE49-F238E27FC236}">
                <a16:creationId xmlns:a16="http://schemas.microsoft.com/office/drawing/2014/main" id="{35ACFCA5-CB6D-6427-BBB7-835D95A71B5C}"/>
              </a:ext>
            </a:extLst>
          </p:cNvPr>
          <p:cNvSpPr txBox="1"/>
          <p:nvPr/>
        </p:nvSpPr>
        <p:spPr>
          <a:xfrm>
            <a:off x="9172000" y="4375106"/>
            <a:ext cx="2571967" cy="369332"/>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Carbon Tax</a:t>
            </a:r>
          </a:p>
        </p:txBody>
      </p:sp>
      <p:sp>
        <p:nvSpPr>
          <p:cNvPr id="21" name="TextBox 20">
            <a:extLst>
              <a:ext uri="{FF2B5EF4-FFF2-40B4-BE49-F238E27FC236}">
                <a16:creationId xmlns:a16="http://schemas.microsoft.com/office/drawing/2014/main" id="{71F13E8C-2348-CEA7-EB03-CAE32B816A6E}"/>
              </a:ext>
            </a:extLst>
          </p:cNvPr>
          <p:cNvSpPr txBox="1"/>
          <p:nvPr/>
        </p:nvSpPr>
        <p:spPr>
          <a:xfrm>
            <a:off x="9610753" y="4584642"/>
            <a:ext cx="1688483" cy="400110"/>
          </a:xfrm>
          <a:prstGeom prst="rect">
            <a:avLst/>
          </a:prstGeom>
          <a:noFill/>
        </p:spPr>
        <p:txBody>
          <a:bodyPr wrap="square" rtlCol="0">
            <a:spAutoFit/>
          </a:bodyPr>
          <a:lstStyle/>
          <a:p>
            <a:pPr algn="ctr"/>
            <a:r>
              <a:rPr lang="en-GB" sz="2000" b="1" dirty="0">
                <a:solidFill>
                  <a:srgbClr val="AE2026"/>
                </a:solidFill>
                <a:latin typeface="Calibri" panose="020F0502020204030204" pitchFamily="34" charset="0"/>
                <a:cs typeface="Calibri" panose="020F0502020204030204" pitchFamily="34" charset="0"/>
              </a:rPr>
              <a:t>Pigouvian Tax</a:t>
            </a:r>
          </a:p>
        </p:txBody>
      </p:sp>
      <p:cxnSp>
        <p:nvCxnSpPr>
          <p:cNvPr id="6" name="Straight Connector 5">
            <a:extLst>
              <a:ext uri="{FF2B5EF4-FFF2-40B4-BE49-F238E27FC236}">
                <a16:creationId xmlns:a16="http://schemas.microsoft.com/office/drawing/2014/main" id="{419CF57A-C352-1998-2D0A-C722347FB652}"/>
              </a:ext>
              <a:ext uri="{C183D7F6-B498-43B3-948B-1728B52AA6E4}">
                <adec:decorative xmlns:adec="http://schemas.microsoft.com/office/drawing/2017/decorative" val="1"/>
              </a:ext>
            </a:extLst>
          </p:cNvPr>
          <p:cNvCxnSpPr>
            <a:cxnSpLocks/>
          </p:cNvCxnSpPr>
          <p:nvPr/>
        </p:nvCxnSpPr>
        <p:spPr>
          <a:xfrm>
            <a:off x="2779491" y="3646682"/>
            <a:ext cx="0" cy="601937"/>
          </a:xfrm>
          <a:prstGeom prst="line">
            <a:avLst/>
          </a:prstGeom>
          <a:ln w="31750">
            <a:solidFill>
              <a:srgbClr val="FDB515"/>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F40A761-2BE3-7954-4565-2801F97D5B90}"/>
              </a:ext>
              <a:ext uri="{C183D7F6-B498-43B3-948B-1728B52AA6E4}">
                <adec:decorative xmlns:adec="http://schemas.microsoft.com/office/drawing/2017/decorative" val="1"/>
              </a:ext>
            </a:extLst>
          </p:cNvPr>
          <p:cNvCxnSpPr>
            <a:cxnSpLocks/>
          </p:cNvCxnSpPr>
          <p:nvPr/>
        </p:nvCxnSpPr>
        <p:spPr>
          <a:xfrm>
            <a:off x="4607695" y="4308522"/>
            <a:ext cx="0" cy="601937"/>
          </a:xfrm>
          <a:prstGeom prst="line">
            <a:avLst/>
          </a:prstGeom>
          <a:ln w="31750">
            <a:solidFill>
              <a:srgbClr val="FDB515"/>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5F31BAC-B507-5989-5A82-9A717A6DE6DB}"/>
              </a:ext>
              <a:ext uri="{C183D7F6-B498-43B3-948B-1728B52AA6E4}">
                <adec:decorative xmlns:adec="http://schemas.microsoft.com/office/drawing/2017/decorative" val="1"/>
              </a:ext>
            </a:extLst>
          </p:cNvPr>
          <p:cNvCxnSpPr>
            <a:cxnSpLocks/>
          </p:cNvCxnSpPr>
          <p:nvPr/>
        </p:nvCxnSpPr>
        <p:spPr>
          <a:xfrm>
            <a:off x="6511771" y="3646682"/>
            <a:ext cx="0" cy="601937"/>
          </a:xfrm>
          <a:prstGeom prst="line">
            <a:avLst/>
          </a:prstGeom>
          <a:ln w="31750">
            <a:solidFill>
              <a:srgbClr val="FDB515"/>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CCCF153-A51E-CF50-BAEF-EC621F41E460}"/>
              </a:ext>
              <a:ext uri="{C183D7F6-B498-43B3-948B-1728B52AA6E4}">
                <adec:decorative xmlns:adec="http://schemas.microsoft.com/office/drawing/2017/decorative" val="1"/>
              </a:ext>
            </a:extLst>
          </p:cNvPr>
          <p:cNvCxnSpPr>
            <a:cxnSpLocks/>
          </p:cNvCxnSpPr>
          <p:nvPr/>
        </p:nvCxnSpPr>
        <p:spPr>
          <a:xfrm>
            <a:off x="10454995" y="3646682"/>
            <a:ext cx="0" cy="601937"/>
          </a:xfrm>
          <a:prstGeom prst="line">
            <a:avLst/>
          </a:prstGeom>
          <a:ln w="31750">
            <a:solidFill>
              <a:srgbClr val="FDB515"/>
            </a:solidFill>
            <a:prstDash val="sysDash"/>
          </a:ln>
        </p:spPr>
        <p:style>
          <a:lnRef idx="1">
            <a:schemeClr val="accent1"/>
          </a:lnRef>
          <a:fillRef idx="0">
            <a:schemeClr val="accent1"/>
          </a:fillRef>
          <a:effectRef idx="0">
            <a:schemeClr val="accent1"/>
          </a:effectRef>
          <a:fontRef idx="minor">
            <a:schemeClr val="tx1"/>
          </a:fontRef>
        </p:style>
      </p:cxnSp>
      <p:sp>
        <p:nvSpPr>
          <p:cNvPr id="8" name="Triangle 7">
            <a:extLst>
              <a:ext uri="{FF2B5EF4-FFF2-40B4-BE49-F238E27FC236}">
                <a16:creationId xmlns:a16="http://schemas.microsoft.com/office/drawing/2014/main" id="{17CD678A-0353-959A-23A8-4A48DA624CC4}"/>
              </a:ext>
              <a:ext uri="{C183D7F6-B498-43B3-948B-1728B52AA6E4}">
                <adec:decorative xmlns:adec="http://schemas.microsoft.com/office/drawing/2017/decorative" val="1"/>
              </a:ext>
            </a:extLst>
          </p:cNvPr>
          <p:cNvSpPr/>
          <p:nvPr/>
        </p:nvSpPr>
        <p:spPr>
          <a:xfrm rot="5400000">
            <a:off x="1169508" y="461669"/>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DB515"/>
              </a:solidFill>
            </a:endParaRPr>
          </a:p>
        </p:txBody>
      </p:sp>
      <p:sp>
        <p:nvSpPr>
          <p:cNvPr id="11" name="Triangle 10">
            <a:extLst>
              <a:ext uri="{FF2B5EF4-FFF2-40B4-BE49-F238E27FC236}">
                <a16:creationId xmlns:a16="http://schemas.microsoft.com/office/drawing/2014/main" id="{43C238D1-4167-AE4F-9413-FCEF5C5625D3}"/>
              </a:ext>
              <a:ext uri="{C183D7F6-B498-43B3-948B-1728B52AA6E4}">
                <adec:decorative xmlns:adec="http://schemas.microsoft.com/office/drawing/2017/decorative" val="1"/>
              </a:ext>
            </a:extLst>
          </p:cNvPr>
          <p:cNvSpPr/>
          <p:nvPr/>
        </p:nvSpPr>
        <p:spPr>
          <a:xfrm rot="5400000">
            <a:off x="1169508" y="465798"/>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DB515"/>
              </a:solidFill>
            </a:endParaRPr>
          </a:p>
        </p:txBody>
      </p:sp>
      <p:cxnSp>
        <p:nvCxnSpPr>
          <p:cNvPr id="14" name="Straight Connector 13">
            <a:extLst>
              <a:ext uri="{FF2B5EF4-FFF2-40B4-BE49-F238E27FC236}">
                <a16:creationId xmlns:a16="http://schemas.microsoft.com/office/drawing/2014/main" id="{942334C8-E7D3-4F4C-5165-EF204641A66E}"/>
              </a:ext>
              <a:ext uri="{C183D7F6-B498-43B3-948B-1728B52AA6E4}">
                <adec:decorative xmlns:adec="http://schemas.microsoft.com/office/drawing/2017/decorative" val="1"/>
              </a:ext>
            </a:extLst>
          </p:cNvPr>
          <p:cNvCxnSpPr>
            <a:cxnSpLocks/>
          </p:cNvCxnSpPr>
          <p:nvPr/>
        </p:nvCxnSpPr>
        <p:spPr>
          <a:xfrm>
            <a:off x="8612601" y="4308522"/>
            <a:ext cx="0" cy="601937"/>
          </a:xfrm>
          <a:prstGeom prst="line">
            <a:avLst/>
          </a:prstGeom>
          <a:ln w="31750">
            <a:solidFill>
              <a:srgbClr val="FDB515"/>
            </a:solidFill>
            <a:prstDash val="sysDash"/>
          </a:ln>
        </p:spPr>
        <p:style>
          <a:lnRef idx="1">
            <a:schemeClr val="accent1"/>
          </a:lnRef>
          <a:fillRef idx="0">
            <a:schemeClr val="accent1"/>
          </a:fillRef>
          <a:effectRef idx="0">
            <a:schemeClr val="accent1"/>
          </a:effectRef>
          <a:fontRef idx="minor">
            <a:schemeClr val="tx1"/>
          </a:fontRef>
        </p:style>
      </p:cxnSp>
      <p:sp>
        <p:nvSpPr>
          <p:cNvPr id="3" name="Slide Number Placeholder 12">
            <a:extLst>
              <a:ext uri="{FF2B5EF4-FFF2-40B4-BE49-F238E27FC236}">
                <a16:creationId xmlns:a16="http://schemas.microsoft.com/office/drawing/2014/main" id="{1BEC0A2A-BE3C-4ABD-200B-7F6AC0DC3CD7}"/>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11</a:t>
            </a:fld>
            <a:endParaRPr lang="en-US" dirty="0"/>
          </a:p>
        </p:txBody>
      </p:sp>
    </p:spTree>
    <p:extLst>
      <p:ext uri="{BB962C8B-B14F-4D97-AF65-F5344CB8AC3E}">
        <p14:creationId xmlns:p14="http://schemas.microsoft.com/office/powerpoint/2010/main" val="970158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par>
                                <p:cTn id="13" presetID="9"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dissolve">
                                      <p:cBhvr>
                                        <p:cTn id="30" dur="500"/>
                                        <p:tgtEl>
                                          <p:spTgt spid="12"/>
                                        </p:tgtEl>
                                      </p:cBhvr>
                                    </p:animEffect>
                                  </p:childTnLst>
                                </p:cTn>
                              </p:par>
                              <p:par>
                                <p:cTn id="31" presetID="9"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dissolve">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dissolve">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dissolve">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dissolve">
                                      <p:cBhvr>
                                        <p:cTn id="48" dur="500"/>
                                        <p:tgtEl>
                                          <p:spTgt spid="34"/>
                                        </p:tgtEl>
                                      </p:cBhvr>
                                    </p:animEffect>
                                  </p:childTnLst>
                                </p:cTn>
                              </p:par>
                              <p:par>
                                <p:cTn id="49" presetID="9"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dissolve">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dissolve">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dissolve">
                                      <p:cBhvr>
                                        <p:cTn id="61" dur="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dissolve">
                                      <p:cBhvr>
                                        <p:cTn id="66" dur="500"/>
                                        <p:tgtEl>
                                          <p:spTgt spid="14"/>
                                        </p:tgtEl>
                                      </p:cBhvr>
                                    </p:animEffect>
                                  </p:childTnLst>
                                </p:cTn>
                              </p:par>
                              <p:par>
                                <p:cTn id="67" presetID="9" presetClass="entr" presetSubtype="0" fill="hold"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dissolve">
                                      <p:cBhvr>
                                        <p:cTn id="69" dur="500"/>
                                        <p:tgtEl>
                                          <p:spTgt spid="32"/>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dissolve">
                                      <p:cBhvr>
                                        <p:cTn id="74" dur="50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dissolve">
                                      <p:cBhvr>
                                        <p:cTn id="79" dur="500"/>
                                        <p:tgtEl>
                                          <p:spTgt spid="19"/>
                                        </p:tgtEl>
                                      </p:cBhvr>
                                    </p:animEffect>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nodeType="click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dissolve">
                                      <p:cBhvr>
                                        <p:cTn id="84" dur="500"/>
                                        <p:tgtEl>
                                          <p:spTgt spid="36"/>
                                        </p:tgtEl>
                                      </p:cBhvr>
                                    </p:animEffect>
                                  </p:childTnLst>
                                </p:cTn>
                              </p:par>
                              <p:par>
                                <p:cTn id="85" presetID="9" presetClass="entr" presetSubtype="0"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dissolve">
                                      <p:cBhvr>
                                        <p:cTn id="87" dur="500"/>
                                        <p:tgtEl>
                                          <p:spTgt spid="27"/>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dissolve">
                                      <p:cBhvr>
                                        <p:cTn id="92" dur="500"/>
                                        <p:tgtEl>
                                          <p:spTgt spid="30"/>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dissolve">
                                      <p:cBhvr>
                                        <p:cTn id="9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22" grpId="0"/>
      <p:bldP spid="18" grpId="0"/>
      <p:bldP spid="28" grpId="0"/>
      <p:bldP spid="20" grpId="0"/>
      <p:bldP spid="29" grpId="0"/>
      <p:bldP spid="19" grpId="0"/>
      <p:bldP spid="3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3949316-6AD8-F68E-7E65-3076595CE25D}"/>
              </a:ext>
            </a:extLst>
          </p:cNvPr>
          <p:cNvSpPr>
            <a:spLocks noGrp="1"/>
          </p:cNvSpPr>
          <p:nvPr>
            <p:ph type="body" sz="quarter" idx="12"/>
          </p:nvPr>
        </p:nvSpPr>
        <p:spPr/>
        <p:txBody>
          <a:bodyPr>
            <a:noAutofit/>
          </a:bodyPr>
          <a:lstStyle/>
          <a:p>
            <a:r>
              <a:rPr lang="en-GB" dirty="0">
                <a:latin typeface="Calibri" panose="020F0502020204030204" pitchFamily="34" charset="0"/>
                <a:cs typeface="Calibri" panose="020F0502020204030204" pitchFamily="34" charset="0"/>
              </a:rPr>
              <a:t>Activity 4</a:t>
            </a:r>
          </a:p>
        </p:txBody>
      </p:sp>
      <p:sp>
        <p:nvSpPr>
          <p:cNvPr id="3" name="Title 2">
            <a:extLst>
              <a:ext uri="{FF2B5EF4-FFF2-40B4-BE49-F238E27FC236}">
                <a16:creationId xmlns:a16="http://schemas.microsoft.com/office/drawing/2014/main" id="{3F2D10BB-095F-8B53-6BC0-AAD3E013E34D}"/>
              </a:ext>
            </a:extLst>
          </p:cNvPr>
          <p:cNvSpPr>
            <a:spLocks noGrp="1"/>
          </p:cNvSpPr>
          <p:nvPr>
            <p:ph type="title"/>
          </p:nvPr>
        </p:nvSpPr>
        <p:spPr/>
        <p:txBody>
          <a:bodyPr/>
          <a:lstStyle/>
          <a:p>
            <a:r>
              <a:rPr lang="en-GB" dirty="0"/>
              <a:t>Coffee Cup Facts in Ireland</a:t>
            </a:r>
            <a:endParaRPr lang="en-US" dirty="0"/>
          </a:p>
        </p:txBody>
      </p:sp>
      <p:sp>
        <p:nvSpPr>
          <p:cNvPr id="2" name="Slide Number Placeholder 12">
            <a:extLst>
              <a:ext uri="{FF2B5EF4-FFF2-40B4-BE49-F238E27FC236}">
                <a16:creationId xmlns:a16="http://schemas.microsoft.com/office/drawing/2014/main" id="{4C9C1781-0F39-11B8-A320-044D47A2D5CE}"/>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12</a:t>
            </a:fld>
            <a:endParaRPr lang="en-US" dirty="0"/>
          </a:p>
        </p:txBody>
      </p:sp>
      <p:pic>
        <p:nvPicPr>
          <p:cNvPr id="5" name="Picture 4" descr="An infographic giving coffee cup facts.&#10;22,000 coffee cups are disposed of in Ireland every hour&#10;Single use plastics can take up to 1,000 years to breakdown in the environment&#10;Almost 66% of people surveyed* said they disagreed with the coffee cup levy&#10;The Circular Economy Bill plans to introduce a 20 cent levy on single use coffee cups&#10;Due to the plastic lining, most single use coffee cups cannot be recycled&#10;*Restaurant Association of Ireland (RAI) 2022">
            <a:extLst>
              <a:ext uri="{FF2B5EF4-FFF2-40B4-BE49-F238E27FC236}">
                <a16:creationId xmlns:a16="http://schemas.microsoft.com/office/drawing/2014/main" id="{C31E20A0-7460-58F4-48F3-EEF8976ED518}"/>
              </a:ext>
            </a:extLst>
          </p:cNvPr>
          <p:cNvPicPr>
            <a:picLocks noChangeAspect="1"/>
          </p:cNvPicPr>
          <p:nvPr/>
        </p:nvPicPr>
        <p:blipFill>
          <a:blip r:embed="rId3"/>
          <a:stretch>
            <a:fillRect/>
          </a:stretch>
        </p:blipFill>
        <p:spPr>
          <a:xfrm>
            <a:off x="1895545" y="1025151"/>
            <a:ext cx="8250140" cy="5832849"/>
          </a:xfrm>
          <a:prstGeom prst="rect">
            <a:avLst/>
          </a:prstGeom>
        </p:spPr>
      </p:pic>
    </p:spTree>
    <p:extLst>
      <p:ext uri="{BB962C8B-B14F-4D97-AF65-F5344CB8AC3E}">
        <p14:creationId xmlns:p14="http://schemas.microsoft.com/office/powerpoint/2010/main" val="393237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892412-3874-E1BE-0EE8-1B098FD70577}"/>
              </a:ext>
            </a:extLst>
          </p:cNvPr>
          <p:cNvSpPr txBox="1"/>
          <p:nvPr/>
        </p:nvSpPr>
        <p:spPr>
          <a:xfrm>
            <a:off x="1793607" y="579939"/>
            <a:ext cx="1324525" cy="461665"/>
          </a:xfrm>
          <a:prstGeom prst="rect">
            <a:avLst/>
          </a:prstGeom>
          <a:noFill/>
        </p:spPr>
        <p:txBody>
          <a:bodyPr wrap="none" lIns="0" rtlCol="0">
            <a:spAutoFit/>
          </a:bodyPr>
          <a:lstStyle/>
          <a:p>
            <a:pPr algn="ctr"/>
            <a:r>
              <a:rPr lang="en-GB" sz="2400" b="1" dirty="0">
                <a:latin typeface="Calibri" panose="020F0502020204030204" pitchFamily="34" charset="0"/>
                <a:cs typeface="Calibri" panose="020F0502020204030204" pitchFamily="34" charset="0"/>
              </a:rPr>
              <a:t>Activity 4</a:t>
            </a:r>
          </a:p>
        </p:txBody>
      </p:sp>
      <p:sp>
        <p:nvSpPr>
          <p:cNvPr id="2" name="Title 1">
            <a:extLst>
              <a:ext uri="{FF2B5EF4-FFF2-40B4-BE49-F238E27FC236}">
                <a16:creationId xmlns:a16="http://schemas.microsoft.com/office/drawing/2014/main" id="{F1A03E50-974F-6ED0-22C7-745340C2A1C8}"/>
              </a:ext>
            </a:extLst>
          </p:cNvPr>
          <p:cNvSpPr>
            <a:spLocks noGrp="1"/>
          </p:cNvSpPr>
          <p:nvPr>
            <p:ph type="title"/>
          </p:nvPr>
        </p:nvSpPr>
        <p:spPr>
          <a:xfrm>
            <a:off x="1774824" y="967161"/>
            <a:ext cx="8140453" cy="663830"/>
          </a:xfrm>
        </p:spPr>
        <p:txBody>
          <a:bodyPr lIns="0">
            <a:normAutofit/>
          </a:bodyPr>
          <a:lstStyle/>
          <a:p>
            <a:r>
              <a:rPr lang="en-GB" sz="4400" b="1" dirty="0">
                <a:latin typeface="Calibri" panose="020F0502020204030204" pitchFamily="34" charset="0"/>
                <a:cs typeface="Calibri" panose="020F0502020204030204" pitchFamily="34" charset="0"/>
              </a:rPr>
              <a:t>Coffee Cup Levy</a:t>
            </a:r>
            <a:endParaRPr lang="en-US" dirty="0"/>
          </a:p>
        </p:txBody>
      </p:sp>
      <p:sp>
        <p:nvSpPr>
          <p:cNvPr id="3" name="Text Placeholder 2">
            <a:extLst>
              <a:ext uri="{FF2B5EF4-FFF2-40B4-BE49-F238E27FC236}">
                <a16:creationId xmlns:a16="http://schemas.microsoft.com/office/drawing/2014/main" id="{5DD08E6B-BCE5-5431-AD8B-E735DC54E433}"/>
              </a:ext>
            </a:extLst>
          </p:cNvPr>
          <p:cNvSpPr>
            <a:spLocks noGrp="1"/>
          </p:cNvSpPr>
          <p:nvPr>
            <p:ph type="body" sz="quarter" idx="4294967295"/>
          </p:nvPr>
        </p:nvSpPr>
        <p:spPr>
          <a:xfrm>
            <a:off x="1774824" y="1604015"/>
            <a:ext cx="9492174" cy="2672787"/>
          </a:xfrm>
        </p:spPr>
        <p:txBody>
          <a:bodyPr>
            <a:normAutofit lnSpcReduction="10000"/>
          </a:bodyPr>
          <a:lstStyle/>
          <a:p>
            <a:pPr marL="457200" indent="-457200">
              <a:buFont typeface="Arial" panose="020B0604020202020204" pitchFamily="34" charset="0"/>
              <a:buChar char="•"/>
            </a:pPr>
            <a:r>
              <a:rPr lang="en-GB" sz="2400" dirty="0">
                <a:latin typeface="Calibri" panose="020F0502020204030204" pitchFamily="34" charset="0"/>
                <a:cs typeface="Calibri" panose="020F0502020204030204" pitchFamily="34" charset="0"/>
              </a:rPr>
              <a:t>As part of the Circular Economy Bill, the government plans to introduce a levy of 20c on disposable coffee cups. The aim of this levy is to encourage people to use reusable cups and to reduce the amount of single-use cups that end up in landfill.</a:t>
            </a:r>
          </a:p>
          <a:p>
            <a:pPr marL="457200" indent="-457200">
              <a:buFont typeface="Arial" panose="020B0604020202020204" pitchFamily="34" charset="0"/>
              <a:buChar char="•"/>
            </a:pPr>
            <a:r>
              <a:rPr lang="en-GB" sz="2400" dirty="0">
                <a:latin typeface="Calibri" panose="020F0502020204030204" pitchFamily="34" charset="0"/>
                <a:cs typeface="Calibri" panose="020F0502020204030204" pitchFamily="34" charset="0"/>
              </a:rPr>
              <a:t>Choose </a:t>
            </a:r>
            <a:r>
              <a:rPr lang="en-GB" sz="2400" b="1" dirty="0">
                <a:latin typeface="Calibri" panose="020F0502020204030204" pitchFamily="34" charset="0"/>
                <a:cs typeface="Calibri" panose="020F0502020204030204" pitchFamily="34" charset="0"/>
              </a:rPr>
              <a:t>one</a:t>
            </a:r>
            <a:r>
              <a:rPr lang="en-GB" sz="2400" dirty="0">
                <a:latin typeface="Calibri" panose="020F0502020204030204" pitchFamily="34" charset="0"/>
                <a:cs typeface="Calibri" panose="020F0502020204030204" pitchFamily="34" charset="0"/>
              </a:rPr>
              <a:t> of the following </a:t>
            </a:r>
            <a:r>
              <a:rPr lang="en-GB" sz="2400" b="1" dirty="0">
                <a:latin typeface="Calibri" panose="020F0502020204030204" pitchFamily="34" charset="0"/>
                <a:cs typeface="Calibri" panose="020F0502020204030204" pitchFamily="34" charset="0"/>
              </a:rPr>
              <a:t>stakeholders</a:t>
            </a:r>
            <a:r>
              <a:rPr lang="en-GB" sz="2400" dirty="0">
                <a:latin typeface="Calibri" panose="020F0502020204030204" pitchFamily="34" charset="0"/>
                <a:cs typeface="Calibri" panose="020F0502020204030204" pitchFamily="34" charset="0"/>
              </a:rPr>
              <a:t> and </a:t>
            </a:r>
            <a:r>
              <a:rPr lang="en-GB" sz="2400" b="1" dirty="0">
                <a:latin typeface="Calibri" panose="020F0502020204030204" pitchFamily="34" charset="0"/>
                <a:cs typeface="Calibri" panose="020F0502020204030204" pitchFamily="34" charset="0"/>
              </a:rPr>
              <a:t>write a short paragraph </a:t>
            </a:r>
            <a:r>
              <a:rPr lang="en-GB" sz="2400" dirty="0">
                <a:latin typeface="Calibri" panose="020F0502020204030204" pitchFamily="34" charset="0"/>
                <a:cs typeface="Calibri" panose="020F0502020204030204" pitchFamily="34" charset="0"/>
              </a:rPr>
              <a:t>from this person’s viewpoint about </a:t>
            </a:r>
            <a:r>
              <a:rPr lang="en-GB" sz="2400" b="1" dirty="0">
                <a:latin typeface="Calibri" panose="020F0502020204030204" pitchFamily="34" charset="0"/>
                <a:cs typeface="Calibri" panose="020F0502020204030204" pitchFamily="34" charset="0"/>
              </a:rPr>
              <a:t>why they agree / disagree </a:t>
            </a:r>
            <a:r>
              <a:rPr lang="en-GB" sz="2400" dirty="0">
                <a:latin typeface="Calibri" panose="020F0502020204030204" pitchFamily="34" charset="0"/>
                <a:cs typeface="Calibri" panose="020F0502020204030204" pitchFamily="34" charset="0"/>
              </a:rPr>
              <a:t>with the introduction of the </a:t>
            </a:r>
            <a:r>
              <a:rPr lang="en-GB" sz="2400" b="1" dirty="0">
                <a:latin typeface="Calibri" panose="020F0502020204030204" pitchFamily="34" charset="0"/>
                <a:cs typeface="Calibri" panose="020F0502020204030204" pitchFamily="34" charset="0"/>
              </a:rPr>
              <a:t>levy</a:t>
            </a:r>
            <a:r>
              <a:rPr lang="en-GB" sz="2400" dirty="0">
                <a:latin typeface="Calibri" panose="020F0502020204030204" pitchFamily="34" charset="0"/>
                <a:cs typeface="Calibri" panose="020F0502020204030204" pitchFamily="34" charset="0"/>
              </a:rPr>
              <a:t>.</a:t>
            </a:r>
          </a:p>
          <a:p>
            <a:endParaRPr lang="en-US" sz="2400" dirty="0"/>
          </a:p>
        </p:txBody>
      </p:sp>
      <p:grpSp>
        <p:nvGrpSpPr>
          <p:cNvPr id="30" name="Group 29" descr="Cafe owner">
            <a:extLst>
              <a:ext uri="{FF2B5EF4-FFF2-40B4-BE49-F238E27FC236}">
                <a16:creationId xmlns:a16="http://schemas.microsoft.com/office/drawing/2014/main" id="{BF4CCCAA-8909-D343-4520-DC1D86E02EAF}"/>
              </a:ext>
            </a:extLst>
          </p:cNvPr>
          <p:cNvGrpSpPr/>
          <p:nvPr/>
        </p:nvGrpSpPr>
        <p:grpSpPr>
          <a:xfrm>
            <a:off x="2319576" y="4224670"/>
            <a:ext cx="1541885" cy="2381924"/>
            <a:chOff x="2319576" y="4224670"/>
            <a:chExt cx="1541885" cy="2381924"/>
          </a:xfrm>
        </p:grpSpPr>
        <p:pic>
          <p:nvPicPr>
            <p:cNvPr id="8" name="Picture 7">
              <a:extLst>
                <a:ext uri="{FF2B5EF4-FFF2-40B4-BE49-F238E27FC236}">
                  <a16:creationId xmlns:a16="http://schemas.microsoft.com/office/drawing/2014/main" id="{2AAFE296-6CC0-6997-6D6A-EB75315AD37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flipH="1">
              <a:off x="2418886" y="4224670"/>
              <a:ext cx="1408825" cy="2068436"/>
            </a:xfrm>
            <a:prstGeom prst="rect">
              <a:avLst/>
            </a:prstGeom>
          </p:spPr>
        </p:pic>
        <p:sp>
          <p:nvSpPr>
            <p:cNvPr id="21" name="Rounded Rectangle 20">
              <a:extLst>
                <a:ext uri="{FF2B5EF4-FFF2-40B4-BE49-F238E27FC236}">
                  <a16:creationId xmlns:a16="http://schemas.microsoft.com/office/drawing/2014/main" id="{AC2989AB-0FC3-488E-D0F6-339BF958B7FF}"/>
                </a:ext>
              </a:extLst>
            </p:cNvPr>
            <p:cNvSpPr/>
            <p:nvPr/>
          </p:nvSpPr>
          <p:spPr>
            <a:xfrm>
              <a:off x="2319576" y="6097478"/>
              <a:ext cx="1541885" cy="509116"/>
            </a:xfrm>
            <a:prstGeom prst="roundRect">
              <a:avLst/>
            </a:prstGeom>
            <a:solidFill>
              <a:srgbClr val="AE202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AA01932D-E121-6A0A-3701-F09E60929D7A}"/>
                </a:ext>
              </a:extLst>
            </p:cNvPr>
            <p:cNvSpPr txBox="1"/>
            <p:nvPr/>
          </p:nvSpPr>
          <p:spPr>
            <a:xfrm>
              <a:off x="2326127" y="6151981"/>
              <a:ext cx="1498530" cy="400110"/>
            </a:xfrm>
            <a:prstGeom prst="rect">
              <a:avLst/>
            </a:prstGeom>
            <a:noFill/>
          </p:spPr>
          <p:txBody>
            <a:bodyPr wrap="square" rtlCol="0">
              <a:spAutoFit/>
            </a:bodyPr>
            <a:lstStyle/>
            <a:p>
              <a:pPr algn="ctr"/>
              <a:r>
                <a:rPr lang="en-GB" sz="2000" b="1" dirty="0">
                  <a:solidFill>
                    <a:schemeClr val="bg1"/>
                  </a:solidFill>
                  <a:latin typeface="Calibri" panose="020F0502020204030204" pitchFamily="34" charset="0"/>
                  <a:cs typeface="Calibri" panose="020F0502020204030204" pitchFamily="34" charset="0"/>
                </a:rPr>
                <a:t>Café Owner</a:t>
              </a:r>
            </a:p>
          </p:txBody>
        </p:sp>
      </p:grpSp>
      <p:grpSp>
        <p:nvGrpSpPr>
          <p:cNvPr id="5" name="Group 4" descr="Consumer">
            <a:extLst>
              <a:ext uri="{FF2B5EF4-FFF2-40B4-BE49-F238E27FC236}">
                <a16:creationId xmlns:a16="http://schemas.microsoft.com/office/drawing/2014/main" id="{29009D23-3B6D-9285-F898-5B90ECA9C0B1}"/>
              </a:ext>
            </a:extLst>
          </p:cNvPr>
          <p:cNvGrpSpPr/>
          <p:nvPr/>
        </p:nvGrpSpPr>
        <p:grpSpPr>
          <a:xfrm>
            <a:off x="4065708" y="4089368"/>
            <a:ext cx="1790029" cy="4733573"/>
            <a:chOff x="4065708" y="4089368"/>
            <a:chExt cx="1790029" cy="4733573"/>
          </a:xfrm>
        </p:grpSpPr>
        <p:pic>
          <p:nvPicPr>
            <p:cNvPr id="10" name="Picture 9">
              <a:extLst>
                <a:ext uri="{FF2B5EF4-FFF2-40B4-BE49-F238E27FC236}">
                  <a16:creationId xmlns:a16="http://schemas.microsoft.com/office/drawing/2014/main" id="{453F1974-6B0B-3627-3D52-F4AA10787C6A}"/>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065708" y="4089368"/>
              <a:ext cx="1790029" cy="4733573"/>
            </a:xfrm>
            <a:prstGeom prst="rect">
              <a:avLst/>
            </a:prstGeom>
          </p:spPr>
        </p:pic>
        <p:sp>
          <p:nvSpPr>
            <p:cNvPr id="26" name="Rounded Rectangle 25">
              <a:extLst>
                <a:ext uri="{FF2B5EF4-FFF2-40B4-BE49-F238E27FC236}">
                  <a16:creationId xmlns:a16="http://schemas.microsoft.com/office/drawing/2014/main" id="{D1D3FDEE-D464-E6CC-4994-FEC0187A05A4}"/>
                </a:ext>
              </a:extLst>
            </p:cNvPr>
            <p:cNvSpPr/>
            <p:nvPr/>
          </p:nvSpPr>
          <p:spPr>
            <a:xfrm>
              <a:off x="4278452" y="6097478"/>
              <a:ext cx="1468340" cy="509116"/>
            </a:xfrm>
            <a:prstGeom prst="roundRect">
              <a:avLst/>
            </a:prstGeom>
            <a:solidFill>
              <a:srgbClr val="AE202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24BA351-E4EF-BBB6-013C-1F77A30AA6F6}"/>
                </a:ext>
              </a:extLst>
            </p:cNvPr>
            <p:cNvSpPr txBox="1"/>
            <p:nvPr/>
          </p:nvSpPr>
          <p:spPr>
            <a:xfrm>
              <a:off x="4292090" y="6151981"/>
              <a:ext cx="1440059" cy="400110"/>
            </a:xfrm>
            <a:prstGeom prst="rect">
              <a:avLst/>
            </a:prstGeom>
            <a:noFill/>
          </p:spPr>
          <p:txBody>
            <a:bodyPr wrap="square" rtlCol="0">
              <a:spAutoFit/>
            </a:bodyPr>
            <a:lstStyle/>
            <a:p>
              <a:pPr algn="ctr"/>
              <a:r>
                <a:rPr lang="en-GB" sz="2000" b="1" dirty="0">
                  <a:solidFill>
                    <a:schemeClr val="bg1"/>
                  </a:solidFill>
                  <a:latin typeface="Calibri" panose="020F0502020204030204" pitchFamily="34" charset="0"/>
                  <a:cs typeface="Calibri" panose="020F0502020204030204" pitchFamily="34" charset="0"/>
                </a:rPr>
                <a:t>Consumer</a:t>
              </a:r>
            </a:p>
          </p:txBody>
        </p:sp>
      </p:grpSp>
      <p:grpSp>
        <p:nvGrpSpPr>
          <p:cNvPr id="6" name="Group 5" descr="Waste disposal company">
            <a:extLst>
              <a:ext uri="{FF2B5EF4-FFF2-40B4-BE49-F238E27FC236}">
                <a16:creationId xmlns:a16="http://schemas.microsoft.com/office/drawing/2014/main" id="{80C93318-265B-9BB6-4064-2364BD04683D}"/>
              </a:ext>
            </a:extLst>
          </p:cNvPr>
          <p:cNvGrpSpPr/>
          <p:nvPr/>
        </p:nvGrpSpPr>
        <p:grpSpPr>
          <a:xfrm>
            <a:off x="5825363" y="3886746"/>
            <a:ext cx="3360641" cy="3028933"/>
            <a:chOff x="5825363" y="3886746"/>
            <a:chExt cx="3360641" cy="3028933"/>
          </a:xfrm>
        </p:grpSpPr>
        <p:pic>
          <p:nvPicPr>
            <p:cNvPr id="12" name="Picture 11">
              <a:extLst>
                <a:ext uri="{FF2B5EF4-FFF2-40B4-BE49-F238E27FC236}">
                  <a16:creationId xmlns:a16="http://schemas.microsoft.com/office/drawing/2014/main" id="{ACBBF350-CB3C-EC0A-EB7C-7EA8839D527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flipH="1">
              <a:off x="5825363" y="3886746"/>
              <a:ext cx="3236040" cy="3028933"/>
            </a:xfrm>
            <a:prstGeom prst="rect">
              <a:avLst/>
            </a:prstGeom>
          </p:spPr>
        </p:pic>
        <p:sp>
          <p:nvSpPr>
            <p:cNvPr id="16" name="Rounded Rectangle 15">
              <a:extLst>
                <a:ext uri="{FF2B5EF4-FFF2-40B4-BE49-F238E27FC236}">
                  <a16:creationId xmlns:a16="http://schemas.microsoft.com/office/drawing/2014/main" id="{D5211891-40DD-0D35-A63F-8B3B556B5329}"/>
                </a:ext>
              </a:extLst>
            </p:cNvPr>
            <p:cNvSpPr/>
            <p:nvPr/>
          </p:nvSpPr>
          <p:spPr>
            <a:xfrm>
              <a:off x="6318434" y="6097478"/>
              <a:ext cx="2867570" cy="509116"/>
            </a:xfrm>
            <a:prstGeom prst="roundRect">
              <a:avLst/>
            </a:prstGeom>
            <a:solidFill>
              <a:srgbClr val="AE202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05CA3670-CF27-EE48-73F2-C5D817209879}"/>
                </a:ext>
              </a:extLst>
            </p:cNvPr>
            <p:cNvSpPr txBox="1"/>
            <p:nvPr/>
          </p:nvSpPr>
          <p:spPr>
            <a:xfrm>
              <a:off x="6318434" y="6151981"/>
              <a:ext cx="2860976" cy="400110"/>
            </a:xfrm>
            <a:prstGeom prst="rect">
              <a:avLst/>
            </a:prstGeom>
            <a:noFill/>
          </p:spPr>
          <p:txBody>
            <a:bodyPr wrap="none" rtlCol="0">
              <a:spAutoFit/>
            </a:bodyPr>
            <a:lstStyle/>
            <a:p>
              <a:pPr algn="ctr"/>
              <a:r>
                <a:rPr lang="en-GB" sz="2000" b="1" dirty="0">
                  <a:solidFill>
                    <a:schemeClr val="bg1"/>
                  </a:solidFill>
                  <a:latin typeface="Calibri" panose="020F0502020204030204" pitchFamily="34" charset="0"/>
                  <a:cs typeface="Calibri" panose="020F0502020204030204" pitchFamily="34" charset="0"/>
                </a:rPr>
                <a:t>Waste Disposal Company</a:t>
              </a:r>
            </a:p>
          </p:txBody>
        </p:sp>
      </p:grpSp>
      <p:grpSp>
        <p:nvGrpSpPr>
          <p:cNvPr id="7" name="Group 6" descr="Environmentalist">
            <a:extLst>
              <a:ext uri="{FF2B5EF4-FFF2-40B4-BE49-F238E27FC236}">
                <a16:creationId xmlns:a16="http://schemas.microsoft.com/office/drawing/2014/main" id="{F8E7B4E7-6AFD-8574-05EF-8DDB0C6C26F3}"/>
              </a:ext>
            </a:extLst>
          </p:cNvPr>
          <p:cNvGrpSpPr/>
          <p:nvPr/>
        </p:nvGrpSpPr>
        <p:grpSpPr>
          <a:xfrm>
            <a:off x="9647688" y="4079468"/>
            <a:ext cx="2103345" cy="2527126"/>
            <a:chOff x="9647688" y="4079468"/>
            <a:chExt cx="2103345" cy="2527126"/>
          </a:xfrm>
        </p:grpSpPr>
        <p:pic>
          <p:nvPicPr>
            <p:cNvPr id="14" name="Picture 13">
              <a:extLst>
                <a:ext uri="{FF2B5EF4-FFF2-40B4-BE49-F238E27FC236}">
                  <a16:creationId xmlns:a16="http://schemas.microsoft.com/office/drawing/2014/main" id="{EC60608C-8A16-EA2C-4C59-4F88AA67E3C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693746" y="4079468"/>
              <a:ext cx="1970032" cy="2327070"/>
            </a:xfrm>
            <a:prstGeom prst="rect">
              <a:avLst/>
            </a:prstGeom>
          </p:spPr>
        </p:pic>
        <p:sp>
          <p:nvSpPr>
            <p:cNvPr id="18" name="Rounded Rectangle 17">
              <a:extLst>
                <a:ext uri="{FF2B5EF4-FFF2-40B4-BE49-F238E27FC236}">
                  <a16:creationId xmlns:a16="http://schemas.microsoft.com/office/drawing/2014/main" id="{3BE00493-B958-A5F9-8CE3-F2DA2F38187D}"/>
                </a:ext>
              </a:extLst>
            </p:cNvPr>
            <p:cNvSpPr/>
            <p:nvPr/>
          </p:nvSpPr>
          <p:spPr>
            <a:xfrm>
              <a:off x="9652685" y="6097478"/>
              <a:ext cx="2098348" cy="509116"/>
            </a:xfrm>
            <a:prstGeom prst="roundRect">
              <a:avLst/>
            </a:prstGeom>
            <a:solidFill>
              <a:srgbClr val="AE202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3966C04-6740-9E53-2FF8-25B73E67BA24}"/>
                </a:ext>
              </a:extLst>
            </p:cNvPr>
            <p:cNvSpPr txBox="1"/>
            <p:nvPr/>
          </p:nvSpPr>
          <p:spPr>
            <a:xfrm>
              <a:off x="9647688" y="6151981"/>
              <a:ext cx="2103345" cy="400110"/>
            </a:xfrm>
            <a:prstGeom prst="rect">
              <a:avLst/>
            </a:prstGeom>
            <a:noFill/>
          </p:spPr>
          <p:txBody>
            <a:bodyPr wrap="square" rtlCol="0">
              <a:spAutoFit/>
            </a:bodyPr>
            <a:lstStyle/>
            <a:p>
              <a:pPr algn="ctr"/>
              <a:r>
                <a:rPr lang="en-GB" sz="2000" b="1" dirty="0">
                  <a:solidFill>
                    <a:schemeClr val="bg1"/>
                  </a:solidFill>
                  <a:latin typeface="Calibri" panose="020F0502020204030204" pitchFamily="34" charset="0"/>
                  <a:cs typeface="Calibri" panose="020F0502020204030204" pitchFamily="34" charset="0"/>
                </a:rPr>
                <a:t>Environmentalist</a:t>
              </a:r>
            </a:p>
          </p:txBody>
        </p:sp>
      </p:grpSp>
      <p:sp>
        <p:nvSpPr>
          <p:cNvPr id="33" name="Triangle 32">
            <a:extLst>
              <a:ext uri="{FF2B5EF4-FFF2-40B4-BE49-F238E27FC236}">
                <a16:creationId xmlns:a16="http://schemas.microsoft.com/office/drawing/2014/main" id="{B0103A73-AF89-FB22-5168-60B9EB65D245}"/>
              </a:ext>
              <a:ext uri="{C183D7F6-B498-43B3-948B-1728B52AA6E4}">
                <adec:decorative xmlns:adec="http://schemas.microsoft.com/office/drawing/2017/decorative" val="1"/>
              </a:ext>
            </a:extLst>
          </p:cNvPr>
          <p:cNvSpPr/>
          <p:nvPr/>
        </p:nvSpPr>
        <p:spPr>
          <a:xfrm rot="5400000">
            <a:off x="1169508" y="465798"/>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DB515"/>
              </a:solidFill>
            </a:endParaRPr>
          </a:p>
        </p:txBody>
      </p:sp>
      <p:sp>
        <p:nvSpPr>
          <p:cNvPr id="31" name="Rectangle 30">
            <a:extLst>
              <a:ext uri="{FF2B5EF4-FFF2-40B4-BE49-F238E27FC236}">
                <a16:creationId xmlns:a16="http://schemas.microsoft.com/office/drawing/2014/main" id="{77277E8C-D0B1-4F7A-C6D2-0DDD6B741381}"/>
              </a:ext>
              <a:ext uri="{C183D7F6-B498-43B3-948B-1728B52AA6E4}">
                <adec:decorative xmlns:adec="http://schemas.microsoft.com/office/drawing/2017/decorative" val="1"/>
              </a:ext>
            </a:extLst>
          </p:cNvPr>
          <p:cNvSpPr/>
          <p:nvPr/>
        </p:nvSpPr>
        <p:spPr>
          <a:xfrm>
            <a:off x="4065709" y="6601522"/>
            <a:ext cx="8126292" cy="25647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9" name="Slide Number Placeholder 12">
            <a:extLst>
              <a:ext uri="{FF2B5EF4-FFF2-40B4-BE49-F238E27FC236}">
                <a16:creationId xmlns:a16="http://schemas.microsoft.com/office/drawing/2014/main" id="{543E22EE-2DA9-9F51-1909-A762F6AD64FA}"/>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13</a:t>
            </a:fld>
            <a:endParaRPr lang="en-US" dirty="0"/>
          </a:p>
        </p:txBody>
      </p:sp>
    </p:spTree>
    <p:extLst>
      <p:ext uri="{BB962C8B-B14F-4D97-AF65-F5344CB8AC3E}">
        <p14:creationId xmlns:p14="http://schemas.microsoft.com/office/powerpoint/2010/main" val="27232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ssolv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dissolv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ssolv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ssolv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6F3361-32B1-2F25-5025-360BB9834531}"/>
              </a:ext>
            </a:extLst>
          </p:cNvPr>
          <p:cNvSpPr txBox="1"/>
          <p:nvPr/>
        </p:nvSpPr>
        <p:spPr>
          <a:xfrm>
            <a:off x="1793607" y="579939"/>
            <a:ext cx="1324525" cy="461665"/>
          </a:xfrm>
          <a:prstGeom prst="rect">
            <a:avLst/>
          </a:prstGeom>
          <a:noFill/>
        </p:spPr>
        <p:txBody>
          <a:bodyPr wrap="none" lIns="0" rtlCol="0">
            <a:spAutoFit/>
          </a:bodyPr>
          <a:lstStyle/>
          <a:p>
            <a:pPr algn="ctr"/>
            <a:r>
              <a:rPr lang="en-GB" sz="2400" b="1" dirty="0">
                <a:latin typeface="Calibri" panose="020F0502020204030204" pitchFamily="34" charset="0"/>
                <a:cs typeface="Calibri" panose="020F0502020204030204" pitchFamily="34" charset="0"/>
              </a:rPr>
              <a:t>Activity 5</a:t>
            </a:r>
          </a:p>
        </p:txBody>
      </p:sp>
      <p:sp>
        <p:nvSpPr>
          <p:cNvPr id="2" name="Title 1">
            <a:extLst>
              <a:ext uri="{FF2B5EF4-FFF2-40B4-BE49-F238E27FC236}">
                <a16:creationId xmlns:a16="http://schemas.microsoft.com/office/drawing/2014/main" id="{994100A2-0FD7-B746-5951-6AA8E4C391F3}"/>
              </a:ext>
            </a:extLst>
          </p:cNvPr>
          <p:cNvSpPr>
            <a:spLocks noGrp="1"/>
          </p:cNvSpPr>
          <p:nvPr>
            <p:ph type="title"/>
          </p:nvPr>
        </p:nvSpPr>
        <p:spPr>
          <a:xfrm>
            <a:off x="1765616" y="909409"/>
            <a:ext cx="8140453" cy="766992"/>
          </a:xfrm>
        </p:spPr>
        <p:txBody>
          <a:bodyPr lIns="0">
            <a:normAutofit/>
          </a:bodyPr>
          <a:lstStyle/>
          <a:p>
            <a:r>
              <a:rPr lang="en-GB" dirty="0"/>
              <a:t>Irish Government Revision</a:t>
            </a:r>
            <a:endParaRPr lang="en-US" dirty="0"/>
          </a:p>
        </p:txBody>
      </p:sp>
      <p:sp>
        <p:nvSpPr>
          <p:cNvPr id="33" name="Rounded Rectangular Callout 32">
            <a:extLst>
              <a:ext uri="{FF2B5EF4-FFF2-40B4-BE49-F238E27FC236}">
                <a16:creationId xmlns:a16="http://schemas.microsoft.com/office/drawing/2014/main" id="{1FAC802A-B77B-EBF0-CCBE-A92167F4C8D5}"/>
              </a:ext>
            </a:extLst>
          </p:cNvPr>
          <p:cNvSpPr/>
          <p:nvPr/>
        </p:nvSpPr>
        <p:spPr>
          <a:xfrm>
            <a:off x="1793606" y="1816723"/>
            <a:ext cx="2072704" cy="1443152"/>
          </a:xfrm>
          <a:prstGeom prst="wedgeRoundRectCallout">
            <a:avLst>
              <a:gd name="adj1" fmla="val -33350"/>
              <a:gd name="adj2" fmla="val 67771"/>
              <a:gd name="adj3" fmla="val 16667"/>
            </a:avLst>
          </a:prstGeom>
          <a:solidFill>
            <a:schemeClr val="bg1"/>
          </a:solidFill>
          <a:ln w="5715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Calibri" panose="020F0502020204030204" pitchFamily="34" charset="0"/>
                <a:cs typeface="Calibri" panose="020F0502020204030204" pitchFamily="34" charset="0"/>
              </a:rPr>
              <a:t>What is Dáil</a:t>
            </a:r>
          </a:p>
          <a:p>
            <a:pPr algn="ctr"/>
            <a:r>
              <a:rPr lang="en-GB" sz="2000" dirty="0">
                <a:solidFill>
                  <a:schemeClr val="tx1"/>
                </a:solidFill>
                <a:latin typeface="Calibri" panose="020F0502020204030204" pitchFamily="34" charset="0"/>
                <a:cs typeface="Calibri" panose="020F0502020204030204" pitchFamily="34" charset="0"/>
              </a:rPr>
              <a:t> Éireann?</a:t>
            </a:r>
          </a:p>
        </p:txBody>
      </p:sp>
      <p:sp>
        <p:nvSpPr>
          <p:cNvPr id="14" name="Rounded Rectangular Callout 13">
            <a:extLst>
              <a:ext uri="{FF2B5EF4-FFF2-40B4-BE49-F238E27FC236}">
                <a16:creationId xmlns:a16="http://schemas.microsoft.com/office/drawing/2014/main" id="{FDAD8138-DF44-57EB-85A3-67D5AB981909}"/>
              </a:ext>
            </a:extLst>
          </p:cNvPr>
          <p:cNvSpPr/>
          <p:nvPr/>
        </p:nvSpPr>
        <p:spPr>
          <a:xfrm>
            <a:off x="4202360" y="1816723"/>
            <a:ext cx="2072704" cy="1443152"/>
          </a:xfrm>
          <a:prstGeom prst="wedgeRoundRectCallout">
            <a:avLst>
              <a:gd name="adj1" fmla="val -33350"/>
              <a:gd name="adj2" fmla="val 67771"/>
              <a:gd name="adj3" fmla="val 16667"/>
            </a:avLst>
          </a:prstGeom>
          <a:solidFill>
            <a:schemeClr val="bg1"/>
          </a:solidFill>
          <a:ln w="57150" cap="rnd">
            <a:solidFill>
              <a:srgbClr val="AE20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Calibri" panose="020F0502020204030204" pitchFamily="34" charset="0"/>
                <a:cs typeface="Calibri" panose="020F0502020204030204" pitchFamily="34" charset="0"/>
              </a:rPr>
              <a:t>How are TDs </a:t>
            </a:r>
          </a:p>
          <a:p>
            <a:pPr algn="ctr"/>
            <a:r>
              <a:rPr lang="en-GB" sz="2000" dirty="0">
                <a:solidFill>
                  <a:schemeClr val="tx1"/>
                </a:solidFill>
                <a:latin typeface="Calibri" panose="020F0502020204030204" pitchFamily="34" charset="0"/>
                <a:cs typeface="Calibri" panose="020F0502020204030204" pitchFamily="34" charset="0"/>
              </a:rPr>
              <a:t>elected to </a:t>
            </a:r>
          </a:p>
          <a:p>
            <a:pPr algn="ctr"/>
            <a:r>
              <a:rPr lang="en-GB" sz="2000" dirty="0">
                <a:solidFill>
                  <a:schemeClr val="tx1"/>
                </a:solidFill>
                <a:latin typeface="Calibri" panose="020F0502020204030204" pitchFamily="34" charset="0"/>
                <a:cs typeface="Calibri" panose="020F0502020204030204" pitchFamily="34" charset="0"/>
              </a:rPr>
              <a:t>Dáil Éireann?</a:t>
            </a:r>
          </a:p>
        </p:txBody>
      </p:sp>
      <p:sp>
        <p:nvSpPr>
          <p:cNvPr id="24" name="Rounded Rectangular Callout 23">
            <a:extLst>
              <a:ext uri="{FF2B5EF4-FFF2-40B4-BE49-F238E27FC236}">
                <a16:creationId xmlns:a16="http://schemas.microsoft.com/office/drawing/2014/main" id="{24BC61AD-2C41-1447-D74B-D5D23DCCA2D8}"/>
              </a:ext>
            </a:extLst>
          </p:cNvPr>
          <p:cNvSpPr/>
          <p:nvPr/>
        </p:nvSpPr>
        <p:spPr>
          <a:xfrm>
            <a:off x="6611114" y="1816723"/>
            <a:ext cx="2072704" cy="1443152"/>
          </a:xfrm>
          <a:prstGeom prst="wedgeRoundRectCallout">
            <a:avLst>
              <a:gd name="adj1" fmla="val -33350"/>
              <a:gd name="adj2" fmla="val 67771"/>
              <a:gd name="adj3" fmla="val 16667"/>
            </a:avLst>
          </a:prstGeom>
          <a:solidFill>
            <a:schemeClr val="bg1"/>
          </a:solidFill>
          <a:ln w="5715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Calibri" panose="020F0502020204030204" pitchFamily="34" charset="0"/>
                <a:cs typeface="Calibri" panose="020F0502020204030204" pitchFamily="34" charset="0"/>
              </a:rPr>
              <a:t>What is </a:t>
            </a:r>
          </a:p>
          <a:p>
            <a:pPr algn="ctr"/>
            <a:r>
              <a:rPr lang="en-GB" sz="2000" dirty="0">
                <a:solidFill>
                  <a:schemeClr val="tx1"/>
                </a:solidFill>
                <a:latin typeface="Calibri" panose="020F0502020204030204" pitchFamily="34" charset="0"/>
                <a:cs typeface="Calibri" panose="020F0502020204030204" pitchFamily="34" charset="0"/>
              </a:rPr>
              <a:t>Seanad Éireann?</a:t>
            </a:r>
          </a:p>
        </p:txBody>
      </p:sp>
      <p:sp>
        <p:nvSpPr>
          <p:cNvPr id="37" name="Rounded Rectangular Callout 36">
            <a:extLst>
              <a:ext uri="{FF2B5EF4-FFF2-40B4-BE49-F238E27FC236}">
                <a16:creationId xmlns:a16="http://schemas.microsoft.com/office/drawing/2014/main" id="{25B1A2EC-A2A7-E7F7-9759-8B599ED14D65}"/>
              </a:ext>
            </a:extLst>
          </p:cNvPr>
          <p:cNvSpPr/>
          <p:nvPr/>
        </p:nvSpPr>
        <p:spPr>
          <a:xfrm>
            <a:off x="9027096" y="1816723"/>
            <a:ext cx="2072704" cy="1443152"/>
          </a:xfrm>
          <a:prstGeom prst="wedgeRoundRectCallout">
            <a:avLst>
              <a:gd name="adj1" fmla="val -33350"/>
              <a:gd name="adj2" fmla="val 67771"/>
              <a:gd name="adj3" fmla="val 16667"/>
            </a:avLst>
          </a:prstGeom>
          <a:solidFill>
            <a:schemeClr val="bg1"/>
          </a:solidFill>
          <a:ln w="57150" cap="rnd">
            <a:solidFill>
              <a:srgbClr val="AE20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Calibri" panose="020F0502020204030204" pitchFamily="34" charset="0"/>
                <a:cs typeface="Calibri" panose="020F0502020204030204" pitchFamily="34" charset="0"/>
              </a:rPr>
              <a:t>What is a Taoiseach?</a:t>
            </a:r>
          </a:p>
        </p:txBody>
      </p:sp>
      <p:sp>
        <p:nvSpPr>
          <p:cNvPr id="3" name="Rounded Rectangular Callout 2">
            <a:extLst>
              <a:ext uri="{FF2B5EF4-FFF2-40B4-BE49-F238E27FC236}">
                <a16:creationId xmlns:a16="http://schemas.microsoft.com/office/drawing/2014/main" id="{D754D97C-87CF-48F3-52A1-AADAA863A985}"/>
              </a:ext>
            </a:extLst>
          </p:cNvPr>
          <p:cNvSpPr/>
          <p:nvPr/>
        </p:nvSpPr>
        <p:spPr>
          <a:xfrm>
            <a:off x="1793606" y="3774595"/>
            <a:ext cx="2072704" cy="1443152"/>
          </a:xfrm>
          <a:prstGeom prst="wedgeRoundRectCallout">
            <a:avLst>
              <a:gd name="adj1" fmla="val -33350"/>
              <a:gd name="adj2" fmla="val 67771"/>
              <a:gd name="adj3" fmla="val 16667"/>
            </a:avLst>
          </a:prstGeom>
          <a:solidFill>
            <a:schemeClr val="bg1"/>
          </a:solidFill>
          <a:ln w="57150" cap="rnd">
            <a:solidFill>
              <a:srgbClr val="AE20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Calibri" panose="020F0502020204030204" pitchFamily="34" charset="0"/>
                <a:cs typeface="Calibri" panose="020F0502020204030204" pitchFamily="34" charset="0"/>
              </a:rPr>
              <a:t>Who is the </a:t>
            </a:r>
          </a:p>
          <a:p>
            <a:pPr algn="ctr"/>
            <a:r>
              <a:rPr lang="en-GB" sz="2000" dirty="0">
                <a:solidFill>
                  <a:schemeClr val="tx1"/>
                </a:solidFill>
                <a:latin typeface="Calibri" panose="020F0502020204030204" pitchFamily="34" charset="0"/>
                <a:cs typeface="Calibri" panose="020F0502020204030204" pitchFamily="34" charset="0"/>
              </a:rPr>
              <a:t>current Taoiseach?</a:t>
            </a:r>
          </a:p>
        </p:txBody>
      </p:sp>
      <p:sp>
        <p:nvSpPr>
          <p:cNvPr id="11" name="Rounded Rectangular Callout 10">
            <a:extLst>
              <a:ext uri="{FF2B5EF4-FFF2-40B4-BE49-F238E27FC236}">
                <a16:creationId xmlns:a16="http://schemas.microsoft.com/office/drawing/2014/main" id="{D54B1F5F-478E-D1B8-40D6-A6C32ECB7758}"/>
              </a:ext>
            </a:extLst>
          </p:cNvPr>
          <p:cNvSpPr/>
          <p:nvPr/>
        </p:nvSpPr>
        <p:spPr>
          <a:xfrm>
            <a:off x="4202360" y="3774595"/>
            <a:ext cx="2072704" cy="1443152"/>
          </a:xfrm>
          <a:prstGeom prst="wedgeRoundRectCallout">
            <a:avLst>
              <a:gd name="adj1" fmla="val -33350"/>
              <a:gd name="adj2" fmla="val 67771"/>
              <a:gd name="adj3" fmla="val 16667"/>
            </a:avLst>
          </a:prstGeom>
          <a:solidFill>
            <a:schemeClr val="bg1"/>
          </a:solidFill>
          <a:ln w="5715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Calibri" panose="020F0502020204030204" pitchFamily="34" charset="0"/>
                <a:cs typeface="Calibri" panose="020F0502020204030204" pitchFamily="34" charset="0"/>
              </a:rPr>
              <a:t>What is a </a:t>
            </a:r>
          </a:p>
          <a:p>
            <a:pPr algn="ctr"/>
            <a:r>
              <a:rPr lang="en-GB" sz="2000" dirty="0">
                <a:solidFill>
                  <a:schemeClr val="tx1"/>
                </a:solidFill>
                <a:latin typeface="Calibri" panose="020F0502020204030204" pitchFamily="34" charset="0"/>
                <a:cs typeface="Calibri" panose="020F0502020204030204" pitchFamily="34" charset="0"/>
              </a:rPr>
              <a:t>Tánaiste?</a:t>
            </a:r>
          </a:p>
        </p:txBody>
      </p:sp>
      <p:sp>
        <p:nvSpPr>
          <p:cNvPr id="15" name="Rounded Rectangular Callout 14">
            <a:extLst>
              <a:ext uri="{FF2B5EF4-FFF2-40B4-BE49-F238E27FC236}">
                <a16:creationId xmlns:a16="http://schemas.microsoft.com/office/drawing/2014/main" id="{795B832E-F1E4-DB55-7388-78829B3C3AC5}"/>
              </a:ext>
            </a:extLst>
          </p:cNvPr>
          <p:cNvSpPr/>
          <p:nvPr/>
        </p:nvSpPr>
        <p:spPr>
          <a:xfrm>
            <a:off x="6611114" y="3774595"/>
            <a:ext cx="2072704" cy="1443152"/>
          </a:xfrm>
          <a:prstGeom prst="wedgeRoundRectCallout">
            <a:avLst>
              <a:gd name="adj1" fmla="val -33350"/>
              <a:gd name="adj2" fmla="val 67771"/>
              <a:gd name="adj3" fmla="val 16667"/>
            </a:avLst>
          </a:prstGeom>
          <a:solidFill>
            <a:schemeClr val="bg1"/>
          </a:solidFill>
          <a:ln w="57150" cap="rnd">
            <a:solidFill>
              <a:srgbClr val="AE20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Calibri" panose="020F0502020204030204" pitchFamily="34" charset="0"/>
                <a:cs typeface="Calibri" panose="020F0502020204030204" pitchFamily="34" charset="0"/>
              </a:rPr>
              <a:t>Who is the current</a:t>
            </a:r>
          </a:p>
          <a:p>
            <a:pPr algn="ctr"/>
            <a:r>
              <a:rPr lang="en-GB" sz="2000" dirty="0">
                <a:solidFill>
                  <a:schemeClr val="tx1"/>
                </a:solidFill>
                <a:latin typeface="Calibri" panose="020F0502020204030204" pitchFamily="34" charset="0"/>
                <a:cs typeface="Calibri" panose="020F0502020204030204" pitchFamily="34" charset="0"/>
              </a:rPr>
              <a:t>Tánaiste?</a:t>
            </a:r>
          </a:p>
        </p:txBody>
      </p:sp>
      <p:sp>
        <p:nvSpPr>
          <p:cNvPr id="36" name="Rounded Rectangular Callout 35">
            <a:extLst>
              <a:ext uri="{FF2B5EF4-FFF2-40B4-BE49-F238E27FC236}">
                <a16:creationId xmlns:a16="http://schemas.microsoft.com/office/drawing/2014/main" id="{F757E62C-5C46-3C19-7F7D-89A9CE3E1AC2}"/>
              </a:ext>
            </a:extLst>
          </p:cNvPr>
          <p:cNvSpPr/>
          <p:nvPr/>
        </p:nvSpPr>
        <p:spPr>
          <a:xfrm>
            <a:off x="9027096" y="3774595"/>
            <a:ext cx="2072704" cy="1443152"/>
          </a:xfrm>
          <a:prstGeom prst="wedgeRoundRectCallout">
            <a:avLst>
              <a:gd name="adj1" fmla="val -33350"/>
              <a:gd name="adj2" fmla="val 67771"/>
              <a:gd name="adj3" fmla="val 16667"/>
            </a:avLst>
          </a:prstGeom>
          <a:solidFill>
            <a:schemeClr val="bg1"/>
          </a:solidFill>
          <a:ln w="5715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Calibri" panose="020F0502020204030204" pitchFamily="34" charset="0"/>
                <a:cs typeface="Calibri" panose="020F0502020204030204" pitchFamily="34" charset="0"/>
              </a:rPr>
              <a:t>Who is the current</a:t>
            </a:r>
          </a:p>
          <a:p>
            <a:pPr algn="ctr"/>
            <a:r>
              <a:rPr lang="en-GB" sz="2000" dirty="0">
                <a:solidFill>
                  <a:schemeClr val="tx1"/>
                </a:solidFill>
                <a:latin typeface="Calibri" panose="020F0502020204030204" pitchFamily="34" charset="0"/>
                <a:cs typeface="Calibri" panose="020F0502020204030204" pitchFamily="34" charset="0"/>
              </a:rPr>
              <a:t> President of Ireland?</a:t>
            </a:r>
          </a:p>
        </p:txBody>
      </p:sp>
      <p:sp>
        <p:nvSpPr>
          <p:cNvPr id="9" name="Triangle 8">
            <a:extLst>
              <a:ext uri="{FF2B5EF4-FFF2-40B4-BE49-F238E27FC236}">
                <a16:creationId xmlns:a16="http://schemas.microsoft.com/office/drawing/2014/main" id="{C00C8167-7351-B519-ADD8-786009D9328B}"/>
              </a:ext>
              <a:ext uri="{C183D7F6-B498-43B3-948B-1728B52AA6E4}">
                <adec:decorative xmlns:adec="http://schemas.microsoft.com/office/drawing/2017/decorative" val="1"/>
              </a:ext>
            </a:extLst>
          </p:cNvPr>
          <p:cNvSpPr/>
          <p:nvPr/>
        </p:nvSpPr>
        <p:spPr>
          <a:xfrm rot="5400000">
            <a:off x="1169508" y="465798"/>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DB515"/>
              </a:solidFill>
            </a:endParaRPr>
          </a:p>
        </p:txBody>
      </p:sp>
      <p:sp>
        <p:nvSpPr>
          <p:cNvPr id="5" name="Slide Number Placeholder 12">
            <a:extLst>
              <a:ext uri="{FF2B5EF4-FFF2-40B4-BE49-F238E27FC236}">
                <a16:creationId xmlns:a16="http://schemas.microsoft.com/office/drawing/2014/main" id="{78DDC0F7-8AC6-0535-E32A-EA2A27F5D89A}"/>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14</a:t>
            </a:fld>
            <a:endParaRPr lang="en-US" dirty="0"/>
          </a:p>
        </p:txBody>
      </p:sp>
    </p:spTree>
    <p:extLst>
      <p:ext uri="{BB962C8B-B14F-4D97-AF65-F5344CB8AC3E}">
        <p14:creationId xmlns:p14="http://schemas.microsoft.com/office/powerpoint/2010/main" val="977495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dissolv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dissolv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dissolve">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dissolv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ssolv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ssolv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dissolve">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animBg="1"/>
      <p:bldP spid="14" grpId="0" animBg="1"/>
      <p:bldP spid="24" grpId="0" animBg="1"/>
      <p:bldP spid="37" grpId="0" animBg="1"/>
      <p:bldP spid="3" grpId="0" animBg="1"/>
      <p:bldP spid="11" grpId="0" animBg="1"/>
      <p:bldP spid="15" grpId="0" animBg="1"/>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634B40F-E127-D9C2-C7F4-31CDBE54D6B2}"/>
              </a:ext>
            </a:extLst>
          </p:cNvPr>
          <p:cNvSpPr>
            <a:spLocks noGrp="1"/>
          </p:cNvSpPr>
          <p:nvPr>
            <p:ph type="title"/>
          </p:nvPr>
        </p:nvSpPr>
        <p:spPr>
          <a:xfrm>
            <a:off x="1765616" y="-1056124"/>
            <a:ext cx="8140453" cy="766992"/>
          </a:xfrm>
        </p:spPr>
        <p:txBody>
          <a:bodyPr/>
          <a:lstStyle/>
          <a:p>
            <a:r>
              <a:rPr lang="en-GB" dirty="0"/>
              <a:t>Irish Government Revision 2</a:t>
            </a:r>
            <a:endParaRPr lang="en-US" dirty="0"/>
          </a:p>
        </p:txBody>
      </p:sp>
      <p:sp>
        <p:nvSpPr>
          <p:cNvPr id="3" name="Title 5">
            <a:extLst>
              <a:ext uri="{FF2B5EF4-FFF2-40B4-BE49-F238E27FC236}">
                <a16:creationId xmlns:a16="http://schemas.microsoft.com/office/drawing/2014/main" id="{5A4E7384-6056-580C-604B-E44E22098263}"/>
              </a:ext>
              <a:ext uri="{C183D7F6-B498-43B3-948B-1728B52AA6E4}">
                <adec:decorative xmlns:adec="http://schemas.microsoft.com/office/drawing/2017/decorative" val="1"/>
              </a:ext>
            </a:extLst>
          </p:cNvPr>
          <p:cNvSpPr txBox="1">
            <a:spLocks/>
          </p:cNvSpPr>
          <p:nvPr/>
        </p:nvSpPr>
        <p:spPr>
          <a:xfrm>
            <a:off x="1765616" y="909409"/>
            <a:ext cx="8140453" cy="766992"/>
          </a:xfrm>
          <a:prstGeom prst="rect">
            <a:avLst/>
          </a:prstGeom>
        </p:spPr>
        <p:txBody>
          <a:bodyPr vert="horz" lIns="91440" tIns="45720" rIns="91440" bIns="45720" rtlCol="0" anchor="t">
            <a:no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GB" dirty="0"/>
              <a:t>Irish Government Revision</a:t>
            </a:r>
            <a:endParaRPr lang="en-US" dirty="0"/>
          </a:p>
        </p:txBody>
      </p:sp>
      <p:sp>
        <p:nvSpPr>
          <p:cNvPr id="15" name="TextBox 14">
            <a:extLst>
              <a:ext uri="{FF2B5EF4-FFF2-40B4-BE49-F238E27FC236}">
                <a16:creationId xmlns:a16="http://schemas.microsoft.com/office/drawing/2014/main" id="{9F4975EA-77CC-4B38-9A6D-A5C835FCD704}"/>
              </a:ext>
            </a:extLst>
          </p:cNvPr>
          <p:cNvSpPr txBox="1"/>
          <p:nvPr/>
        </p:nvSpPr>
        <p:spPr>
          <a:xfrm>
            <a:off x="1774824" y="2269235"/>
            <a:ext cx="3129626" cy="567639"/>
          </a:xfrm>
          <a:prstGeom prst="rect">
            <a:avLst/>
          </a:prstGeom>
        </p:spPr>
        <p:txBody>
          <a:bodyPr rtlCol="0" anchor="b">
            <a:normAutofit/>
          </a:bodyPr>
          <a:lstStyle/>
          <a:p>
            <a:pPr algn="ctr">
              <a:spcAft>
                <a:spcPts val="600"/>
              </a:spcAft>
            </a:pPr>
            <a:r>
              <a:rPr lang="en-GB" sz="2800" b="1" dirty="0">
                <a:latin typeface="Calibri" panose="020F0502020204030204" pitchFamily="34" charset="0"/>
                <a:cs typeface="Calibri" panose="020F0502020204030204" pitchFamily="34" charset="0"/>
              </a:rPr>
              <a:t>The President</a:t>
            </a:r>
          </a:p>
        </p:txBody>
      </p:sp>
      <p:sp>
        <p:nvSpPr>
          <p:cNvPr id="8" name="Rectangle 7" descr="A picture of Michael D. Higgins">
            <a:extLst>
              <a:ext uri="{FF2B5EF4-FFF2-40B4-BE49-F238E27FC236}">
                <a16:creationId xmlns:a16="http://schemas.microsoft.com/office/drawing/2014/main" id="{E0165AFD-9CC0-BD9D-BD36-725B845CFDC5}"/>
              </a:ext>
            </a:extLst>
          </p:cNvPr>
          <p:cNvSpPr/>
          <p:nvPr/>
        </p:nvSpPr>
        <p:spPr>
          <a:xfrm>
            <a:off x="1774825" y="2845839"/>
            <a:ext cx="3129626" cy="306383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0800">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33A18756-2620-6663-21DA-957F716589EE}"/>
              </a:ext>
            </a:extLst>
          </p:cNvPr>
          <p:cNvSpPr txBox="1"/>
          <p:nvPr/>
        </p:nvSpPr>
        <p:spPr>
          <a:xfrm>
            <a:off x="6555989" y="1641662"/>
            <a:ext cx="4020484" cy="523220"/>
          </a:xfrm>
          <a:prstGeom prst="rect">
            <a:avLst/>
          </a:prstGeom>
          <a:noFill/>
        </p:spPr>
        <p:txBody>
          <a:bodyPr wrap="square" rtlCol="0">
            <a:spAutoFit/>
          </a:bodyPr>
          <a:lstStyle/>
          <a:p>
            <a:pPr algn="ctr"/>
            <a:r>
              <a:rPr lang="en-GB" sz="2800" b="1" dirty="0">
                <a:latin typeface="Calibri" panose="020F0502020204030204" pitchFamily="34" charset="0"/>
                <a:cs typeface="Calibri" panose="020F0502020204030204" pitchFamily="34" charset="0"/>
              </a:rPr>
              <a:t>Houses of the Oireachtas</a:t>
            </a:r>
          </a:p>
        </p:txBody>
      </p:sp>
      <p:sp>
        <p:nvSpPr>
          <p:cNvPr id="10" name="TextBox 9">
            <a:extLst>
              <a:ext uri="{FF2B5EF4-FFF2-40B4-BE49-F238E27FC236}">
                <a16:creationId xmlns:a16="http://schemas.microsoft.com/office/drawing/2014/main" id="{9ADAE0F1-5D8E-5B3F-04CB-2CC9CA608A2D}"/>
              </a:ext>
            </a:extLst>
          </p:cNvPr>
          <p:cNvSpPr txBox="1"/>
          <p:nvPr/>
        </p:nvSpPr>
        <p:spPr>
          <a:xfrm>
            <a:off x="5261835" y="2269235"/>
            <a:ext cx="3129626" cy="567639"/>
          </a:xfrm>
          <a:prstGeom prst="rect">
            <a:avLst/>
          </a:prstGeom>
        </p:spPr>
        <p:txBody>
          <a:bodyPr rtlCol="0" anchor="b">
            <a:normAutofit/>
          </a:bodyPr>
          <a:lstStyle/>
          <a:p>
            <a:pPr algn="ctr">
              <a:spcAft>
                <a:spcPts val="600"/>
              </a:spcAft>
            </a:pPr>
            <a:r>
              <a:rPr lang="en-GB" sz="2800" b="1" dirty="0">
                <a:latin typeface="Calibri" panose="020F0502020204030204" pitchFamily="34" charset="0"/>
                <a:cs typeface="Calibri" panose="020F0502020204030204" pitchFamily="34" charset="0"/>
              </a:rPr>
              <a:t>Dáil Éireann</a:t>
            </a:r>
          </a:p>
        </p:txBody>
      </p:sp>
      <p:sp>
        <p:nvSpPr>
          <p:cNvPr id="16" name="Rectangle 15" descr="A picture of Dáil Éireann">
            <a:extLst>
              <a:ext uri="{FF2B5EF4-FFF2-40B4-BE49-F238E27FC236}">
                <a16:creationId xmlns:a16="http://schemas.microsoft.com/office/drawing/2014/main" id="{EA2357A9-8E71-CCC0-705E-C3AEE60EA7B4}"/>
              </a:ext>
              <a:ext uri="{C183D7F6-B498-43B3-948B-1728B52AA6E4}">
                <adec:decorative xmlns:adec="http://schemas.microsoft.com/office/drawing/2017/decorative" val="0"/>
              </a:ext>
            </a:extLst>
          </p:cNvPr>
          <p:cNvSpPr/>
          <p:nvPr/>
        </p:nvSpPr>
        <p:spPr>
          <a:xfrm>
            <a:off x="5278648" y="2836874"/>
            <a:ext cx="3096000" cy="306383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50800">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C746EE27-722A-D5A2-267B-81C563DD560F}"/>
              </a:ext>
            </a:extLst>
          </p:cNvPr>
          <p:cNvSpPr txBox="1"/>
          <p:nvPr/>
        </p:nvSpPr>
        <p:spPr>
          <a:xfrm>
            <a:off x="8748846" y="2299056"/>
            <a:ext cx="3139480" cy="507997"/>
          </a:xfrm>
          <a:prstGeom prst="rect">
            <a:avLst/>
          </a:prstGeom>
        </p:spPr>
        <p:txBody>
          <a:bodyPr rtlCol="0" anchor="b">
            <a:normAutofit lnSpcReduction="10000"/>
          </a:bodyPr>
          <a:lstStyle/>
          <a:p>
            <a:pPr algn="ctr">
              <a:spcAft>
                <a:spcPts val="600"/>
              </a:spcAft>
            </a:pPr>
            <a:r>
              <a:rPr lang="en-GB" sz="2800" b="1" dirty="0">
                <a:latin typeface="Calibri" panose="020F0502020204030204" pitchFamily="34" charset="0"/>
                <a:cs typeface="Calibri" panose="020F0502020204030204" pitchFamily="34" charset="0"/>
              </a:rPr>
              <a:t>Seanad Éireann</a:t>
            </a:r>
          </a:p>
        </p:txBody>
      </p:sp>
      <p:pic>
        <p:nvPicPr>
          <p:cNvPr id="14" name="Content Placeholder 13" descr="A icture of Seanad Éireann">
            <a:extLst>
              <a:ext uri="{FF2B5EF4-FFF2-40B4-BE49-F238E27FC236}">
                <a16:creationId xmlns:a16="http://schemas.microsoft.com/office/drawing/2014/main" id="{01D825F6-BEB3-B6B3-9DE8-806D035424D4}"/>
              </a:ext>
            </a:extLst>
          </p:cNvPr>
          <p:cNvPicPr>
            <a:picLocks noGrp="1" noChangeAspect="1"/>
          </p:cNvPicPr>
          <p:nvPr>
            <p:ph sz="quarter" idx="4294967295"/>
          </p:nvPr>
        </p:nvPicPr>
        <p:blipFill rotWithShape="1">
          <a:blip r:embed="rId5"/>
          <a:srcRect l="5472" r="13020"/>
          <a:stretch/>
        </p:blipFill>
        <p:spPr>
          <a:xfrm>
            <a:off x="8781146" y="2846388"/>
            <a:ext cx="3109912" cy="3063875"/>
          </a:xfrm>
          <a:blipFill dpi="0" rotWithShape="1">
            <a:blip r:embed="rId6">
              <a:extLst>
                <a:ext uri="{28A0092B-C50C-407E-A947-70E740481C1C}">
                  <a14:useLocalDpi xmlns:a14="http://schemas.microsoft.com/office/drawing/2010/main" val="0"/>
                </a:ext>
              </a:extLst>
            </a:blip>
            <a:srcRect/>
            <a:stretch>
              <a:fillRect/>
            </a:stretch>
          </a:blipFill>
          <a:ln w="50800">
            <a:solidFill>
              <a:srgbClr val="FDB515"/>
            </a:solidFill>
          </a:ln>
        </p:spPr>
      </p:pic>
      <p:cxnSp>
        <p:nvCxnSpPr>
          <p:cNvPr id="4" name="Straight Connector 3">
            <a:extLst>
              <a:ext uri="{FF2B5EF4-FFF2-40B4-BE49-F238E27FC236}">
                <a16:creationId xmlns:a16="http://schemas.microsoft.com/office/drawing/2014/main" id="{6434CC99-A5A1-1A13-DA70-8E4CFB8BEC11}"/>
              </a:ext>
              <a:ext uri="{C183D7F6-B498-43B3-948B-1728B52AA6E4}">
                <adec:decorative xmlns:adec="http://schemas.microsoft.com/office/drawing/2017/decorative" val="1"/>
              </a:ext>
            </a:extLst>
          </p:cNvPr>
          <p:cNvCxnSpPr>
            <a:cxnSpLocks/>
          </p:cNvCxnSpPr>
          <p:nvPr/>
        </p:nvCxnSpPr>
        <p:spPr>
          <a:xfrm>
            <a:off x="8559968" y="2104249"/>
            <a:ext cx="0" cy="105950"/>
          </a:xfrm>
          <a:prstGeom prst="line">
            <a:avLst/>
          </a:prstGeom>
          <a:ln w="28575" cap="rnd">
            <a:solidFill>
              <a:srgbClr val="FDB515"/>
            </a:solidFill>
            <a:round/>
          </a:ln>
        </p:spPr>
        <p:style>
          <a:lnRef idx="1">
            <a:schemeClr val="accent1"/>
          </a:lnRef>
          <a:fillRef idx="0">
            <a:schemeClr val="accent1"/>
          </a:fillRef>
          <a:effectRef idx="0">
            <a:schemeClr val="accent1"/>
          </a:effectRef>
          <a:fontRef idx="minor">
            <a:schemeClr val="tx1"/>
          </a:fontRef>
        </p:style>
      </p:cxnSp>
      <p:sp>
        <p:nvSpPr>
          <p:cNvPr id="5" name="Left Bracket 4">
            <a:extLst>
              <a:ext uri="{FF2B5EF4-FFF2-40B4-BE49-F238E27FC236}">
                <a16:creationId xmlns:a16="http://schemas.microsoft.com/office/drawing/2014/main" id="{05F244FF-5595-520A-48CF-43DE56355494}"/>
              </a:ext>
              <a:ext uri="{C183D7F6-B498-43B3-948B-1728B52AA6E4}">
                <adec:decorative xmlns:adec="http://schemas.microsoft.com/office/drawing/2017/decorative" val="1"/>
              </a:ext>
            </a:extLst>
          </p:cNvPr>
          <p:cNvSpPr/>
          <p:nvPr/>
        </p:nvSpPr>
        <p:spPr>
          <a:xfrm rot="5400000">
            <a:off x="8489007" y="537917"/>
            <a:ext cx="147933" cy="3492501"/>
          </a:xfrm>
          <a:prstGeom prst="leftBracket">
            <a:avLst>
              <a:gd name="adj" fmla="val 0"/>
            </a:avLst>
          </a:prstGeom>
          <a:ln w="31750" cap="rnd">
            <a:solidFill>
              <a:srgbClr val="FDB515"/>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Slide Number Placeholder 12">
            <a:extLst>
              <a:ext uri="{FF2B5EF4-FFF2-40B4-BE49-F238E27FC236}">
                <a16:creationId xmlns:a16="http://schemas.microsoft.com/office/drawing/2014/main" id="{D7511F6A-7A3F-CCB7-ADB7-FE9CDBCD2FE8}"/>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15</a:t>
            </a:fld>
            <a:endParaRPr lang="en-US" dirty="0"/>
          </a:p>
        </p:txBody>
      </p:sp>
    </p:spTree>
    <p:extLst>
      <p:ext uri="{BB962C8B-B14F-4D97-AF65-F5344CB8AC3E}">
        <p14:creationId xmlns:p14="http://schemas.microsoft.com/office/powerpoint/2010/main" val="385826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dissolv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ssolve">
                                      <p:cBhvr>
                                        <p:cTn id="26" dur="500"/>
                                        <p:tgtEl>
                                          <p:spTgt spid="10"/>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dissolv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dissolve">
                                      <p:cBhvr>
                                        <p:cTn id="34" dur="500"/>
                                        <p:tgtEl>
                                          <p:spTgt spid="7"/>
                                        </p:tgtEl>
                                      </p:cBhvr>
                                    </p:animEffect>
                                  </p:childTnLst>
                                </p:cTn>
                              </p:par>
                              <p:par>
                                <p:cTn id="35" presetID="9"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ssolv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animBg="1"/>
      <p:bldP spid="25" grpId="0"/>
      <p:bldP spid="10" grpId="0"/>
      <p:bldP spid="16" grpId="0" animBg="1"/>
      <p:bldP spid="7"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D45DAA-F42C-A302-6960-6CF560F74510}"/>
              </a:ext>
            </a:extLst>
          </p:cNvPr>
          <p:cNvSpPr>
            <a:spLocks noGrp="1"/>
          </p:cNvSpPr>
          <p:nvPr>
            <p:ph type="title"/>
          </p:nvPr>
        </p:nvSpPr>
        <p:spPr>
          <a:xfrm>
            <a:off x="1774824" y="731189"/>
            <a:ext cx="8140453" cy="1084263"/>
          </a:xfrm>
        </p:spPr>
        <p:txBody>
          <a:bodyPr lIns="0"/>
          <a:lstStyle/>
          <a:p>
            <a:r>
              <a:rPr lang="en-GB" dirty="0"/>
              <a:t>Dáil Éireann</a:t>
            </a:r>
          </a:p>
        </p:txBody>
      </p:sp>
      <p:sp>
        <p:nvSpPr>
          <p:cNvPr id="2" name="Rectangle 1">
            <a:extLst>
              <a:ext uri="{FF2B5EF4-FFF2-40B4-BE49-F238E27FC236}">
                <a16:creationId xmlns:a16="http://schemas.microsoft.com/office/drawing/2014/main" id="{23491687-7E50-2E0E-D992-21AD95A5261D}"/>
              </a:ext>
              <a:ext uri="{C183D7F6-B498-43B3-948B-1728B52AA6E4}">
                <adec:decorative xmlns:adec="http://schemas.microsoft.com/office/drawing/2017/decorative" val="1"/>
              </a:ext>
            </a:extLst>
          </p:cNvPr>
          <p:cNvSpPr/>
          <p:nvPr/>
        </p:nvSpPr>
        <p:spPr>
          <a:xfrm>
            <a:off x="1774824" y="1815452"/>
            <a:ext cx="4335849" cy="429080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0800">
            <a:solidFill>
              <a:srgbClr val="FDB515"/>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995CF9E4-ACF4-842C-07FB-26B17B4AF10E}"/>
              </a:ext>
            </a:extLst>
          </p:cNvPr>
          <p:cNvSpPr txBox="1"/>
          <p:nvPr/>
        </p:nvSpPr>
        <p:spPr>
          <a:xfrm>
            <a:off x="6360096" y="1815452"/>
            <a:ext cx="4789685" cy="4939814"/>
          </a:xfrm>
          <a:prstGeom prst="rect">
            <a:avLst/>
          </a:prstGeom>
          <a:noFill/>
        </p:spPr>
        <p:txBody>
          <a:bodyPr wrap="square" lIns="0" tIns="0" rtlCol="0">
            <a:spAutoFit/>
          </a:bodyPr>
          <a:lstStyle/>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The Dáil elects a </a:t>
            </a:r>
            <a:r>
              <a:rPr lang="en-GB" sz="2800" b="1" dirty="0">
                <a:latin typeface="Calibri" panose="020F0502020204030204" pitchFamily="34" charset="0"/>
                <a:cs typeface="Calibri" panose="020F0502020204030204" pitchFamily="34" charset="0"/>
              </a:rPr>
              <a:t>Taoiseach</a:t>
            </a:r>
            <a:r>
              <a:rPr lang="en-GB" sz="2800" dirty="0">
                <a:latin typeface="Calibri" panose="020F0502020204030204" pitchFamily="34" charset="0"/>
                <a:cs typeface="Calibri" panose="020F0502020204030204" pitchFamily="34" charset="0"/>
              </a:rPr>
              <a:t> </a:t>
            </a:r>
            <a:br>
              <a:rPr lang="en-GB" sz="2800" dirty="0">
                <a:latin typeface="Calibri" panose="020F0502020204030204" pitchFamily="34" charset="0"/>
                <a:cs typeface="Calibri" panose="020F0502020204030204" pitchFamily="34" charset="0"/>
              </a:rPr>
            </a:br>
            <a:r>
              <a:rPr lang="en-GB" sz="2800" dirty="0">
                <a:latin typeface="Calibri" panose="020F0502020204030204" pitchFamily="34" charset="0"/>
                <a:cs typeface="Calibri" panose="020F0502020204030204" pitchFamily="34" charset="0"/>
              </a:rPr>
              <a:t>(leader of the government)</a:t>
            </a:r>
            <a:endParaRPr lang="en-GB" sz="1600" dirty="0">
              <a:latin typeface="Calibri" panose="020F0502020204030204" pitchFamily="34" charset="0"/>
              <a:cs typeface="Calibri" panose="020F0502020204030204" pitchFamily="34" charset="0"/>
            </a:endParaRPr>
          </a:p>
          <a:p>
            <a:pPr marL="457200" indent="-457200">
              <a:spcBef>
                <a:spcPts val="1800"/>
              </a:spcBef>
              <a:buFont typeface="Arial" panose="020B0604020202020204" pitchFamily="34" charset="0"/>
              <a:buChar char="•"/>
            </a:pPr>
            <a:r>
              <a:rPr lang="en-GB" sz="2800" dirty="0">
                <a:latin typeface="Calibri" panose="020F0502020204030204" pitchFamily="34" charset="0"/>
                <a:cs typeface="Calibri" panose="020F0502020204030204" pitchFamily="34" charset="0"/>
              </a:rPr>
              <a:t>The Taoiseach:</a:t>
            </a:r>
          </a:p>
          <a:p>
            <a:pPr marL="914400" lvl="1" indent="-457200">
              <a:buFont typeface="Arial" panose="020B0604020202020204" pitchFamily="34" charset="0"/>
              <a:buChar char="•"/>
            </a:pPr>
            <a:r>
              <a:rPr lang="en-GB" sz="2600" dirty="0">
                <a:latin typeface="Calibri" panose="020F0502020204030204" pitchFamily="34" charset="0"/>
                <a:cs typeface="Calibri" panose="020F0502020204030204" pitchFamily="34" charset="0"/>
              </a:rPr>
              <a:t>appoints a </a:t>
            </a:r>
            <a:r>
              <a:rPr lang="en-GB" sz="2600" b="1" dirty="0">
                <a:latin typeface="Calibri" panose="020F0502020204030204" pitchFamily="34" charset="0"/>
                <a:cs typeface="Calibri" panose="020F0502020204030204" pitchFamily="34" charset="0"/>
              </a:rPr>
              <a:t>Tánaiste</a:t>
            </a:r>
            <a:r>
              <a:rPr lang="en-GB" sz="2600" dirty="0">
                <a:latin typeface="Calibri" panose="020F0502020204030204" pitchFamily="34" charset="0"/>
                <a:cs typeface="Calibri" panose="020F0502020204030204" pitchFamily="34" charset="0"/>
              </a:rPr>
              <a:t> (Deputy </a:t>
            </a:r>
            <a:br>
              <a:rPr lang="en-GB" sz="2600" dirty="0">
                <a:latin typeface="Calibri" panose="020F0502020204030204" pitchFamily="34" charset="0"/>
                <a:cs typeface="Calibri" panose="020F0502020204030204" pitchFamily="34" charset="0"/>
              </a:rPr>
            </a:br>
            <a:r>
              <a:rPr lang="en-GB" sz="2600" dirty="0">
                <a:latin typeface="Calibri" panose="020F0502020204030204" pitchFamily="34" charset="0"/>
                <a:cs typeface="Calibri" panose="020F0502020204030204" pitchFamily="34" charset="0"/>
              </a:rPr>
              <a:t>Leader of the government)</a:t>
            </a:r>
          </a:p>
          <a:p>
            <a:pPr marL="914400" lvl="1" indent="-457200">
              <a:buFont typeface="Arial" panose="020B0604020202020204" pitchFamily="34" charset="0"/>
              <a:buChar char="•"/>
            </a:pPr>
            <a:r>
              <a:rPr lang="en-GB" sz="2600" dirty="0">
                <a:latin typeface="Calibri" panose="020F0502020204030204" pitchFamily="34" charset="0"/>
                <a:cs typeface="Calibri" panose="020F0502020204030204" pitchFamily="34" charset="0"/>
              </a:rPr>
              <a:t>selects </a:t>
            </a:r>
            <a:r>
              <a:rPr lang="en-GB" sz="2600" b="1" dirty="0">
                <a:latin typeface="Calibri" panose="020F0502020204030204" pitchFamily="34" charset="0"/>
                <a:cs typeface="Calibri" panose="020F0502020204030204" pitchFamily="34" charset="0"/>
              </a:rPr>
              <a:t>7-15 Ministers </a:t>
            </a:r>
            <a:r>
              <a:rPr lang="en-GB" sz="2600" dirty="0">
                <a:latin typeface="Calibri" panose="020F0502020204030204" pitchFamily="34" charset="0"/>
                <a:cs typeface="Calibri" panose="020F0502020204030204" pitchFamily="34" charset="0"/>
              </a:rPr>
              <a:t>from the Dáil </a:t>
            </a:r>
            <a:endParaRPr lang="en-GB" sz="1600" dirty="0">
              <a:latin typeface="Calibri" panose="020F0502020204030204" pitchFamily="34" charset="0"/>
              <a:cs typeface="Calibri" panose="020F0502020204030204" pitchFamily="34" charset="0"/>
            </a:endParaRPr>
          </a:p>
          <a:p>
            <a:pPr marL="457200" indent="-457200">
              <a:spcBef>
                <a:spcPts val="1800"/>
              </a:spcBef>
              <a:buFont typeface="Arial" panose="020B0604020202020204" pitchFamily="34" charset="0"/>
              <a:buChar char="•"/>
            </a:pPr>
            <a:r>
              <a:rPr lang="en-GB" sz="2800" dirty="0">
                <a:latin typeface="Calibri" panose="020F0502020204030204" pitchFamily="34" charset="0"/>
                <a:cs typeface="Calibri" panose="020F0502020204030204" pitchFamily="34" charset="0"/>
              </a:rPr>
              <a:t>The Taoiseach, Tánaiste and Ministers are known as the </a:t>
            </a:r>
            <a:r>
              <a:rPr lang="en-GB" sz="2800" b="1" dirty="0">
                <a:latin typeface="Calibri" panose="020F0502020204030204" pitchFamily="34" charset="0"/>
                <a:cs typeface="Calibri" panose="020F0502020204030204" pitchFamily="34" charset="0"/>
              </a:rPr>
              <a:t>Cabinet</a:t>
            </a:r>
          </a:p>
          <a:p>
            <a:pPr marL="457200" indent="-457200">
              <a:buFont typeface="Arial" panose="020B0604020202020204" pitchFamily="34" charset="0"/>
              <a:buChar char="•"/>
            </a:pPr>
            <a:endParaRPr lang="en-GB" sz="1600" dirty="0">
              <a:latin typeface="Calibri" panose="020F0502020204030204" pitchFamily="34" charset="0"/>
              <a:cs typeface="Calibri" panose="020F0502020204030204" pitchFamily="34" charset="0"/>
            </a:endParaRPr>
          </a:p>
        </p:txBody>
      </p:sp>
      <p:sp>
        <p:nvSpPr>
          <p:cNvPr id="3" name="Slide Number Placeholder 12">
            <a:extLst>
              <a:ext uri="{FF2B5EF4-FFF2-40B4-BE49-F238E27FC236}">
                <a16:creationId xmlns:a16="http://schemas.microsoft.com/office/drawing/2014/main" id="{77359D01-5228-AB5F-D2C4-E481001AB1E9}"/>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16</a:t>
            </a:fld>
            <a:endParaRPr lang="en-US" dirty="0"/>
          </a:p>
        </p:txBody>
      </p:sp>
    </p:spTree>
    <p:extLst>
      <p:ext uri="{BB962C8B-B14F-4D97-AF65-F5344CB8AC3E}">
        <p14:creationId xmlns:p14="http://schemas.microsoft.com/office/powerpoint/2010/main" val="4356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dissolve">
                                      <p:cBhvr>
                                        <p:cTn id="15" dur="500"/>
                                        <p:tgtEl>
                                          <p:spTgt spid="9">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9">
                                            <p:txEl>
                                              <p:pRg st="3" end="3"/>
                                            </p:txEl>
                                          </p:spTgt>
                                        </p:tgtEl>
                                        <p:attrNameLst>
                                          <p:attrName>style.visibility</p:attrName>
                                        </p:attrNameLst>
                                      </p:cBhvr>
                                      <p:to>
                                        <p:strVal val="visible"/>
                                      </p:to>
                                    </p:set>
                                    <p:animEffect transition="in" filter="dissolve">
                                      <p:cBhvr>
                                        <p:cTn id="20" dur="500"/>
                                        <p:tgtEl>
                                          <p:spTgt spid="9">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Effect transition="in" filter="dissolve">
                                      <p:cBhvr>
                                        <p:cTn id="25"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3383B071-F23D-BDA5-8E3C-1B69E1438D1F}"/>
              </a:ext>
            </a:extLst>
          </p:cNvPr>
          <p:cNvSpPr>
            <a:spLocks noGrp="1"/>
          </p:cNvSpPr>
          <p:nvPr>
            <p:ph type="title"/>
          </p:nvPr>
        </p:nvSpPr>
        <p:spPr>
          <a:xfrm>
            <a:off x="1832238" y="618948"/>
            <a:ext cx="8140453" cy="1084263"/>
          </a:xfrm>
        </p:spPr>
        <p:txBody>
          <a:bodyPr lIns="0"/>
          <a:lstStyle/>
          <a:p>
            <a:r>
              <a:rPr lang="en-GB" dirty="0"/>
              <a:t>The Irish Cabinet</a:t>
            </a:r>
          </a:p>
        </p:txBody>
      </p:sp>
      <p:grpSp>
        <p:nvGrpSpPr>
          <p:cNvPr id="2" name="Group 1" descr="The members of Dáil Éireann&#10;">
            <a:extLst>
              <a:ext uri="{FF2B5EF4-FFF2-40B4-BE49-F238E27FC236}">
                <a16:creationId xmlns:a16="http://schemas.microsoft.com/office/drawing/2014/main" id="{FE19CE54-3DA2-7D23-0B17-B436A5E29253}"/>
              </a:ext>
            </a:extLst>
          </p:cNvPr>
          <p:cNvGrpSpPr/>
          <p:nvPr/>
        </p:nvGrpSpPr>
        <p:grpSpPr>
          <a:xfrm>
            <a:off x="1832238" y="1807095"/>
            <a:ext cx="2333407" cy="2766028"/>
            <a:chOff x="1832238" y="1807095"/>
            <a:chExt cx="2333407" cy="2766028"/>
          </a:xfrm>
        </p:grpSpPr>
        <p:sp>
          <p:nvSpPr>
            <p:cNvPr id="42" name="TextBox 41">
              <a:extLst>
                <a:ext uri="{FF2B5EF4-FFF2-40B4-BE49-F238E27FC236}">
                  <a16:creationId xmlns:a16="http://schemas.microsoft.com/office/drawing/2014/main" id="{CC934121-2284-AFB6-F523-645A269DCB50}"/>
                </a:ext>
              </a:extLst>
            </p:cNvPr>
            <p:cNvSpPr txBox="1"/>
            <p:nvPr/>
          </p:nvSpPr>
          <p:spPr>
            <a:xfrm>
              <a:off x="2028255" y="1807095"/>
              <a:ext cx="1977593" cy="523220"/>
            </a:xfrm>
            <a:prstGeom prst="rect">
              <a:avLst/>
            </a:prstGeom>
            <a:noFill/>
          </p:spPr>
          <p:txBody>
            <a:bodyPr wrap="none" rtlCol="0">
              <a:spAutoFit/>
            </a:bodyPr>
            <a:lstStyle/>
            <a:p>
              <a:pPr algn="ctr"/>
              <a:r>
                <a:rPr lang="en-GB" sz="2800" b="1" dirty="0">
                  <a:latin typeface="Calibri" panose="020F0502020204030204" pitchFamily="34" charset="0"/>
                  <a:cs typeface="Calibri" panose="020F0502020204030204" pitchFamily="34" charset="0"/>
                </a:rPr>
                <a:t>Dáil Éireann</a:t>
              </a:r>
            </a:p>
          </p:txBody>
        </p:sp>
        <p:grpSp>
          <p:nvGrpSpPr>
            <p:cNvPr id="62" name="Group 61">
              <a:extLst>
                <a:ext uri="{FF2B5EF4-FFF2-40B4-BE49-F238E27FC236}">
                  <a16:creationId xmlns:a16="http://schemas.microsoft.com/office/drawing/2014/main" id="{16CF9324-3C19-2D45-63F2-7C33F77EFC8B}"/>
                </a:ext>
              </a:extLst>
            </p:cNvPr>
            <p:cNvGrpSpPr/>
            <p:nvPr/>
          </p:nvGrpSpPr>
          <p:grpSpPr>
            <a:xfrm>
              <a:off x="1832238" y="2327602"/>
              <a:ext cx="2333407" cy="2245521"/>
              <a:chOff x="1020853" y="2538310"/>
              <a:chExt cx="2333407" cy="2245521"/>
            </a:xfrm>
          </p:grpSpPr>
          <p:pic>
            <p:nvPicPr>
              <p:cNvPr id="6" name="Picture 5">
                <a:extLst>
                  <a:ext uri="{FF2B5EF4-FFF2-40B4-BE49-F238E27FC236}">
                    <a16:creationId xmlns:a16="http://schemas.microsoft.com/office/drawing/2014/main" id="{F23589B7-13C4-502B-F42E-A70C50A25A15}"/>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2417029" y="2538310"/>
                <a:ext cx="479521" cy="1017281"/>
              </a:xfrm>
              <a:prstGeom prst="rect">
                <a:avLst/>
              </a:prstGeom>
            </p:spPr>
          </p:pic>
          <p:pic>
            <p:nvPicPr>
              <p:cNvPr id="7" name="Picture 6">
                <a:extLst>
                  <a:ext uri="{FF2B5EF4-FFF2-40B4-BE49-F238E27FC236}">
                    <a16:creationId xmlns:a16="http://schemas.microsoft.com/office/drawing/2014/main" id="{9AB1D4D4-48BA-3E9F-3E6A-C0B21D93C60F}"/>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965907" y="3239690"/>
                <a:ext cx="479521" cy="1017281"/>
              </a:xfrm>
              <a:prstGeom prst="rect">
                <a:avLst/>
              </a:prstGeom>
            </p:spPr>
          </p:pic>
          <p:pic>
            <p:nvPicPr>
              <p:cNvPr id="53" name="Picture 52">
                <a:extLst>
                  <a:ext uri="{FF2B5EF4-FFF2-40B4-BE49-F238E27FC236}">
                    <a16:creationId xmlns:a16="http://schemas.microsoft.com/office/drawing/2014/main" id="{ED6ADEC8-EF46-FBC9-1CD4-738A94221E74}"/>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2874739" y="3065169"/>
                <a:ext cx="479521" cy="1017281"/>
              </a:xfrm>
              <a:prstGeom prst="rect">
                <a:avLst/>
              </a:prstGeom>
            </p:spPr>
          </p:pic>
          <p:pic>
            <p:nvPicPr>
              <p:cNvPr id="54" name="Picture 53">
                <a:extLst>
                  <a:ext uri="{FF2B5EF4-FFF2-40B4-BE49-F238E27FC236}">
                    <a16:creationId xmlns:a16="http://schemas.microsoft.com/office/drawing/2014/main" id="{C3431105-9A4A-D709-7243-8A7EE4066D3B}"/>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2423616" y="3766550"/>
                <a:ext cx="479521" cy="1017281"/>
              </a:xfrm>
              <a:prstGeom prst="rect">
                <a:avLst/>
              </a:prstGeom>
            </p:spPr>
          </p:pic>
          <p:pic>
            <p:nvPicPr>
              <p:cNvPr id="55" name="Picture 54">
                <a:extLst>
                  <a:ext uri="{FF2B5EF4-FFF2-40B4-BE49-F238E27FC236}">
                    <a16:creationId xmlns:a16="http://schemas.microsoft.com/office/drawing/2014/main" id="{F247B7C6-176A-45FB-CDBD-DEF3CCA3EEB9}"/>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471976" y="2538310"/>
                <a:ext cx="479521" cy="1017281"/>
              </a:xfrm>
              <a:prstGeom prst="rect">
                <a:avLst/>
              </a:prstGeom>
            </p:spPr>
          </p:pic>
          <p:pic>
            <p:nvPicPr>
              <p:cNvPr id="56" name="Picture 55">
                <a:extLst>
                  <a:ext uri="{FF2B5EF4-FFF2-40B4-BE49-F238E27FC236}">
                    <a16:creationId xmlns:a16="http://schemas.microsoft.com/office/drawing/2014/main" id="{28DC08A7-7334-D3AE-22CE-2186CEAB83FE}"/>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20853" y="3239690"/>
                <a:ext cx="479521" cy="1017281"/>
              </a:xfrm>
              <a:prstGeom prst="rect">
                <a:avLst/>
              </a:prstGeom>
            </p:spPr>
          </p:pic>
          <p:pic>
            <p:nvPicPr>
              <p:cNvPr id="57" name="Picture 56">
                <a:extLst>
                  <a:ext uri="{FF2B5EF4-FFF2-40B4-BE49-F238E27FC236}">
                    <a16:creationId xmlns:a16="http://schemas.microsoft.com/office/drawing/2014/main" id="{08498739-861A-2A97-856F-4549473D581D}"/>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478562" y="3766550"/>
                <a:ext cx="479521" cy="1017281"/>
              </a:xfrm>
              <a:prstGeom prst="rect">
                <a:avLst/>
              </a:prstGeom>
            </p:spPr>
          </p:pic>
        </p:grpSp>
      </p:grpSp>
      <p:sp>
        <p:nvSpPr>
          <p:cNvPr id="43" name="TextBox 42">
            <a:extLst>
              <a:ext uri="{FF2B5EF4-FFF2-40B4-BE49-F238E27FC236}">
                <a16:creationId xmlns:a16="http://schemas.microsoft.com/office/drawing/2014/main" id="{6F81224C-437E-1C75-E7BD-B9BA6B097EC1}"/>
              </a:ext>
            </a:extLst>
          </p:cNvPr>
          <p:cNvSpPr txBox="1"/>
          <p:nvPr/>
        </p:nvSpPr>
        <p:spPr>
          <a:xfrm>
            <a:off x="1980228" y="4609136"/>
            <a:ext cx="2085922" cy="1015663"/>
          </a:xfrm>
          <a:prstGeom prst="rect">
            <a:avLst/>
          </a:prstGeom>
          <a:noFill/>
        </p:spPr>
        <p:txBody>
          <a:bodyPr wrap="square" rtlCol="0">
            <a:spAutoFit/>
          </a:bodyPr>
          <a:lstStyle/>
          <a:p>
            <a:pPr algn="ctr"/>
            <a:r>
              <a:rPr lang="en-GB" sz="2000" b="1" dirty="0">
                <a:latin typeface="Calibri" panose="020F0502020204030204" pitchFamily="34" charset="0"/>
                <a:cs typeface="Calibri" panose="020F0502020204030204" pitchFamily="34" charset="0"/>
              </a:rPr>
              <a:t>Consists of 160 TDs elected </a:t>
            </a:r>
          </a:p>
          <a:p>
            <a:pPr algn="ctr"/>
            <a:r>
              <a:rPr lang="en-GB" sz="2000" b="1" dirty="0">
                <a:latin typeface="Calibri" panose="020F0502020204030204" pitchFamily="34" charset="0"/>
                <a:cs typeface="Calibri" panose="020F0502020204030204" pitchFamily="34" charset="0"/>
              </a:rPr>
              <a:t>by the public</a:t>
            </a:r>
          </a:p>
        </p:txBody>
      </p:sp>
      <p:grpSp>
        <p:nvGrpSpPr>
          <p:cNvPr id="3" name="Group 2" descr="Elect a Taoiseach&#10;(Leader of the government)">
            <a:extLst>
              <a:ext uri="{FF2B5EF4-FFF2-40B4-BE49-F238E27FC236}">
                <a16:creationId xmlns:a16="http://schemas.microsoft.com/office/drawing/2014/main" id="{CE6A8311-27A7-DED5-ED16-66513432CADD}"/>
              </a:ext>
            </a:extLst>
          </p:cNvPr>
          <p:cNvGrpSpPr/>
          <p:nvPr/>
        </p:nvGrpSpPr>
        <p:grpSpPr>
          <a:xfrm>
            <a:off x="4354094" y="2661291"/>
            <a:ext cx="1972747" cy="2963507"/>
            <a:chOff x="4354094" y="2661291"/>
            <a:chExt cx="1972747" cy="2963507"/>
          </a:xfrm>
        </p:grpSpPr>
        <p:sp>
          <p:nvSpPr>
            <p:cNvPr id="45" name="TextBox 44">
              <a:extLst>
                <a:ext uri="{FF2B5EF4-FFF2-40B4-BE49-F238E27FC236}">
                  <a16:creationId xmlns:a16="http://schemas.microsoft.com/office/drawing/2014/main" id="{B8D30278-6F01-0199-13E9-7C76BC960965}"/>
                </a:ext>
              </a:extLst>
            </p:cNvPr>
            <p:cNvSpPr txBox="1"/>
            <p:nvPr/>
          </p:nvSpPr>
          <p:spPr>
            <a:xfrm>
              <a:off x="4354094" y="4609135"/>
              <a:ext cx="1972747" cy="1015663"/>
            </a:xfrm>
            <a:prstGeom prst="rect">
              <a:avLst/>
            </a:prstGeom>
            <a:noFill/>
          </p:spPr>
          <p:txBody>
            <a:bodyPr wrap="square" rtlCol="0">
              <a:spAutoFit/>
            </a:bodyPr>
            <a:lstStyle/>
            <a:p>
              <a:pPr algn="ctr"/>
              <a:r>
                <a:rPr lang="en-GB" sz="2000" b="1" dirty="0">
                  <a:latin typeface="Calibri" panose="020F0502020204030204" pitchFamily="34" charset="0"/>
                  <a:cs typeface="Calibri" panose="020F0502020204030204" pitchFamily="34" charset="0"/>
                </a:rPr>
                <a:t>Elect a Taoiseach (Leader of the government)</a:t>
              </a:r>
            </a:p>
          </p:txBody>
        </p:sp>
        <p:pic>
          <p:nvPicPr>
            <p:cNvPr id="60" name="Picture 59">
              <a:extLst>
                <a:ext uri="{FF2B5EF4-FFF2-40B4-BE49-F238E27FC236}">
                  <a16:creationId xmlns:a16="http://schemas.microsoft.com/office/drawing/2014/main" id="{D8628FFE-D306-5472-E447-BEE0493FDBAE}"/>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4990967" y="2661291"/>
              <a:ext cx="725711" cy="1539562"/>
            </a:xfrm>
            <a:prstGeom prst="rect">
              <a:avLst/>
            </a:prstGeom>
          </p:spPr>
        </p:pic>
        <p:sp>
          <p:nvSpPr>
            <p:cNvPr id="15" name="Right Arrow 14">
              <a:extLst>
                <a:ext uri="{FF2B5EF4-FFF2-40B4-BE49-F238E27FC236}">
                  <a16:creationId xmlns:a16="http://schemas.microsoft.com/office/drawing/2014/main" id="{18D9B083-8C84-0DE7-78DD-4C4817B10BE9}"/>
                </a:ext>
                <a:ext uri="{C183D7F6-B498-43B3-948B-1728B52AA6E4}">
                  <adec:decorative xmlns:adec="http://schemas.microsoft.com/office/drawing/2017/decorative" val="1"/>
                </a:ext>
              </a:extLst>
            </p:cNvPr>
            <p:cNvSpPr/>
            <p:nvPr/>
          </p:nvSpPr>
          <p:spPr>
            <a:xfrm>
              <a:off x="4391021" y="3157846"/>
              <a:ext cx="538801" cy="561182"/>
            </a:xfrm>
            <a:prstGeom prst="rightArrow">
              <a:avLst/>
            </a:prstGeom>
            <a:solidFill>
              <a:srgbClr val="AE2026"/>
            </a:solidFill>
            <a:ln w="28575"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3" name="Right Arrow 12">
            <a:extLst>
              <a:ext uri="{FF2B5EF4-FFF2-40B4-BE49-F238E27FC236}">
                <a16:creationId xmlns:a16="http://schemas.microsoft.com/office/drawing/2014/main" id="{2642E084-DC5B-896E-CD14-A80C26937E3E}"/>
              </a:ext>
              <a:ext uri="{C183D7F6-B498-43B3-948B-1728B52AA6E4}">
                <adec:decorative xmlns:adec="http://schemas.microsoft.com/office/drawing/2017/decorative" val="1"/>
              </a:ext>
            </a:extLst>
          </p:cNvPr>
          <p:cNvSpPr/>
          <p:nvPr/>
        </p:nvSpPr>
        <p:spPr>
          <a:xfrm>
            <a:off x="5808648" y="3157846"/>
            <a:ext cx="538801" cy="561182"/>
          </a:xfrm>
          <a:prstGeom prst="rightArrow">
            <a:avLst/>
          </a:prstGeom>
          <a:solidFill>
            <a:srgbClr val="AE2026"/>
          </a:solidFill>
          <a:ln w="28575"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TextBox 46">
            <a:extLst>
              <a:ext uri="{FF2B5EF4-FFF2-40B4-BE49-F238E27FC236}">
                <a16:creationId xmlns:a16="http://schemas.microsoft.com/office/drawing/2014/main" id="{DD20B56E-5E8F-8390-2204-505148DFE88F}"/>
              </a:ext>
            </a:extLst>
          </p:cNvPr>
          <p:cNvSpPr txBox="1"/>
          <p:nvPr/>
        </p:nvSpPr>
        <p:spPr>
          <a:xfrm>
            <a:off x="6186467" y="2123310"/>
            <a:ext cx="2568260" cy="1015663"/>
          </a:xfrm>
          <a:prstGeom prst="rect">
            <a:avLst/>
          </a:prstGeom>
          <a:noFill/>
        </p:spPr>
        <p:txBody>
          <a:bodyPr wrap="square" rtlCol="0">
            <a:spAutoFit/>
          </a:bodyPr>
          <a:lstStyle/>
          <a:p>
            <a:pPr algn="ctr"/>
            <a:r>
              <a:rPr lang="en-GB" sz="2000" b="1" dirty="0">
                <a:latin typeface="Calibri" panose="020F0502020204030204" pitchFamily="34" charset="0"/>
                <a:cs typeface="Calibri" panose="020F0502020204030204" pitchFamily="34" charset="0"/>
              </a:rPr>
              <a:t>Appoints a Tánaiste</a:t>
            </a:r>
          </a:p>
          <a:p>
            <a:pPr algn="ctr"/>
            <a:r>
              <a:rPr lang="en-GB" sz="2000" b="1" dirty="0">
                <a:latin typeface="Calibri" panose="020F0502020204030204" pitchFamily="34" charset="0"/>
                <a:cs typeface="Calibri" panose="020F0502020204030204" pitchFamily="34" charset="0"/>
              </a:rPr>
              <a:t>(Deputy Leader of the</a:t>
            </a:r>
          </a:p>
          <a:p>
            <a:pPr algn="ctr"/>
            <a:r>
              <a:rPr lang="en-GB" sz="2000" b="1" dirty="0">
                <a:latin typeface="Calibri" panose="020F0502020204030204" pitchFamily="34" charset="0"/>
                <a:cs typeface="Calibri" panose="020F0502020204030204" pitchFamily="34" charset="0"/>
              </a:rPr>
              <a:t>Government)</a:t>
            </a:r>
          </a:p>
        </p:txBody>
      </p:sp>
      <p:sp>
        <p:nvSpPr>
          <p:cNvPr id="50" name="TextBox 49">
            <a:extLst>
              <a:ext uri="{FF2B5EF4-FFF2-40B4-BE49-F238E27FC236}">
                <a16:creationId xmlns:a16="http://schemas.microsoft.com/office/drawing/2014/main" id="{7C6C132A-D303-8FB3-41B2-D3E3EA578ABA}"/>
              </a:ext>
            </a:extLst>
          </p:cNvPr>
          <p:cNvSpPr txBox="1"/>
          <p:nvPr/>
        </p:nvSpPr>
        <p:spPr>
          <a:xfrm>
            <a:off x="6588934" y="3639671"/>
            <a:ext cx="1809021" cy="1015663"/>
          </a:xfrm>
          <a:prstGeom prst="rect">
            <a:avLst/>
          </a:prstGeom>
          <a:noFill/>
        </p:spPr>
        <p:txBody>
          <a:bodyPr wrap="none" rtlCol="0">
            <a:spAutoFit/>
          </a:bodyPr>
          <a:lstStyle/>
          <a:p>
            <a:pPr algn="ctr"/>
            <a:r>
              <a:rPr lang="en-GB" sz="2000" b="1" dirty="0">
                <a:latin typeface="Calibri" panose="020F0502020204030204" pitchFamily="34" charset="0"/>
                <a:cs typeface="Calibri" panose="020F0502020204030204" pitchFamily="34" charset="0"/>
              </a:rPr>
              <a:t>Selects 7-15 </a:t>
            </a:r>
          </a:p>
          <a:p>
            <a:pPr algn="ctr"/>
            <a:r>
              <a:rPr lang="en-GB" sz="2000" b="1" dirty="0">
                <a:latin typeface="Calibri" panose="020F0502020204030204" pitchFamily="34" charset="0"/>
                <a:cs typeface="Calibri" panose="020F0502020204030204" pitchFamily="34" charset="0"/>
              </a:rPr>
              <a:t>Ministers from </a:t>
            </a:r>
          </a:p>
          <a:p>
            <a:pPr algn="ctr"/>
            <a:r>
              <a:rPr lang="en-GB" sz="2000" b="1" dirty="0">
                <a:latin typeface="Calibri" panose="020F0502020204030204" pitchFamily="34" charset="0"/>
                <a:cs typeface="Calibri" panose="020F0502020204030204" pitchFamily="34" charset="0"/>
              </a:rPr>
              <a:t>the Dáil</a:t>
            </a:r>
          </a:p>
        </p:txBody>
      </p:sp>
      <p:grpSp>
        <p:nvGrpSpPr>
          <p:cNvPr id="5" name="Group 4">
            <a:extLst>
              <a:ext uri="{FF2B5EF4-FFF2-40B4-BE49-F238E27FC236}">
                <a16:creationId xmlns:a16="http://schemas.microsoft.com/office/drawing/2014/main" id="{0205C5B3-EAAA-A2C3-404E-5A61F3DB85CB}"/>
              </a:ext>
              <a:ext uri="{C183D7F6-B498-43B3-948B-1728B52AA6E4}">
                <adec:decorative xmlns:adec="http://schemas.microsoft.com/office/drawing/2017/decorative" val="1"/>
              </a:ext>
            </a:extLst>
          </p:cNvPr>
          <p:cNvGrpSpPr/>
          <p:nvPr/>
        </p:nvGrpSpPr>
        <p:grpSpPr>
          <a:xfrm>
            <a:off x="8843962" y="1262304"/>
            <a:ext cx="3013420" cy="2309709"/>
            <a:chOff x="8843962" y="1262304"/>
            <a:chExt cx="3013420" cy="2309709"/>
          </a:xfrm>
        </p:grpSpPr>
        <p:sp>
          <p:nvSpPr>
            <p:cNvPr id="48" name="Oval 47">
              <a:extLst>
                <a:ext uri="{FF2B5EF4-FFF2-40B4-BE49-F238E27FC236}">
                  <a16:creationId xmlns:a16="http://schemas.microsoft.com/office/drawing/2014/main" id="{99E415A7-7AF5-FCC1-22F3-8F4B0BB81AAE}"/>
                </a:ext>
                <a:ext uri="{C183D7F6-B498-43B3-948B-1728B52AA6E4}">
                  <adec:decorative xmlns:adec="http://schemas.microsoft.com/office/drawing/2017/decorative" val="1"/>
                </a:ext>
              </a:extLst>
            </p:cNvPr>
            <p:cNvSpPr/>
            <p:nvPr/>
          </p:nvSpPr>
          <p:spPr>
            <a:xfrm>
              <a:off x="8843962" y="1262304"/>
              <a:ext cx="497337" cy="1272540"/>
            </a:xfrm>
            <a:prstGeom prst="ellipse">
              <a:avLst/>
            </a:prstGeom>
            <a:solidFill>
              <a:schemeClr val="bg1"/>
            </a:solidFill>
            <a:ln w="28575">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6" name="Picture 65">
              <a:extLst>
                <a:ext uri="{FF2B5EF4-FFF2-40B4-BE49-F238E27FC236}">
                  <a16:creationId xmlns:a16="http://schemas.microsoft.com/office/drawing/2014/main" id="{C9AE95B5-3426-9D52-AFA9-850CBB91039A}"/>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8853303" y="1389118"/>
              <a:ext cx="479521" cy="1017281"/>
            </a:xfrm>
            <a:prstGeom prst="rect">
              <a:avLst/>
            </a:prstGeom>
          </p:spPr>
        </p:pic>
        <p:pic>
          <p:nvPicPr>
            <p:cNvPr id="69" name="Picture 68">
              <a:extLst>
                <a:ext uri="{FF2B5EF4-FFF2-40B4-BE49-F238E27FC236}">
                  <a16:creationId xmlns:a16="http://schemas.microsoft.com/office/drawing/2014/main" id="{9BEDD1CA-E9C8-B2FD-1AA2-A70605DCBD54}"/>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358561" y="1389118"/>
              <a:ext cx="479521" cy="1017281"/>
            </a:xfrm>
            <a:prstGeom prst="rect">
              <a:avLst/>
            </a:prstGeom>
          </p:spPr>
        </p:pic>
        <p:pic>
          <p:nvPicPr>
            <p:cNvPr id="70" name="Picture 69">
              <a:extLst>
                <a:ext uri="{FF2B5EF4-FFF2-40B4-BE49-F238E27FC236}">
                  <a16:creationId xmlns:a16="http://schemas.microsoft.com/office/drawing/2014/main" id="{1E207C87-637F-D3C3-5F40-4A386B604438}"/>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853861" y="1389118"/>
              <a:ext cx="479521" cy="1017281"/>
            </a:xfrm>
            <a:prstGeom prst="rect">
              <a:avLst/>
            </a:prstGeom>
          </p:spPr>
        </p:pic>
        <p:pic>
          <p:nvPicPr>
            <p:cNvPr id="71" name="Picture 70">
              <a:extLst>
                <a:ext uri="{FF2B5EF4-FFF2-40B4-BE49-F238E27FC236}">
                  <a16:creationId xmlns:a16="http://schemas.microsoft.com/office/drawing/2014/main" id="{F2015E36-2DEF-1A1E-2EC0-C04AD24A5EE0}"/>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364401" y="1389118"/>
              <a:ext cx="479521" cy="1017281"/>
            </a:xfrm>
            <a:prstGeom prst="rect">
              <a:avLst/>
            </a:prstGeom>
          </p:spPr>
        </p:pic>
        <p:pic>
          <p:nvPicPr>
            <p:cNvPr id="72" name="Picture 71">
              <a:extLst>
                <a:ext uri="{FF2B5EF4-FFF2-40B4-BE49-F238E27FC236}">
                  <a16:creationId xmlns:a16="http://schemas.microsoft.com/office/drawing/2014/main" id="{25788875-B0B5-D1A5-BF32-90D85D8F2B4B}"/>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867321" y="1389118"/>
              <a:ext cx="479521" cy="1017281"/>
            </a:xfrm>
            <a:prstGeom prst="rect">
              <a:avLst/>
            </a:prstGeom>
          </p:spPr>
        </p:pic>
        <p:pic>
          <p:nvPicPr>
            <p:cNvPr id="73" name="Picture 72">
              <a:extLst>
                <a:ext uri="{FF2B5EF4-FFF2-40B4-BE49-F238E27FC236}">
                  <a16:creationId xmlns:a16="http://schemas.microsoft.com/office/drawing/2014/main" id="{B7D656D4-BC7C-8405-4B5F-07B66B77B984}"/>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1377861" y="1389118"/>
              <a:ext cx="479521" cy="1017281"/>
            </a:xfrm>
            <a:prstGeom prst="rect">
              <a:avLst/>
            </a:prstGeom>
          </p:spPr>
        </p:pic>
        <p:pic>
          <p:nvPicPr>
            <p:cNvPr id="74" name="Picture 73">
              <a:extLst>
                <a:ext uri="{FF2B5EF4-FFF2-40B4-BE49-F238E27FC236}">
                  <a16:creationId xmlns:a16="http://schemas.microsoft.com/office/drawing/2014/main" id="{E5AD100C-4B03-E45F-35D3-52AC229FFD7D}"/>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8853303" y="2554732"/>
              <a:ext cx="479521" cy="1017281"/>
            </a:xfrm>
            <a:prstGeom prst="rect">
              <a:avLst/>
            </a:prstGeom>
          </p:spPr>
        </p:pic>
        <p:pic>
          <p:nvPicPr>
            <p:cNvPr id="75" name="Picture 74">
              <a:extLst>
                <a:ext uri="{FF2B5EF4-FFF2-40B4-BE49-F238E27FC236}">
                  <a16:creationId xmlns:a16="http://schemas.microsoft.com/office/drawing/2014/main" id="{6132F135-2F61-86D3-B158-6B05950D7631}"/>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358561" y="2554732"/>
              <a:ext cx="479521" cy="1017281"/>
            </a:xfrm>
            <a:prstGeom prst="rect">
              <a:avLst/>
            </a:prstGeom>
          </p:spPr>
        </p:pic>
        <p:pic>
          <p:nvPicPr>
            <p:cNvPr id="76" name="Picture 75">
              <a:extLst>
                <a:ext uri="{FF2B5EF4-FFF2-40B4-BE49-F238E27FC236}">
                  <a16:creationId xmlns:a16="http://schemas.microsoft.com/office/drawing/2014/main" id="{C307556B-8398-B46D-2121-7B5C9C3C3E8F}"/>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853861" y="2554732"/>
              <a:ext cx="479521" cy="1017281"/>
            </a:xfrm>
            <a:prstGeom prst="rect">
              <a:avLst/>
            </a:prstGeom>
          </p:spPr>
        </p:pic>
        <p:pic>
          <p:nvPicPr>
            <p:cNvPr id="77" name="Picture 76">
              <a:extLst>
                <a:ext uri="{FF2B5EF4-FFF2-40B4-BE49-F238E27FC236}">
                  <a16:creationId xmlns:a16="http://schemas.microsoft.com/office/drawing/2014/main" id="{0848734F-BE14-1746-E72F-9904AD4C1AB7}"/>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364401" y="2554732"/>
              <a:ext cx="479521" cy="1017281"/>
            </a:xfrm>
            <a:prstGeom prst="rect">
              <a:avLst/>
            </a:prstGeom>
          </p:spPr>
        </p:pic>
        <p:pic>
          <p:nvPicPr>
            <p:cNvPr id="78" name="Picture 77">
              <a:extLst>
                <a:ext uri="{FF2B5EF4-FFF2-40B4-BE49-F238E27FC236}">
                  <a16:creationId xmlns:a16="http://schemas.microsoft.com/office/drawing/2014/main" id="{4E36ACDB-D68A-242A-CA36-91ADB1FBE79F}"/>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867321" y="2554732"/>
              <a:ext cx="479521" cy="1017281"/>
            </a:xfrm>
            <a:prstGeom prst="rect">
              <a:avLst/>
            </a:prstGeom>
          </p:spPr>
        </p:pic>
        <p:pic>
          <p:nvPicPr>
            <p:cNvPr id="79" name="Picture 78">
              <a:extLst>
                <a:ext uri="{FF2B5EF4-FFF2-40B4-BE49-F238E27FC236}">
                  <a16:creationId xmlns:a16="http://schemas.microsoft.com/office/drawing/2014/main" id="{C629F47C-7261-B163-8898-C7B66C588AB4}"/>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1377861" y="2554732"/>
              <a:ext cx="479521" cy="1017281"/>
            </a:xfrm>
            <a:prstGeom prst="rect">
              <a:avLst/>
            </a:prstGeom>
          </p:spPr>
        </p:pic>
      </p:grpSp>
      <p:sp>
        <p:nvSpPr>
          <p:cNvPr id="52" name="TextBox 51">
            <a:extLst>
              <a:ext uri="{FF2B5EF4-FFF2-40B4-BE49-F238E27FC236}">
                <a16:creationId xmlns:a16="http://schemas.microsoft.com/office/drawing/2014/main" id="{0B6067FE-41EB-66E5-6D78-E8E7233ADE1B}"/>
              </a:ext>
            </a:extLst>
          </p:cNvPr>
          <p:cNvSpPr txBox="1"/>
          <p:nvPr/>
        </p:nvSpPr>
        <p:spPr>
          <a:xfrm>
            <a:off x="9264965" y="3683498"/>
            <a:ext cx="2198872" cy="707886"/>
          </a:xfrm>
          <a:prstGeom prst="rect">
            <a:avLst/>
          </a:prstGeom>
          <a:noFill/>
        </p:spPr>
        <p:txBody>
          <a:bodyPr wrap="none" rtlCol="0">
            <a:spAutoFit/>
          </a:bodyPr>
          <a:lstStyle/>
          <a:p>
            <a:pPr algn="ctr"/>
            <a:r>
              <a:rPr lang="en-GB" sz="2000" b="1" dirty="0">
                <a:latin typeface="Calibri" panose="020F0502020204030204" pitchFamily="34" charset="0"/>
                <a:cs typeface="Calibri" panose="020F0502020204030204" pitchFamily="34" charset="0"/>
              </a:rPr>
              <a:t>May be assisted by</a:t>
            </a:r>
          </a:p>
          <a:p>
            <a:pPr algn="ctr"/>
            <a:r>
              <a:rPr lang="en-GB" sz="2000" b="1" dirty="0">
                <a:latin typeface="Calibri" panose="020F0502020204030204" pitchFamily="34" charset="0"/>
                <a:cs typeface="Calibri" panose="020F0502020204030204" pitchFamily="34" charset="0"/>
              </a:rPr>
              <a:t>Junior Ministers</a:t>
            </a:r>
          </a:p>
        </p:txBody>
      </p:sp>
      <p:cxnSp>
        <p:nvCxnSpPr>
          <p:cNvPr id="63" name="Straight Connector 62">
            <a:extLst>
              <a:ext uri="{FF2B5EF4-FFF2-40B4-BE49-F238E27FC236}">
                <a16:creationId xmlns:a16="http://schemas.microsoft.com/office/drawing/2014/main" id="{EF879F23-C27F-C2E6-0068-63DF17A147E0}"/>
              </a:ext>
              <a:ext uri="{C183D7F6-B498-43B3-948B-1728B52AA6E4}">
                <adec:decorative xmlns:adec="http://schemas.microsoft.com/office/drawing/2017/decorative" val="1"/>
              </a:ext>
            </a:extLst>
          </p:cNvPr>
          <p:cNvCxnSpPr>
            <a:cxnSpLocks/>
          </p:cNvCxnSpPr>
          <p:nvPr/>
        </p:nvCxnSpPr>
        <p:spPr>
          <a:xfrm flipH="1">
            <a:off x="6515628" y="3431072"/>
            <a:ext cx="1946760" cy="0"/>
          </a:xfrm>
          <a:prstGeom prst="line">
            <a:avLst/>
          </a:prstGeom>
          <a:ln w="22225">
            <a:solidFill>
              <a:srgbClr val="FDB515"/>
            </a:solidFill>
            <a:prstDash val="sysDash"/>
          </a:ln>
        </p:spPr>
        <p:style>
          <a:lnRef idx="1">
            <a:schemeClr val="accent1"/>
          </a:lnRef>
          <a:fillRef idx="0">
            <a:schemeClr val="accent1"/>
          </a:fillRef>
          <a:effectRef idx="0">
            <a:schemeClr val="accent1"/>
          </a:effectRef>
          <a:fontRef idx="minor">
            <a:schemeClr val="tx1"/>
          </a:fontRef>
        </p:style>
      </p:cxnSp>
      <p:grpSp>
        <p:nvGrpSpPr>
          <p:cNvPr id="94" name="Group 93">
            <a:extLst>
              <a:ext uri="{FF2B5EF4-FFF2-40B4-BE49-F238E27FC236}">
                <a16:creationId xmlns:a16="http://schemas.microsoft.com/office/drawing/2014/main" id="{FBC39D9D-05A6-E822-7EAD-31B0A4C44F72}"/>
              </a:ext>
              <a:ext uri="{C183D7F6-B498-43B3-948B-1728B52AA6E4}">
                <adec:decorative xmlns:adec="http://schemas.microsoft.com/office/drawing/2017/decorative" val="1"/>
              </a:ext>
            </a:extLst>
          </p:cNvPr>
          <p:cNvGrpSpPr/>
          <p:nvPr/>
        </p:nvGrpSpPr>
        <p:grpSpPr>
          <a:xfrm>
            <a:off x="9258828" y="4435185"/>
            <a:ext cx="2198872" cy="1552331"/>
            <a:chOff x="8865578" y="5033944"/>
            <a:chExt cx="2198872" cy="1552331"/>
          </a:xfrm>
        </p:grpSpPr>
        <p:pic>
          <p:nvPicPr>
            <p:cNvPr id="80" name="Picture 79">
              <a:extLst>
                <a:ext uri="{FF2B5EF4-FFF2-40B4-BE49-F238E27FC236}">
                  <a16:creationId xmlns:a16="http://schemas.microsoft.com/office/drawing/2014/main" id="{61CEE082-81E1-A113-ED1C-EC923902C988}"/>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8865578" y="5033944"/>
              <a:ext cx="350991" cy="744611"/>
            </a:xfrm>
            <a:prstGeom prst="rect">
              <a:avLst/>
            </a:prstGeom>
          </p:spPr>
        </p:pic>
        <p:pic>
          <p:nvPicPr>
            <p:cNvPr id="81" name="Picture 80">
              <a:extLst>
                <a:ext uri="{FF2B5EF4-FFF2-40B4-BE49-F238E27FC236}">
                  <a16:creationId xmlns:a16="http://schemas.microsoft.com/office/drawing/2014/main" id="{2AE2A020-AE0A-6299-CC8D-5A4B2FBF238D}"/>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235408" y="5033944"/>
              <a:ext cx="350991" cy="744611"/>
            </a:xfrm>
            <a:prstGeom prst="rect">
              <a:avLst/>
            </a:prstGeom>
          </p:spPr>
        </p:pic>
        <p:pic>
          <p:nvPicPr>
            <p:cNvPr id="82" name="Picture 81">
              <a:extLst>
                <a:ext uri="{FF2B5EF4-FFF2-40B4-BE49-F238E27FC236}">
                  <a16:creationId xmlns:a16="http://schemas.microsoft.com/office/drawing/2014/main" id="{C4C16AAF-B191-45D3-AACE-CE124881618D}"/>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597949" y="5033944"/>
              <a:ext cx="350991" cy="744611"/>
            </a:xfrm>
            <a:prstGeom prst="rect">
              <a:avLst/>
            </a:prstGeom>
          </p:spPr>
        </p:pic>
        <p:pic>
          <p:nvPicPr>
            <p:cNvPr id="83" name="Picture 82">
              <a:extLst>
                <a:ext uri="{FF2B5EF4-FFF2-40B4-BE49-F238E27FC236}">
                  <a16:creationId xmlns:a16="http://schemas.microsoft.com/office/drawing/2014/main" id="{9A7A83AD-C9E7-187A-0FDC-920808E83DE0}"/>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971644" y="5033944"/>
              <a:ext cx="350991" cy="744611"/>
            </a:xfrm>
            <a:prstGeom prst="rect">
              <a:avLst/>
            </a:prstGeom>
          </p:spPr>
        </p:pic>
        <p:pic>
          <p:nvPicPr>
            <p:cNvPr id="84" name="Picture 83">
              <a:extLst>
                <a:ext uri="{FF2B5EF4-FFF2-40B4-BE49-F238E27FC236}">
                  <a16:creationId xmlns:a16="http://schemas.microsoft.com/office/drawing/2014/main" id="{0D18A62F-967D-B8F8-36A1-723C3047689A}"/>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339763" y="5033944"/>
              <a:ext cx="350991" cy="744611"/>
            </a:xfrm>
            <a:prstGeom prst="rect">
              <a:avLst/>
            </a:prstGeom>
          </p:spPr>
        </p:pic>
        <p:pic>
          <p:nvPicPr>
            <p:cNvPr id="85" name="Picture 84">
              <a:extLst>
                <a:ext uri="{FF2B5EF4-FFF2-40B4-BE49-F238E27FC236}">
                  <a16:creationId xmlns:a16="http://schemas.microsoft.com/office/drawing/2014/main" id="{A2CC426C-33D9-CDCA-9F33-BA60B04EC5F6}"/>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713459" y="5033944"/>
              <a:ext cx="350991" cy="744611"/>
            </a:xfrm>
            <a:prstGeom prst="rect">
              <a:avLst/>
            </a:prstGeom>
          </p:spPr>
        </p:pic>
        <p:pic>
          <p:nvPicPr>
            <p:cNvPr id="89" name="Picture 88">
              <a:extLst>
                <a:ext uri="{FF2B5EF4-FFF2-40B4-BE49-F238E27FC236}">
                  <a16:creationId xmlns:a16="http://schemas.microsoft.com/office/drawing/2014/main" id="{C43D488A-8A48-E93B-CB98-3CEB83FE12D3}"/>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235408" y="5841664"/>
              <a:ext cx="350991" cy="744611"/>
            </a:xfrm>
            <a:prstGeom prst="rect">
              <a:avLst/>
            </a:prstGeom>
          </p:spPr>
        </p:pic>
        <p:pic>
          <p:nvPicPr>
            <p:cNvPr id="90" name="Picture 89">
              <a:extLst>
                <a:ext uri="{FF2B5EF4-FFF2-40B4-BE49-F238E27FC236}">
                  <a16:creationId xmlns:a16="http://schemas.microsoft.com/office/drawing/2014/main" id="{ADA9B1EA-C31A-D6F4-F2CA-4F3A09EEBC16}"/>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597949" y="5841664"/>
              <a:ext cx="350991" cy="744611"/>
            </a:xfrm>
            <a:prstGeom prst="rect">
              <a:avLst/>
            </a:prstGeom>
          </p:spPr>
        </p:pic>
        <p:pic>
          <p:nvPicPr>
            <p:cNvPr id="91" name="Picture 90">
              <a:extLst>
                <a:ext uri="{FF2B5EF4-FFF2-40B4-BE49-F238E27FC236}">
                  <a16:creationId xmlns:a16="http://schemas.microsoft.com/office/drawing/2014/main" id="{157D1018-8900-C93B-ABB3-95A0B0FB0A91}"/>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971644" y="5841664"/>
              <a:ext cx="350991" cy="744611"/>
            </a:xfrm>
            <a:prstGeom prst="rect">
              <a:avLst/>
            </a:prstGeom>
          </p:spPr>
        </p:pic>
        <p:pic>
          <p:nvPicPr>
            <p:cNvPr id="92" name="Picture 91">
              <a:extLst>
                <a:ext uri="{FF2B5EF4-FFF2-40B4-BE49-F238E27FC236}">
                  <a16:creationId xmlns:a16="http://schemas.microsoft.com/office/drawing/2014/main" id="{83FDC248-7FA1-EAC2-C15C-AA373D120F1B}"/>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339763" y="5841664"/>
              <a:ext cx="350991" cy="744611"/>
            </a:xfrm>
            <a:prstGeom prst="rect">
              <a:avLst/>
            </a:prstGeom>
          </p:spPr>
        </p:pic>
      </p:grpSp>
      <p:sp>
        <p:nvSpPr>
          <p:cNvPr id="4" name="Slide Number Placeholder 12">
            <a:extLst>
              <a:ext uri="{FF2B5EF4-FFF2-40B4-BE49-F238E27FC236}">
                <a16:creationId xmlns:a16="http://schemas.microsoft.com/office/drawing/2014/main" id="{7D0C7FF7-CFA8-BD76-A0FD-8AFE550BBB46}"/>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17</a:t>
            </a:fld>
            <a:endParaRPr lang="en-US" dirty="0"/>
          </a:p>
        </p:txBody>
      </p:sp>
    </p:spTree>
    <p:extLst>
      <p:ext uri="{BB962C8B-B14F-4D97-AF65-F5344CB8AC3E}">
        <p14:creationId xmlns:p14="http://schemas.microsoft.com/office/powerpoint/2010/main" val="2816906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dissolv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par>
                                <p:cTn id="23" presetID="9" presetClass="entr" presetSubtype="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dissolve">
                                      <p:cBhvr>
                                        <p:cTn id="25" dur="500"/>
                                        <p:tgtEl>
                                          <p:spTgt spid="63"/>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dissolve">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dissolve">
                                      <p:cBhvr>
                                        <p:cTn id="35" dur="500"/>
                                        <p:tgtEl>
                                          <p:spTgt spid="50"/>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dissolve">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dissolve">
                                      <p:cBhvr>
                                        <p:cTn id="45" dur="500"/>
                                        <p:tgtEl>
                                          <p:spTgt spid="52"/>
                                        </p:tgtEl>
                                      </p:cBhvr>
                                    </p:animEffect>
                                  </p:childTnLst>
                                </p:cTn>
                              </p:par>
                              <p:par>
                                <p:cTn id="46" presetID="9" presetClass="entr" presetSubtype="0" fill="hold" nodeType="withEffect">
                                  <p:stCondLst>
                                    <p:cond delay="0"/>
                                  </p:stCondLst>
                                  <p:childTnLst>
                                    <p:set>
                                      <p:cBhvr>
                                        <p:cTn id="47" dur="1" fill="hold">
                                          <p:stCondLst>
                                            <p:cond delay="0"/>
                                          </p:stCondLst>
                                        </p:cTn>
                                        <p:tgtEl>
                                          <p:spTgt spid="94"/>
                                        </p:tgtEl>
                                        <p:attrNameLst>
                                          <p:attrName>style.visibility</p:attrName>
                                        </p:attrNameLst>
                                      </p:cBhvr>
                                      <p:to>
                                        <p:strVal val="visible"/>
                                      </p:to>
                                    </p:set>
                                    <p:animEffect transition="in" filter="dissolve">
                                      <p:cBhvr>
                                        <p:cTn id="48"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13" grpId="0" animBg="1"/>
      <p:bldP spid="47" grpId="0"/>
      <p:bldP spid="50" grpId="0"/>
      <p:bldP spid="5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E8DA7CC-2746-77A3-68F4-EDCD8FB62C55}"/>
              </a:ext>
            </a:extLst>
          </p:cNvPr>
          <p:cNvSpPr>
            <a:spLocks noGrp="1"/>
          </p:cNvSpPr>
          <p:nvPr>
            <p:ph type="title"/>
          </p:nvPr>
        </p:nvSpPr>
        <p:spPr>
          <a:xfrm>
            <a:off x="1765096" y="589520"/>
            <a:ext cx="8140453" cy="1084263"/>
          </a:xfrm>
        </p:spPr>
        <p:txBody>
          <a:bodyPr lIns="0"/>
          <a:lstStyle/>
          <a:p>
            <a:r>
              <a:rPr lang="en-GB" dirty="0"/>
              <a:t>Cabinet 2024</a:t>
            </a:r>
          </a:p>
        </p:txBody>
      </p:sp>
      <p:sp>
        <p:nvSpPr>
          <p:cNvPr id="12" name="TextBox 11">
            <a:extLst>
              <a:ext uri="{FF2B5EF4-FFF2-40B4-BE49-F238E27FC236}">
                <a16:creationId xmlns:a16="http://schemas.microsoft.com/office/drawing/2014/main" id="{FCD29EB9-97A1-279B-52BC-1AA1D7CCDAF0}"/>
              </a:ext>
            </a:extLst>
          </p:cNvPr>
          <p:cNvSpPr txBox="1"/>
          <p:nvPr/>
        </p:nvSpPr>
        <p:spPr>
          <a:xfrm>
            <a:off x="1911327" y="4138202"/>
            <a:ext cx="1407758" cy="646331"/>
          </a:xfrm>
          <a:prstGeom prst="rect">
            <a:avLst/>
          </a:prstGeom>
          <a:noFill/>
        </p:spPr>
        <p:txBody>
          <a:bodyPr wrap="none" rtlCol="0">
            <a:spAutoFit/>
          </a:bodyPr>
          <a:lstStyle/>
          <a:p>
            <a:pPr algn="ctr"/>
            <a:r>
              <a:rPr lang="en-GB" b="1" dirty="0">
                <a:latin typeface="Calibri" panose="020F0502020204030204" pitchFamily="34" charset="0"/>
                <a:cs typeface="Calibri" panose="020F0502020204030204" pitchFamily="34" charset="0"/>
              </a:rPr>
              <a:t>Simon Harris</a:t>
            </a:r>
          </a:p>
          <a:p>
            <a:pPr algn="ctr"/>
            <a:r>
              <a:rPr lang="en-GB" dirty="0">
                <a:latin typeface="Calibri" panose="020F0502020204030204" pitchFamily="34" charset="0"/>
                <a:cs typeface="Calibri" panose="020F0502020204030204" pitchFamily="34" charset="0"/>
              </a:rPr>
              <a:t>Taoiseach</a:t>
            </a:r>
          </a:p>
        </p:txBody>
      </p:sp>
      <p:sp>
        <p:nvSpPr>
          <p:cNvPr id="13" name="TextBox 12">
            <a:extLst>
              <a:ext uri="{FF2B5EF4-FFF2-40B4-BE49-F238E27FC236}">
                <a16:creationId xmlns:a16="http://schemas.microsoft.com/office/drawing/2014/main" id="{6D2C4D03-C9F8-A8CF-532F-077CD6D20600}"/>
              </a:ext>
            </a:extLst>
          </p:cNvPr>
          <p:cNvSpPr txBox="1"/>
          <p:nvPr/>
        </p:nvSpPr>
        <p:spPr>
          <a:xfrm>
            <a:off x="3837377" y="4154629"/>
            <a:ext cx="1652613" cy="1754326"/>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Micheál Martin</a:t>
            </a:r>
          </a:p>
          <a:p>
            <a:pPr algn="ctr"/>
            <a:r>
              <a:rPr lang="en-GB" dirty="0">
                <a:latin typeface="Calibri" panose="020F0502020204030204" pitchFamily="34" charset="0"/>
                <a:cs typeface="Calibri" panose="020F0502020204030204" pitchFamily="34" charset="0"/>
              </a:rPr>
              <a:t>Tánaiste;</a:t>
            </a:r>
          </a:p>
          <a:p>
            <a:pPr algn="ctr"/>
            <a:r>
              <a:rPr lang="en-GB" dirty="0">
                <a:latin typeface="Calibri" panose="020F0502020204030204" pitchFamily="34" charset="0"/>
                <a:cs typeface="Calibri" panose="020F0502020204030204" pitchFamily="34" charset="0"/>
              </a:rPr>
              <a:t>Minister of</a:t>
            </a:r>
          </a:p>
          <a:p>
            <a:pPr algn="ctr"/>
            <a:r>
              <a:rPr lang="en-GB" dirty="0">
                <a:latin typeface="Calibri" panose="020F0502020204030204" pitchFamily="34" charset="0"/>
                <a:cs typeface="Calibri" panose="020F0502020204030204" pitchFamily="34" charset="0"/>
              </a:rPr>
              <a:t>Foreign Affairs; </a:t>
            </a:r>
          </a:p>
          <a:p>
            <a:pPr algn="ctr"/>
            <a:r>
              <a:rPr lang="en-GB" dirty="0">
                <a:latin typeface="Calibri" panose="020F0502020204030204" pitchFamily="34" charset="0"/>
                <a:cs typeface="Calibri" panose="020F0502020204030204" pitchFamily="34" charset="0"/>
              </a:rPr>
              <a:t>Minister of</a:t>
            </a:r>
          </a:p>
          <a:p>
            <a:pPr algn="ctr"/>
            <a:r>
              <a:rPr lang="en-GB" dirty="0">
                <a:latin typeface="Calibri" panose="020F0502020204030204" pitchFamily="34" charset="0"/>
                <a:cs typeface="Calibri" panose="020F0502020204030204" pitchFamily="34" charset="0"/>
              </a:rPr>
              <a:t>Defence</a:t>
            </a:r>
          </a:p>
        </p:txBody>
      </p:sp>
      <p:pic>
        <p:nvPicPr>
          <p:cNvPr id="8" name="Picture 7">
            <a:extLst>
              <a:ext uri="{FF2B5EF4-FFF2-40B4-BE49-F238E27FC236}">
                <a16:creationId xmlns:a16="http://schemas.microsoft.com/office/drawing/2014/main" id="{80C43C9C-A5D5-723E-A871-A5997B5305EE}"/>
              </a:ext>
              <a:ext uri="{C183D7F6-B498-43B3-948B-1728B52AA6E4}">
                <adec:decorative xmlns:adec="http://schemas.microsoft.com/office/drawing/2017/decorative" val="1"/>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492"/>
                    </a14:imgEffect>
                  </a14:imgLayer>
                </a14:imgProps>
              </a:ext>
            </a:extLst>
          </a:blip>
          <a:stretch>
            <a:fillRect/>
          </a:stretch>
        </p:blipFill>
        <p:spPr>
          <a:xfrm>
            <a:off x="3798674" y="2341125"/>
            <a:ext cx="1727465" cy="1766070"/>
          </a:xfrm>
          <a:prstGeom prst="rect">
            <a:avLst/>
          </a:prstGeom>
        </p:spPr>
      </p:pic>
      <p:cxnSp>
        <p:nvCxnSpPr>
          <p:cNvPr id="15" name="Straight Connector 14">
            <a:extLst>
              <a:ext uri="{FF2B5EF4-FFF2-40B4-BE49-F238E27FC236}">
                <a16:creationId xmlns:a16="http://schemas.microsoft.com/office/drawing/2014/main" id="{C00A4302-5893-1886-D977-49A4F812356C}"/>
              </a:ext>
              <a:ext uri="{C183D7F6-B498-43B3-948B-1728B52AA6E4}">
                <adec:decorative xmlns:adec="http://schemas.microsoft.com/office/drawing/2017/decorative" val="1"/>
              </a:ext>
            </a:extLst>
          </p:cNvPr>
          <p:cNvCxnSpPr>
            <a:cxnSpLocks/>
          </p:cNvCxnSpPr>
          <p:nvPr/>
        </p:nvCxnSpPr>
        <p:spPr>
          <a:xfrm>
            <a:off x="3568674" y="2069359"/>
            <a:ext cx="0" cy="3963226"/>
          </a:xfrm>
          <a:prstGeom prst="line">
            <a:avLst/>
          </a:prstGeom>
          <a:ln w="38100">
            <a:solidFill>
              <a:srgbClr val="FDB515"/>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3F1BF1A-0C1B-CDD9-C9DF-5FA666373CCE}"/>
              </a:ext>
            </a:extLst>
          </p:cNvPr>
          <p:cNvSpPr txBox="1"/>
          <p:nvPr/>
        </p:nvSpPr>
        <p:spPr>
          <a:xfrm>
            <a:off x="5799986" y="4154629"/>
            <a:ext cx="1990994" cy="646331"/>
          </a:xfrm>
          <a:prstGeom prst="rect">
            <a:avLst/>
          </a:prstGeom>
          <a:noFill/>
        </p:spPr>
        <p:txBody>
          <a:bodyPr wrap="none" rtlCol="0">
            <a:spAutoFit/>
          </a:bodyPr>
          <a:lstStyle/>
          <a:p>
            <a:pPr algn="ctr"/>
            <a:r>
              <a:rPr lang="en-GB" b="1" dirty="0">
                <a:latin typeface="Calibri" panose="020F0502020204030204" pitchFamily="34" charset="0"/>
                <a:cs typeface="Calibri" panose="020F0502020204030204" pitchFamily="34" charset="0"/>
              </a:rPr>
              <a:t>Jack Chambers</a:t>
            </a:r>
          </a:p>
          <a:p>
            <a:pPr algn="ctr"/>
            <a:r>
              <a:rPr lang="en-GB" dirty="0">
                <a:latin typeface="Calibri" panose="020F0502020204030204" pitchFamily="34" charset="0"/>
                <a:cs typeface="Calibri" panose="020F0502020204030204" pitchFamily="34" charset="0"/>
              </a:rPr>
              <a:t>Minister of Finance</a:t>
            </a:r>
          </a:p>
        </p:txBody>
      </p:sp>
      <p:sp>
        <p:nvSpPr>
          <p:cNvPr id="19" name="TextBox 18">
            <a:extLst>
              <a:ext uri="{FF2B5EF4-FFF2-40B4-BE49-F238E27FC236}">
                <a16:creationId xmlns:a16="http://schemas.microsoft.com/office/drawing/2014/main" id="{0D11EE67-4B41-007E-356A-1A9547010D41}"/>
              </a:ext>
            </a:extLst>
          </p:cNvPr>
          <p:cNvSpPr txBox="1"/>
          <p:nvPr/>
        </p:nvSpPr>
        <p:spPr>
          <a:xfrm>
            <a:off x="7984659" y="4154629"/>
            <a:ext cx="1950422" cy="2031325"/>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Paschal Donohue</a:t>
            </a:r>
          </a:p>
          <a:p>
            <a:pPr algn="ctr"/>
            <a:r>
              <a:rPr lang="en-GB" dirty="0">
                <a:latin typeface="Calibri" panose="020F0502020204030204" pitchFamily="34" charset="0"/>
                <a:cs typeface="Calibri" panose="020F0502020204030204" pitchFamily="34" charset="0"/>
              </a:rPr>
              <a:t>Minister of Public</a:t>
            </a:r>
          </a:p>
          <a:p>
            <a:pPr algn="ctr"/>
            <a:r>
              <a:rPr lang="en-GB" dirty="0">
                <a:latin typeface="Calibri" panose="020F0502020204030204" pitchFamily="34" charset="0"/>
                <a:cs typeface="Calibri" panose="020F0502020204030204" pitchFamily="34" charset="0"/>
              </a:rPr>
              <a:t>Expenditure, National Development Plan Delivery and and</a:t>
            </a:r>
          </a:p>
          <a:p>
            <a:pPr algn="ctr"/>
            <a:r>
              <a:rPr lang="en-GB" dirty="0">
                <a:latin typeface="Calibri" panose="020F0502020204030204" pitchFamily="34" charset="0"/>
                <a:cs typeface="Calibri" panose="020F0502020204030204" pitchFamily="34" charset="0"/>
              </a:rPr>
              <a:t>Reform</a:t>
            </a:r>
          </a:p>
        </p:txBody>
      </p:sp>
      <p:pic>
        <p:nvPicPr>
          <p:cNvPr id="3" name="Picture 2">
            <a:extLst>
              <a:ext uri="{FF2B5EF4-FFF2-40B4-BE49-F238E27FC236}">
                <a16:creationId xmlns:a16="http://schemas.microsoft.com/office/drawing/2014/main" id="{2BE6D31C-9E9F-50B8-8D7E-E62C5CEC923B}"/>
              </a:ext>
              <a:ext uri="{C183D7F6-B498-43B3-948B-1728B52AA6E4}">
                <adec:decorative xmlns:adec="http://schemas.microsoft.com/office/drawing/2017/decorative" val="1"/>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6253"/>
                    </a14:imgEffect>
                  </a14:imgLayer>
                </a14:imgProps>
              </a:ext>
            </a:extLst>
          </a:blip>
          <a:stretch>
            <a:fillRect/>
          </a:stretch>
        </p:blipFill>
        <p:spPr>
          <a:xfrm>
            <a:off x="8184798" y="2243010"/>
            <a:ext cx="1525241" cy="1864184"/>
          </a:xfrm>
          <a:prstGeom prst="rect">
            <a:avLst/>
          </a:prstGeom>
        </p:spPr>
      </p:pic>
      <p:cxnSp>
        <p:nvCxnSpPr>
          <p:cNvPr id="20" name="Straight Connector 19">
            <a:extLst>
              <a:ext uri="{FF2B5EF4-FFF2-40B4-BE49-F238E27FC236}">
                <a16:creationId xmlns:a16="http://schemas.microsoft.com/office/drawing/2014/main" id="{83C088CB-9D72-32BB-EA1A-7E269936DF0F}"/>
              </a:ext>
              <a:ext uri="{C183D7F6-B498-43B3-948B-1728B52AA6E4}">
                <adec:decorative xmlns:adec="http://schemas.microsoft.com/office/drawing/2017/decorative" val="1"/>
              </a:ext>
            </a:extLst>
          </p:cNvPr>
          <p:cNvCxnSpPr>
            <a:cxnSpLocks/>
          </p:cNvCxnSpPr>
          <p:nvPr/>
        </p:nvCxnSpPr>
        <p:spPr>
          <a:xfrm>
            <a:off x="7858650" y="2085785"/>
            <a:ext cx="0" cy="4002032"/>
          </a:xfrm>
          <a:prstGeom prst="line">
            <a:avLst/>
          </a:prstGeom>
          <a:ln w="38100">
            <a:solidFill>
              <a:srgbClr val="FDB515"/>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6638F80-0EF0-C277-D0F2-5CBAAEC682FF}"/>
              </a:ext>
              <a:ext uri="{C183D7F6-B498-43B3-948B-1728B52AA6E4}">
                <adec:decorative xmlns:adec="http://schemas.microsoft.com/office/drawing/2017/decorative" val="1"/>
              </a:ext>
            </a:extLst>
          </p:cNvPr>
          <p:cNvCxnSpPr>
            <a:cxnSpLocks/>
          </p:cNvCxnSpPr>
          <p:nvPr/>
        </p:nvCxnSpPr>
        <p:spPr>
          <a:xfrm>
            <a:off x="5728672" y="2069359"/>
            <a:ext cx="0" cy="3963226"/>
          </a:xfrm>
          <a:prstGeom prst="line">
            <a:avLst/>
          </a:prstGeom>
          <a:ln w="38100">
            <a:solidFill>
              <a:srgbClr val="FDB515"/>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6F86BB1-C641-CCA8-B86C-208ACC77344A}"/>
              </a:ext>
              <a:ext uri="{C183D7F6-B498-43B3-948B-1728B52AA6E4}">
                <adec:decorative xmlns:adec="http://schemas.microsoft.com/office/drawing/2017/decorative" val="1"/>
              </a:ext>
            </a:extLst>
          </p:cNvPr>
          <p:cNvCxnSpPr>
            <a:cxnSpLocks/>
          </p:cNvCxnSpPr>
          <p:nvPr/>
        </p:nvCxnSpPr>
        <p:spPr>
          <a:xfrm>
            <a:off x="10053970" y="2069359"/>
            <a:ext cx="0" cy="3981637"/>
          </a:xfrm>
          <a:prstGeom prst="line">
            <a:avLst/>
          </a:prstGeom>
          <a:ln w="38100">
            <a:solidFill>
              <a:srgbClr val="FDB515"/>
            </a:solidFill>
            <a:prstDash val="dash"/>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EE60C858-EBA3-A2D7-7E85-9F06800F2715}"/>
              </a:ext>
            </a:extLst>
          </p:cNvPr>
          <p:cNvSpPr txBox="1"/>
          <p:nvPr/>
        </p:nvSpPr>
        <p:spPr>
          <a:xfrm>
            <a:off x="10309048" y="4154629"/>
            <a:ext cx="1632068" cy="1477328"/>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Peter Burke</a:t>
            </a:r>
          </a:p>
          <a:p>
            <a:pPr algn="ctr"/>
            <a:r>
              <a:rPr lang="en-GB" dirty="0">
                <a:latin typeface="Calibri" panose="020F0502020204030204" pitchFamily="34" charset="0"/>
                <a:cs typeface="Calibri" panose="020F0502020204030204" pitchFamily="34" charset="0"/>
              </a:rPr>
              <a:t>Minister of Enterprise, Trade and Employment </a:t>
            </a:r>
          </a:p>
        </p:txBody>
      </p:sp>
      <p:sp>
        <p:nvSpPr>
          <p:cNvPr id="4" name="Slide Number Placeholder 12">
            <a:extLst>
              <a:ext uri="{FF2B5EF4-FFF2-40B4-BE49-F238E27FC236}">
                <a16:creationId xmlns:a16="http://schemas.microsoft.com/office/drawing/2014/main" id="{FDC50A14-4260-DD8E-0B74-545411DA165E}"/>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18</a:t>
            </a:fld>
            <a:endParaRPr lang="en-US" dirty="0"/>
          </a:p>
        </p:txBody>
      </p:sp>
      <p:pic>
        <p:nvPicPr>
          <p:cNvPr id="6" name="Picture 5">
            <a:extLst>
              <a:ext uri="{FF2B5EF4-FFF2-40B4-BE49-F238E27FC236}">
                <a16:creationId xmlns:a16="http://schemas.microsoft.com/office/drawing/2014/main" id="{60B44582-183B-BFE2-D0DD-AAECB04BDBD8}"/>
              </a:ext>
              <a:ext uri="{C183D7F6-B498-43B3-948B-1728B52AA6E4}">
                <adec:decorative xmlns:adec="http://schemas.microsoft.com/office/drawing/2017/decorative" val="1"/>
              </a:ext>
            </a:extLst>
          </p:cNvPr>
          <p:cNvPicPr>
            <a:picLocks noChangeAspect="1"/>
          </p:cNvPicPr>
          <p:nvPr/>
        </p:nvPicPr>
        <p:blipFill rotWithShape="1">
          <a:blip r:embed="rId7"/>
          <a:srcRect l="6477" r="15470"/>
          <a:stretch/>
        </p:blipFill>
        <p:spPr>
          <a:xfrm>
            <a:off x="1651131" y="1918729"/>
            <a:ext cx="1791535" cy="2235900"/>
          </a:xfrm>
          <a:prstGeom prst="rect">
            <a:avLst/>
          </a:prstGeom>
        </p:spPr>
      </p:pic>
      <p:pic>
        <p:nvPicPr>
          <p:cNvPr id="5" name="Picture 4" descr="A person in a suit and tie&#10;&#10;Description automatically generated">
            <a:extLst>
              <a:ext uri="{FF2B5EF4-FFF2-40B4-BE49-F238E27FC236}">
                <a16:creationId xmlns:a16="http://schemas.microsoft.com/office/drawing/2014/main" id="{2B4538FC-FF4F-DE5C-3EC8-C122D493878B}"/>
              </a:ext>
            </a:extLst>
          </p:cNvPr>
          <p:cNvPicPr>
            <a:picLocks noChangeAspect="1"/>
          </p:cNvPicPr>
          <p:nvPr/>
        </p:nvPicPr>
        <p:blipFill>
          <a:blip r:embed="rId8"/>
          <a:stretch>
            <a:fillRect/>
          </a:stretch>
        </p:blipFill>
        <p:spPr>
          <a:xfrm>
            <a:off x="10181946" y="2338383"/>
            <a:ext cx="1836000" cy="1759721"/>
          </a:xfrm>
          <a:prstGeom prst="rect">
            <a:avLst/>
          </a:prstGeom>
        </p:spPr>
      </p:pic>
      <p:pic>
        <p:nvPicPr>
          <p:cNvPr id="2" name="Picture 1">
            <a:extLst>
              <a:ext uri="{FF2B5EF4-FFF2-40B4-BE49-F238E27FC236}">
                <a16:creationId xmlns:a16="http://schemas.microsoft.com/office/drawing/2014/main" id="{E4DA0585-B206-7737-CF55-219612B53D5C}"/>
              </a:ext>
              <a:ext uri="{C183D7F6-B498-43B3-948B-1728B52AA6E4}">
                <adec:decorative xmlns:adec="http://schemas.microsoft.com/office/drawing/2017/decorative" val="1"/>
              </a:ext>
            </a:extLst>
          </p:cNvPr>
          <p:cNvPicPr>
            <a:picLocks noChangeAspect="1"/>
          </p:cNvPicPr>
          <p:nvPr/>
        </p:nvPicPr>
        <p:blipFill>
          <a:blip r:embed="rId9"/>
          <a:srcRect/>
          <a:stretch/>
        </p:blipFill>
        <p:spPr>
          <a:xfrm>
            <a:off x="5885291" y="2308836"/>
            <a:ext cx="1785089" cy="1801171"/>
          </a:xfrm>
          <a:prstGeom prst="rect">
            <a:avLst/>
          </a:prstGeom>
        </p:spPr>
      </p:pic>
    </p:spTree>
    <p:extLst>
      <p:ext uri="{BB962C8B-B14F-4D97-AF65-F5344CB8AC3E}">
        <p14:creationId xmlns:p14="http://schemas.microsoft.com/office/powerpoint/2010/main" val="3309389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par>
                                <p:cTn id="11" presetID="9"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ssolve">
                                      <p:cBhvr>
                                        <p:cTn id="18" dur="500"/>
                                        <p:tgtEl>
                                          <p:spTgt spid="8"/>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500"/>
                                        <p:tgtEl>
                                          <p:spTgt spid="13"/>
                                        </p:tgtEl>
                                      </p:cBhvr>
                                    </p:animEffect>
                                  </p:childTnLst>
                                </p:cTn>
                              </p:par>
                              <p:par>
                                <p:cTn id="22" presetID="9"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dissolve">
                                      <p:cBhvr>
                                        <p:cTn id="24" dur="500"/>
                                        <p:tgtEl>
                                          <p:spTgt spid="21"/>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par>
                                <p:cTn id="28" presetID="9" presetClass="entr" presetSubtype="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dissolve">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dissolve">
                                      <p:cBhvr>
                                        <p:cTn id="35" dur="500"/>
                                        <p:tgtEl>
                                          <p:spTgt spid="3"/>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dissolve">
                                      <p:cBhvr>
                                        <p:cTn id="38" dur="500"/>
                                        <p:tgtEl>
                                          <p:spTgt spid="19"/>
                                        </p:tgtEl>
                                      </p:cBhvr>
                                    </p:animEffect>
                                  </p:childTnLst>
                                </p:cTn>
                              </p:par>
                              <p:par>
                                <p:cTn id="39" presetID="9" presetClass="entr" presetSubtype="0"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dissolve">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dissolve">
                                      <p:cBhvr>
                                        <p:cTn id="46" dur="500"/>
                                        <p:tgtEl>
                                          <p:spTgt spid="5"/>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dissolve">
                                      <p:cBhvr>
                                        <p:cTn id="49" dur="500"/>
                                        <p:tgtEl>
                                          <p:spTgt spid="29"/>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dissolve">
                                      <p:cBhvr>
                                        <p:cTn id="5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8" grpId="0"/>
      <p:bldP spid="19"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D45DAA-F42C-A302-6960-6CF560F74510}"/>
              </a:ext>
            </a:extLst>
          </p:cNvPr>
          <p:cNvSpPr>
            <a:spLocks noGrp="1"/>
          </p:cNvSpPr>
          <p:nvPr>
            <p:ph type="title"/>
          </p:nvPr>
        </p:nvSpPr>
        <p:spPr>
          <a:xfrm>
            <a:off x="1774824" y="-1280485"/>
            <a:ext cx="8140453" cy="1084263"/>
          </a:xfrm>
        </p:spPr>
        <p:txBody>
          <a:bodyPr lIns="0"/>
          <a:lstStyle/>
          <a:p>
            <a:r>
              <a:rPr lang="en-GB" dirty="0"/>
              <a:t>Dáil Éireann 2</a:t>
            </a:r>
          </a:p>
        </p:txBody>
      </p:sp>
      <p:sp>
        <p:nvSpPr>
          <p:cNvPr id="3" name="Title 4">
            <a:extLst>
              <a:ext uri="{FF2B5EF4-FFF2-40B4-BE49-F238E27FC236}">
                <a16:creationId xmlns:a16="http://schemas.microsoft.com/office/drawing/2014/main" id="{8D2C2010-713E-FF53-3D14-F295D40E41F2}"/>
              </a:ext>
              <a:ext uri="{C183D7F6-B498-43B3-948B-1728B52AA6E4}">
                <adec:decorative xmlns:adec="http://schemas.microsoft.com/office/drawing/2017/decorative" val="1"/>
              </a:ext>
            </a:extLst>
          </p:cNvPr>
          <p:cNvSpPr txBox="1">
            <a:spLocks/>
          </p:cNvSpPr>
          <p:nvPr/>
        </p:nvSpPr>
        <p:spPr>
          <a:xfrm>
            <a:off x="1774824" y="731189"/>
            <a:ext cx="8140453" cy="1084263"/>
          </a:xfrm>
          <a:prstGeom prst="rect">
            <a:avLst/>
          </a:prstGeom>
        </p:spPr>
        <p:txBody>
          <a:bodyPr vert="horz" lIns="0" tIns="45720" rIns="91440" bIns="45720" rtlCol="0" anchor="t">
            <a:no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GB" dirty="0"/>
              <a:t>Dáil Éireann</a:t>
            </a:r>
          </a:p>
        </p:txBody>
      </p:sp>
      <p:sp>
        <p:nvSpPr>
          <p:cNvPr id="6" name="Rectangle 5">
            <a:extLst>
              <a:ext uri="{FF2B5EF4-FFF2-40B4-BE49-F238E27FC236}">
                <a16:creationId xmlns:a16="http://schemas.microsoft.com/office/drawing/2014/main" id="{F985B3DE-32DD-BCD9-B48C-D58E530D0A91}"/>
              </a:ext>
              <a:ext uri="{C183D7F6-B498-43B3-948B-1728B52AA6E4}">
                <adec:decorative xmlns:adec="http://schemas.microsoft.com/office/drawing/2017/decorative" val="1"/>
              </a:ext>
            </a:extLst>
          </p:cNvPr>
          <p:cNvSpPr/>
          <p:nvPr/>
        </p:nvSpPr>
        <p:spPr>
          <a:xfrm>
            <a:off x="1774823" y="1815452"/>
            <a:ext cx="4321174" cy="42437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0800">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95CF9E4-ACF4-842C-07FB-26B17B4AF10E}"/>
              </a:ext>
            </a:extLst>
          </p:cNvPr>
          <p:cNvSpPr txBox="1"/>
          <p:nvPr/>
        </p:nvSpPr>
        <p:spPr>
          <a:xfrm>
            <a:off x="6304862" y="1838960"/>
            <a:ext cx="4962135" cy="2523768"/>
          </a:xfrm>
          <a:prstGeom prst="rect">
            <a:avLst/>
          </a:prstGeom>
          <a:noFill/>
        </p:spPr>
        <p:txBody>
          <a:bodyPr wrap="square" lIns="0" tIns="0" rIns="0" rtlCol="0">
            <a:spAutoFit/>
          </a:bodyPr>
          <a:lstStyle/>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The </a:t>
            </a:r>
            <a:r>
              <a:rPr lang="en-GB" sz="2800" b="1" dirty="0">
                <a:latin typeface="Calibri" panose="020F0502020204030204" pitchFamily="34" charset="0"/>
                <a:cs typeface="Calibri" panose="020F0502020204030204" pitchFamily="34" charset="0"/>
              </a:rPr>
              <a:t>Cabinet decides </a:t>
            </a:r>
            <a:r>
              <a:rPr lang="en-GB" sz="2800" dirty="0">
                <a:latin typeface="Calibri" panose="020F0502020204030204" pitchFamily="34" charset="0"/>
                <a:cs typeface="Calibri" panose="020F0502020204030204" pitchFamily="34" charset="0"/>
              </a:rPr>
              <a:t>on</a:t>
            </a:r>
          </a:p>
          <a:p>
            <a:pPr marL="914400" lvl="1" indent="-457200">
              <a:buFont typeface="Arial" panose="020B0604020202020204" pitchFamily="34" charset="0"/>
              <a:buChar char="•"/>
            </a:pPr>
            <a:r>
              <a:rPr lang="en-GB" sz="2600" dirty="0">
                <a:latin typeface="Calibri" panose="020F0502020204030204" pitchFamily="34" charset="0"/>
                <a:cs typeface="Calibri" panose="020F0502020204030204" pitchFamily="34" charset="0"/>
              </a:rPr>
              <a:t>Government </a:t>
            </a:r>
            <a:r>
              <a:rPr lang="en-GB" sz="2600" b="1" dirty="0">
                <a:latin typeface="Calibri" panose="020F0502020204030204" pitchFamily="34" charset="0"/>
                <a:cs typeface="Calibri" panose="020F0502020204030204" pitchFamily="34" charset="0"/>
              </a:rPr>
              <a:t>policies</a:t>
            </a:r>
          </a:p>
          <a:p>
            <a:pPr marL="914400" lvl="1" indent="-457200">
              <a:buFont typeface="Arial" panose="020B0604020202020204" pitchFamily="34" charset="0"/>
              <a:buChar char="•"/>
            </a:pPr>
            <a:r>
              <a:rPr lang="en-GB" sz="2600" dirty="0">
                <a:latin typeface="Calibri" panose="020F0502020204030204" pitchFamily="34" charset="0"/>
                <a:cs typeface="Calibri" panose="020F0502020204030204" pitchFamily="34" charset="0"/>
              </a:rPr>
              <a:t>Which </a:t>
            </a:r>
            <a:r>
              <a:rPr lang="en-GB" sz="2600" b="1" dirty="0">
                <a:latin typeface="Calibri" panose="020F0502020204030204" pitchFamily="34" charset="0"/>
                <a:cs typeface="Calibri" panose="020F0502020204030204" pitchFamily="34" charset="0"/>
              </a:rPr>
              <a:t>new laws</a:t>
            </a:r>
            <a:r>
              <a:rPr lang="en-GB" sz="2600" dirty="0">
                <a:latin typeface="Calibri" panose="020F0502020204030204" pitchFamily="34" charset="0"/>
                <a:cs typeface="Calibri" panose="020F0502020204030204" pitchFamily="34" charset="0"/>
              </a:rPr>
              <a:t> or </a:t>
            </a:r>
            <a:r>
              <a:rPr lang="en-GB" sz="2600" b="1" dirty="0">
                <a:latin typeface="Calibri" panose="020F0502020204030204" pitchFamily="34" charset="0"/>
                <a:cs typeface="Calibri" panose="020F0502020204030204" pitchFamily="34" charset="0"/>
              </a:rPr>
              <a:t>changes to existing laws </a:t>
            </a:r>
            <a:r>
              <a:rPr lang="en-GB" sz="2600" dirty="0">
                <a:latin typeface="Calibri" panose="020F0502020204030204" pitchFamily="34" charset="0"/>
                <a:cs typeface="Calibri" panose="020F0502020204030204" pitchFamily="34" charset="0"/>
              </a:rPr>
              <a:t>to introduce to the Oireachtas</a:t>
            </a:r>
          </a:p>
          <a:p>
            <a:pPr marL="457200" indent="-457200">
              <a:buFont typeface="Arial" panose="020B0604020202020204" pitchFamily="34" charset="0"/>
              <a:buChar char="•"/>
            </a:pPr>
            <a:endParaRPr lang="en-GB" sz="2600" dirty="0">
              <a:latin typeface="Calibri" panose="020F0502020204030204" pitchFamily="34" charset="0"/>
              <a:cs typeface="Calibri" panose="020F0502020204030204" pitchFamily="34" charset="0"/>
            </a:endParaRPr>
          </a:p>
        </p:txBody>
      </p:sp>
      <p:sp>
        <p:nvSpPr>
          <p:cNvPr id="2" name="Slide Number Placeholder 12">
            <a:extLst>
              <a:ext uri="{FF2B5EF4-FFF2-40B4-BE49-F238E27FC236}">
                <a16:creationId xmlns:a16="http://schemas.microsoft.com/office/drawing/2014/main" id="{2AF4294D-56D7-B941-1BD3-3B73B1B39E99}"/>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19</a:t>
            </a:fld>
            <a:endParaRPr lang="en-US" dirty="0"/>
          </a:p>
        </p:txBody>
      </p:sp>
    </p:spTree>
    <p:extLst>
      <p:ext uri="{BB962C8B-B14F-4D97-AF65-F5344CB8AC3E}">
        <p14:creationId xmlns:p14="http://schemas.microsoft.com/office/powerpoint/2010/main" val="2407687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dissolve">
                                      <p:cBhvr>
                                        <p:cTn id="10" dur="500"/>
                                        <p:tgtEl>
                                          <p:spTgt spid="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dissolve">
                                      <p:cBhvr>
                                        <p:cTn id="15"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17705718-F5A9-C79F-4CA8-93EC3ED0F48A}"/>
              </a:ext>
            </a:extLst>
          </p:cNvPr>
          <p:cNvSpPr>
            <a:spLocks noGrp="1"/>
          </p:cNvSpPr>
          <p:nvPr>
            <p:ph type="title"/>
          </p:nvPr>
        </p:nvSpPr>
        <p:spPr>
          <a:xfrm>
            <a:off x="1765616" y="909409"/>
            <a:ext cx="8140453" cy="766992"/>
          </a:xfrm>
        </p:spPr>
        <p:txBody>
          <a:bodyPr/>
          <a:lstStyle/>
          <a:p>
            <a:r>
              <a:rPr lang="en-GB" dirty="0"/>
              <a:t>Learning Intentions</a:t>
            </a:r>
            <a:endParaRPr lang="en-US" dirty="0"/>
          </a:p>
        </p:txBody>
      </p:sp>
      <p:pic>
        <p:nvPicPr>
          <p:cNvPr id="5" name="Picture 4" descr="Icon representing learning intentions">
            <a:extLst>
              <a:ext uri="{FF2B5EF4-FFF2-40B4-BE49-F238E27FC236}">
                <a16:creationId xmlns:a16="http://schemas.microsoft.com/office/drawing/2014/main" id="{D71A7EDD-783E-5709-BC83-F58D1F55D588}"/>
              </a:ext>
            </a:extLst>
          </p:cNvPr>
          <p:cNvPicPr>
            <a:picLocks noChangeAspect="1"/>
          </p:cNvPicPr>
          <p:nvPr/>
        </p:nvPicPr>
        <p:blipFill>
          <a:blip r:embed="rId3"/>
          <a:stretch>
            <a:fillRect/>
          </a:stretch>
        </p:blipFill>
        <p:spPr>
          <a:xfrm>
            <a:off x="588413" y="1022835"/>
            <a:ext cx="1307132" cy="1307132"/>
          </a:xfrm>
          <a:prstGeom prst="rect">
            <a:avLst/>
          </a:prstGeom>
        </p:spPr>
      </p:pic>
      <p:sp>
        <p:nvSpPr>
          <p:cNvPr id="13" name="Text Placeholder 12">
            <a:extLst>
              <a:ext uri="{FF2B5EF4-FFF2-40B4-BE49-F238E27FC236}">
                <a16:creationId xmlns:a16="http://schemas.microsoft.com/office/drawing/2014/main" id="{E1FBF1FB-5E3D-D225-2019-CC94A7E45882}"/>
              </a:ext>
            </a:extLst>
          </p:cNvPr>
          <p:cNvSpPr>
            <a:spLocks noGrp="1"/>
          </p:cNvSpPr>
          <p:nvPr>
            <p:ph type="body" sz="quarter" idx="10"/>
          </p:nvPr>
        </p:nvSpPr>
        <p:spPr>
          <a:xfrm>
            <a:off x="1761074" y="1508951"/>
            <a:ext cx="9492174" cy="631134"/>
          </a:xfrm>
        </p:spPr>
        <p:txBody>
          <a:bodyPr lIns="0"/>
          <a:lstStyle/>
          <a:p>
            <a:r>
              <a:rPr lang="en-GB" dirty="0"/>
              <a:t>At the end of the unit, I will be able to:</a:t>
            </a:r>
          </a:p>
        </p:txBody>
      </p:sp>
      <p:graphicFrame>
        <p:nvGraphicFramePr>
          <p:cNvPr id="7" name="Table 4">
            <a:extLst>
              <a:ext uri="{FF2B5EF4-FFF2-40B4-BE49-F238E27FC236}">
                <a16:creationId xmlns:a16="http://schemas.microsoft.com/office/drawing/2014/main" id="{4E34EA6A-BA60-B608-3468-018E0F162482}"/>
              </a:ext>
              <a:ext uri="{C183D7F6-B498-43B3-948B-1728B52AA6E4}">
                <adec:decorative xmlns:adec="http://schemas.microsoft.com/office/drawing/2017/decorative" val="0"/>
              </a:ext>
            </a:extLst>
          </p:cNvPr>
          <p:cNvGraphicFramePr>
            <a:graphicFrameLocks noGrp="1"/>
          </p:cNvGraphicFramePr>
          <p:nvPr>
            <p:extLst>
              <p:ext uri="{D42A27DB-BD31-4B8C-83A1-F6EECF244321}">
                <p14:modId xmlns:p14="http://schemas.microsoft.com/office/powerpoint/2010/main" val="1414206167"/>
              </p:ext>
            </p:extLst>
          </p:nvPr>
        </p:nvGraphicFramePr>
        <p:xfrm>
          <a:off x="1764000" y="2374816"/>
          <a:ext cx="9997831" cy="2686487"/>
        </p:xfrm>
        <a:graphic>
          <a:graphicData uri="http://schemas.openxmlformats.org/drawingml/2006/table">
            <a:tbl>
              <a:tblPr firstRow="1" bandRow="1">
                <a:tableStyleId>{5940675A-B579-460E-94D1-54222C63F5DA}</a:tableStyleId>
              </a:tblPr>
              <a:tblGrid>
                <a:gridCol w="567587">
                  <a:extLst>
                    <a:ext uri="{9D8B030D-6E8A-4147-A177-3AD203B41FA5}">
                      <a16:colId xmlns:a16="http://schemas.microsoft.com/office/drawing/2014/main" val="2970168207"/>
                    </a:ext>
                  </a:extLst>
                </a:gridCol>
                <a:gridCol w="9430244">
                  <a:extLst>
                    <a:ext uri="{9D8B030D-6E8A-4147-A177-3AD203B41FA5}">
                      <a16:colId xmlns:a16="http://schemas.microsoft.com/office/drawing/2014/main" val="1851833650"/>
                    </a:ext>
                  </a:extLst>
                </a:gridCol>
              </a:tblGrid>
              <a:tr h="468806">
                <a:tc>
                  <a:txBody>
                    <a:bodyPr/>
                    <a:lstStyle/>
                    <a:p>
                      <a:pPr algn="ctr"/>
                      <a:r>
                        <a:rPr lang="en-GB" sz="2800" b="1" dirty="0">
                          <a:ln>
                            <a:solidFill>
                              <a:schemeClr val="bg1"/>
                            </a:solidFill>
                          </a:ln>
                          <a:solidFill>
                            <a:schemeClr val="bg1"/>
                          </a:solidFill>
                          <a:latin typeface="Calibri" panose="020F0502020204030204" pitchFamily="34" charset="0"/>
                          <a:cs typeface="Calibri" panose="020F0502020204030204" pitchFamily="34" charset="0"/>
                        </a:rPr>
                        <a:t>1</a:t>
                      </a:r>
                    </a:p>
                  </a:txBody>
                  <a:tcPr anchor="ctr" anchorCtr="1">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0" dirty="0">
                          <a:solidFill>
                            <a:schemeClr val="tx1"/>
                          </a:solidFill>
                          <a:latin typeface="Calibri" panose="020F0502020204030204" pitchFamily="34" charset="0"/>
                          <a:cs typeface="Calibri" panose="020F0502020204030204" pitchFamily="34" charset="0"/>
                        </a:rPr>
                        <a:t>Explain the difference between a Pigouvian tax and a Sin tax</a:t>
                      </a:r>
                    </a:p>
                  </a:txBody>
                  <a:tcP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1960966760"/>
                  </a:ext>
                </a:extLst>
              </a:tr>
              <a:tr h="485361">
                <a:tc>
                  <a:txBody>
                    <a:bodyPr/>
                    <a:lstStyle/>
                    <a:p>
                      <a:pPr algn="ctr"/>
                      <a:r>
                        <a:rPr lang="en-GB" sz="2800" b="1" dirty="0">
                          <a:ln>
                            <a:solidFill>
                              <a:schemeClr val="bg1"/>
                            </a:solidFill>
                          </a:ln>
                          <a:solidFill>
                            <a:schemeClr val="bg1"/>
                          </a:solidFill>
                          <a:latin typeface="Calibri" panose="020F0502020204030204" pitchFamily="34" charset="0"/>
                          <a:cs typeface="Calibri" panose="020F0502020204030204" pitchFamily="34" charset="0"/>
                        </a:rPr>
                        <a:t>2</a:t>
                      </a:r>
                    </a:p>
                  </a:txBody>
                  <a:tcPr anchor="ctr" anchorCtr="1">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schemeClr val="tx1"/>
                          </a:solidFill>
                          <a:latin typeface="Calibri" panose="020F0502020204030204" pitchFamily="34" charset="0"/>
                          <a:cs typeface="Calibri" panose="020F0502020204030204" pitchFamily="34" charset="0"/>
                        </a:rPr>
                        <a:t>Categorise taxes as either Pigouvian or Sin taxes</a:t>
                      </a:r>
                    </a:p>
                  </a:txBody>
                  <a:tcP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838902168"/>
                  </a:ext>
                </a:extLst>
              </a:tr>
              <a:tr h="546392">
                <a:tc>
                  <a:txBody>
                    <a:bodyPr/>
                    <a:lstStyle/>
                    <a:p>
                      <a:pPr algn="ctr"/>
                      <a:r>
                        <a:rPr lang="en-GB" sz="2800" b="1" dirty="0">
                          <a:ln>
                            <a:solidFill>
                              <a:schemeClr val="bg1"/>
                            </a:solidFill>
                          </a:ln>
                          <a:solidFill>
                            <a:schemeClr val="bg1"/>
                          </a:solidFill>
                          <a:latin typeface="Calibri" panose="020F0502020204030204" pitchFamily="34" charset="0"/>
                          <a:cs typeface="Calibri" panose="020F0502020204030204" pitchFamily="34" charset="0"/>
                        </a:rPr>
                        <a:t>3</a:t>
                      </a:r>
                    </a:p>
                  </a:txBody>
                  <a:tcPr anchor="ctr" anchorCtr="1">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schemeClr val="tx1"/>
                          </a:solidFill>
                          <a:latin typeface="Calibri" panose="020F0502020204030204" pitchFamily="34" charset="0"/>
                          <a:cs typeface="Calibri" panose="020F0502020204030204" pitchFamily="34" charset="0"/>
                        </a:rPr>
                        <a:t>Distinguish between direct and indirect taxes</a:t>
                      </a:r>
                    </a:p>
                  </a:txBody>
                  <a:tcP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3923619242"/>
                  </a:ext>
                </a:extLst>
              </a:tr>
              <a:tr h="524655">
                <a:tc>
                  <a:txBody>
                    <a:bodyPr/>
                    <a:lstStyle/>
                    <a:p>
                      <a:pPr algn="ctr"/>
                      <a:r>
                        <a:rPr lang="en-GB" sz="3200" b="1" dirty="0">
                          <a:ln>
                            <a:solidFill>
                              <a:schemeClr val="bg1"/>
                            </a:solidFill>
                          </a:ln>
                          <a:solidFill>
                            <a:schemeClr val="bg1"/>
                          </a:solidFill>
                          <a:latin typeface="Calibri" panose="020F0502020204030204" pitchFamily="34" charset="0"/>
                          <a:cs typeface="Calibri" panose="020F0502020204030204" pitchFamily="34" charset="0"/>
                        </a:rPr>
                        <a:t>4</a:t>
                      </a:r>
                    </a:p>
                  </a:txBody>
                  <a:tcPr anchor="ctr" anchorCtr="1">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schemeClr val="tx1"/>
                          </a:solidFill>
                          <a:latin typeface="Calibri" panose="020F0502020204030204" pitchFamily="34" charset="0"/>
                          <a:cs typeface="Calibri" panose="020F0502020204030204" pitchFamily="34" charset="0"/>
                        </a:rPr>
                        <a:t>Describe how taxes are introduced into Irish law </a:t>
                      </a:r>
                    </a:p>
                  </a:txBody>
                  <a:tcP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4162396337"/>
                  </a:ext>
                </a:extLst>
              </a:tr>
              <a:tr h="524655">
                <a:tc>
                  <a:txBody>
                    <a:bodyPr/>
                    <a:lstStyle/>
                    <a:p>
                      <a:pPr algn="ctr"/>
                      <a:r>
                        <a:rPr lang="en-GB" sz="2800" b="1" dirty="0">
                          <a:ln>
                            <a:solidFill>
                              <a:schemeClr val="bg1"/>
                            </a:solidFill>
                          </a:ln>
                          <a:solidFill>
                            <a:schemeClr val="bg1"/>
                          </a:solidFill>
                          <a:latin typeface="Calibri" panose="020F0502020204030204" pitchFamily="34" charset="0"/>
                          <a:cs typeface="Calibri" panose="020F0502020204030204" pitchFamily="34" charset="0"/>
                        </a:rPr>
                        <a:t>5</a:t>
                      </a:r>
                    </a:p>
                  </a:txBody>
                  <a:tcPr anchor="ctr" anchorCtr="1">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rgbClr val="AE20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schemeClr val="tx1"/>
                          </a:solidFill>
                          <a:latin typeface="Calibri" panose="020F0502020204030204" pitchFamily="34" charset="0"/>
                          <a:cs typeface="Calibri" panose="020F0502020204030204" pitchFamily="34" charset="0"/>
                        </a:rPr>
                        <a:t>Identify the stakeholders that influence and shape Irish tax law</a:t>
                      </a:r>
                    </a:p>
                  </a:txBody>
                  <a:tcP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373264419"/>
                  </a:ext>
                </a:extLst>
              </a:tr>
            </a:tbl>
          </a:graphicData>
        </a:graphic>
      </p:graphicFrame>
      <p:sp>
        <p:nvSpPr>
          <p:cNvPr id="2" name="Slide Number Placeholder 12">
            <a:extLst>
              <a:ext uri="{FF2B5EF4-FFF2-40B4-BE49-F238E27FC236}">
                <a16:creationId xmlns:a16="http://schemas.microsoft.com/office/drawing/2014/main" id="{44901388-59E6-4FF0-8F0F-00789029BF91}"/>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a:t>
            </a:fld>
            <a:endParaRPr lang="en-US" dirty="0"/>
          </a:p>
        </p:txBody>
      </p:sp>
    </p:spTree>
    <p:extLst>
      <p:ext uri="{BB962C8B-B14F-4D97-AF65-F5344CB8AC3E}">
        <p14:creationId xmlns:p14="http://schemas.microsoft.com/office/powerpoint/2010/main" val="2316843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dissolve">
                                      <p:cBhvr>
                                        <p:cTn id="7" dur="500"/>
                                        <p:tgtEl>
                                          <p:spTgt spid="1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D45DAA-F42C-A302-6960-6CF560F74510}"/>
              </a:ext>
              <a:ext uri="{C183D7F6-B498-43B3-948B-1728B52AA6E4}">
                <adec:decorative xmlns:adec="http://schemas.microsoft.com/office/drawing/2017/decorative" val="1"/>
              </a:ext>
            </a:extLst>
          </p:cNvPr>
          <p:cNvSpPr>
            <a:spLocks noGrp="1"/>
          </p:cNvSpPr>
          <p:nvPr>
            <p:ph type="title"/>
          </p:nvPr>
        </p:nvSpPr>
        <p:spPr>
          <a:xfrm>
            <a:off x="1735913" y="754697"/>
            <a:ext cx="8140453" cy="1084263"/>
          </a:xfrm>
        </p:spPr>
        <p:txBody>
          <a:bodyPr lIns="0"/>
          <a:lstStyle/>
          <a:p>
            <a:r>
              <a:rPr lang="en-GB" dirty="0"/>
              <a:t>Seanad Éireann</a:t>
            </a:r>
          </a:p>
        </p:txBody>
      </p:sp>
      <p:pic>
        <p:nvPicPr>
          <p:cNvPr id="6" name="Content Placeholder 13">
            <a:extLst>
              <a:ext uri="{FF2B5EF4-FFF2-40B4-BE49-F238E27FC236}">
                <a16:creationId xmlns:a16="http://schemas.microsoft.com/office/drawing/2014/main" id="{D4B2378E-99B2-6082-6A21-F978CFE10C5F}"/>
              </a:ext>
              <a:ext uri="{C183D7F6-B498-43B3-948B-1728B52AA6E4}">
                <adec:decorative xmlns:adec="http://schemas.microsoft.com/office/drawing/2017/decorative" val="1"/>
              </a:ext>
            </a:extLst>
          </p:cNvPr>
          <p:cNvPicPr>
            <a:picLocks noChangeAspect="1"/>
          </p:cNvPicPr>
          <p:nvPr/>
        </p:nvPicPr>
        <p:blipFill rotWithShape="1">
          <a:blip r:embed="rId3"/>
          <a:srcRect l="5472" r="13020"/>
          <a:stretch/>
        </p:blipFill>
        <p:spPr>
          <a:xfrm>
            <a:off x="1820249" y="1838960"/>
            <a:ext cx="4284365" cy="422028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50800">
            <a:solidFill>
              <a:srgbClr val="FDB515"/>
            </a:solidFill>
          </a:ln>
        </p:spPr>
      </p:pic>
      <p:sp>
        <p:nvSpPr>
          <p:cNvPr id="9" name="TextBox 8">
            <a:extLst>
              <a:ext uri="{FF2B5EF4-FFF2-40B4-BE49-F238E27FC236}">
                <a16:creationId xmlns:a16="http://schemas.microsoft.com/office/drawing/2014/main" id="{995CF9E4-ACF4-842C-07FB-26B17B4AF10E}"/>
              </a:ext>
            </a:extLst>
          </p:cNvPr>
          <p:cNvSpPr txBox="1"/>
          <p:nvPr/>
        </p:nvSpPr>
        <p:spPr>
          <a:xfrm>
            <a:off x="6304861" y="1847427"/>
            <a:ext cx="5403271" cy="4031873"/>
          </a:xfrm>
          <a:prstGeom prst="rect">
            <a:avLst/>
          </a:prstGeom>
          <a:noFill/>
        </p:spPr>
        <p:txBody>
          <a:bodyPr wrap="square" rtlCol="0">
            <a:spAutoFit/>
          </a:bodyPr>
          <a:lstStyle/>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The Seanad consists of </a:t>
            </a:r>
            <a:r>
              <a:rPr lang="en-GB" sz="2800" b="1" dirty="0">
                <a:latin typeface="Calibri" panose="020F0502020204030204" pitchFamily="34" charset="0"/>
                <a:cs typeface="Calibri" panose="020F0502020204030204" pitchFamily="34" charset="0"/>
              </a:rPr>
              <a:t>60 </a:t>
            </a:r>
            <a:r>
              <a:rPr lang="en-GB" sz="2800" dirty="0">
                <a:latin typeface="Calibri" panose="020F0502020204030204" pitchFamily="34" charset="0"/>
                <a:cs typeface="Calibri" panose="020F0502020204030204" pitchFamily="34" charset="0"/>
              </a:rPr>
              <a:t>members known as </a:t>
            </a:r>
            <a:r>
              <a:rPr lang="en-GB" sz="2800" b="1" dirty="0">
                <a:latin typeface="Calibri" panose="020F0502020204030204" pitchFamily="34" charset="0"/>
                <a:cs typeface="Calibri" panose="020F0502020204030204" pitchFamily="34" charset="0"/>
              </a:rPr>
              <a:t>Senators</a:t>
            </a:r>
          </a:p>
          <a:p>
            <a:endParaRPr lang="en-GB" sz="1600"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The main purpose of the Seanad is to </a:t>
            </a:r>
            <a:r>
              <a:rPr lang="en-GB" sz="2800" b="1" dirty="0">
                <a:latin typeface="Calibri" panose="020F0502020204030204" pitchFamily="34" charset="0"/>
                <a:cs typeface="Calibri" panose="020F0502020204030204" pitchFamily="34" charset="0"/>
              </a:rPr>
              <a:t>debate legislation proposed by the government</a:t>
            </a:r>
          </a:p>
          <a:p>
            <a:endParaRPr lang="en-GB" sz="1600"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The Seanad can </a:t>
            </a:r>
            <a:r>
              <a:rPr lang="en-GB" sz="2800" b="1" dirty="0">
                <a:latin typeface="Calibri" panose="020F0502020204030204" pitchFamily="34" charset="0"/>
                <a:cs typeface="Calibri" panose="020F0502020204030204" pitchFamily="34" charset="0"/>
              </a:rPr>
              <a:t>amend a Bill </a:t>
            </a:r>
            <a:r>
              <a:rPr lang="en-GB" sz="2800" dirty="0">
                <a:latin typeface="Calibri" panose="020F0502020204030204" pitchFamily="34" charset="0"/>
                <a:cs typeface="Calibri" panose="020F0502020204030204" pitchFamily="34" charset="0"/>
              </a:rPr>
              <a:t>that has been passed by the </a:t>
            </a:r>
            <a:r>
              <a:rPr lang="en-GB" sz="2800" dirty="0" err="1">
                <a:latin typeface="Calibri" panose="020F0502020204030204" pitchFamily="34" charset="0"/>
                <a:cs typeface="Calibri" panose="020F0502020204030204" pitchFamily="34" charset="0"/>
              </a:rPr>
              <a:t>Dáil</a:t>
            </a:r>
            <a:r>
              <a:rPr lang="en-GB" sz="2800" dirty="0">
                <a:latin typeface="Calibri" panose="020F0502020204030204" pitchFamily="34" charset="0"/>
                <a:cs typeface="Calibri" panose="020F0502020204030204" pitchFamily="34" charset="0"/>
              </a:rPr>
              <a:t> but </a:t>
            </a:r>
            <a:r>
              <a:rPr lang="en-GB" sz="2800" b="1" dirty="0">
                <a:latin typeface="Calibri" panose="020F0502020204030204" pitchFamily="34" charset="0"/>
                <a:cs typeface="Calibri" panose="020F0502020204030204" pitchFamily="34" charset="0"/>
              </a:rPr>
              <a:t>cannot stop it becoming law</a:t>
            </a:r>
          </a:p>
        </p:txBody>
      </p:sp>
      <p:sp>
        <p:nvSpPr>
          <p:cNvPr id="2" name="Slide Number Placeholder 12">
            <a:extLst>
              <a:ext uri="{FF2B5EF4-FFF2-40B4-BE49-F238E27FC236}">
                <a16:creationId xmlns:a16="http://schemas.microsoft.com/office/drawing/2014/main" id="{E131C601-62EA-5AE3-2895-14DDBAEFDC2E}"/>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20</a:t>
            </a:fld>
            <a:endParaRPr lang="en-US" dirty="0"/>
          </a:p>
        </p:txBody>
      </p:sp>
    </p:spTree>
    <p:extLst>
      <p:ext uri="{BB962C8B-B14F-4D97-AF65-F5344CB8AC3E}">
        <p14:creationId xmlns:p14="http://schemas.microsoft.com/office/powerpoint/2010/main" val="151301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dissolve">
                                      <p:cBhvr>
                                        <p:cTn id="1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38A9644-B8C0-1E03-854E-6B59BA8FAEBB}"/>
              </a:ext>
            </a:extLst>
          </p:cNvPr>
          <p:cNvSpPr>
            <a:spLocks noGrp="1"/>
          </p:cNvSpPr>
          <p:nvPr>
            <p:ph type="title"/>
          </p:nvPr>
        </p:nvSpPr>
        <p:spPr>
          <a:xfrm>
            <a:off x="1730002" y="586740"/>
            <a:ext cx="8140453" cy="1084263"/>
          </a:xfrm>
        </p:spPr>
        <p:txBody>
          <a:bodyPr lIns="0" anchor="ctr">
            <a:normAutofit/>
          </a:bodyPr>
          <a:lstStyle/>
          <a:p>
            <a:r>
              <a:rPr lang="en-GB" b="1" i="0" dirty="0">
                <a:latin typeface="Calibri" panose="020F0502020204030204" pitchFamily="34" charset="0"/>
                <a:cs typeface="Calibri" panose="020F0502020204030204" pitchFamily="34" charset="0"/>
              </a:rPr>
              <a:t>How are taxes introduced in Ireland?</a:t>
            </a:r>
          </a:p>
        </p:txBody>
      </p:sp>
      <p:sp>
        <p:nvSpPr>
          <p:cNvPr id="3" name="Content Placeholder 2">
            <a:extLst>
              <a:ext uri="{FF2B5EF4-FFF2-40B4-BE49-F238E27FC236}">
                <a16:creationId xmlns:a16="http://schemas.microsoft.com/office/drawing/2014/main" id="{D9572A4F-1EDC-36D4-F52E-B88326324A02}"/>
              </a:ext>
            </a:extLst>
          </p:cNvPr>
          <p:cNvSpPr>
            <a:spLocks noGrp="1"/>
          </p:cNvSpPr>
          <p:nvPr>
            <p:ph type="body" sz="quarter" idx="4294967295"/>
          </p:nvPr>
        </p:nvSpPr>
        <p:spPr>
          <a:xfrm>
            <a:off x="1774824" y="1838960"/>
            <a:ext cx="9492174" cy="4243788"/>
          </a:xfrm>
        </p:spPr>
        <p:txBody>
          <a:bodyPr lIns="0">
            <a:normAutofit/>
          </a:bodyPr>
          <a:lstStyle/>
          <a:p>
            <a:pPr>
              <a:lnSpc>
                <a:spcPct val="90000"/>
              </a:lnSpc>
            </a:pPr>
            <a:r>
              <a:rPr lang="en-GB" dirty="0">
                <a:latin typeface="Calibri" panose="020F0502020204030204" pitchFamily="34" charset="0"/>
                <a:cs typeface="Calibri" panose="020F0502020204030204" pitchFamily="34" charset="0"/>
              </a:rPr>
              <a:t>If the government wants to </a:t>
            </a:r>
            <a:r>
              <a:rPr lang="en-GB" b="1" dirty="0">
                <a:latin typeface="Calibri" panose="020F0502020204030204" pitchFamily="34" charset="0"/>
                <a:cs typeface="Calibri" panose="020F0502020204030204" pitchFamily="34" charset="0"/>
              </a:rPr>
              <a:t>introduce new taxes </a:t>
            </a:r>
            <a:r>
              <a:rPr lang="en-GB" dirty="0">
                <a:latin typeface="Calibri" panose="020F0502020204030204" pitchFamily="34" charset="0"/>
                <a:cs typeface="Calibri" panose="020F0502020204030204" pitchFamily="34" charset="0"/>
              </a:rPr>
              <a:t>or </a:t>
            </a:r>
            <a:r>
              <a:rPr lang="en-GB" b="1" dirty="0">
                <a:latin typeface="Calibri" panose="020F0502020204030204" pitchFamily="34" charset="0"/>
                <a:cs typeface="Calibri" panose="020F0502020204030204" pitchFamily="34" charset="0"/>
              </a:rPr>
              <a:t>amend existing taxes</a:t>
            </a:r>
            <a:r>
              <a:rPr lang="en-GB" dirty="0">
                <a:latin typeface="Calibri" panose="020F0502020204030204" pitchFamily="34" charset="0"/>
                <a:cs typeface="Calibri" panose="020F0502020204030204" pitchFamily="34" charset="0"/>
              </a:rPr>
              <a:t>, this must be done through the </a:t>
            </a:r>
            <a:r>
              <a:rPr lang="en-GB" b="1" dirty="0">
                <a:latin typeface="Calibri" panose="020F0502020204030204" pitchFamily="34" charset="0"/>
                <a:cs typeface="Calibri" panose="020F0502020204030204" pitchFamily="34" charset="0"/>
              </a:rPr>
              <a:t>law making process </a:t>
            </a:r>
            <a:r>
              <a:rPr lang="en-GB" dirty="0">
                <a:latin typeface="Calibri" panose="020F0502020204030204" pitchFamily="34" charset="0"/>
                <a:cs typeface="Calibri" panose="020F0502020204030204" pitchFamily="34" charset="0"/>
              </a:rPr>
              <a:t>in Ireland</a:t>
            </a:r>
          </a:p>
        </p:txBody>
      </p:sp>
      <p:sp>
        <p:nvSpPr>
          <p:cNvPr id="5" name="Content Placeholder 2">
            <a:extLst>
              <a:ext uri="{FF2B5EF4-FFF2-40B4-BE49-F238E27FC236}">
                <a16:creationId xmlns:a16="http://schemas.microsoft.com/office/drawing/2014/main" id="{A8F1B208-C01B-A04F-6062-418997E67FE9}"/>
              </a:ext>
            </a:extLst>
          </p:cNvPr>
          <p:cNvSpPr txBox="1">
            <a:spLocks/>
          </p:cNvSpPr>
          <p:nvPr/>
        </p:nvSpPr>
        <p:spPr>
          <a:xfrm>
            <a:off x="1690674" y="3162300"/>
            <a:ext cx="5845463" cy="3108960"/>
          </a:xfrm>
          <a:prstGeom prst="rect">
            <a:avLst/>
          </a:prstGeom>
        </p:spPr>
        <p:txBody>
          <a:bodyPr vert="horz" lIns="91440" tIns="45720" rIns="91440" bIns="45720" rtlCol="0">
            <a:noAutofit/>
          </a:bodyPr>
          <a:lstStyle>
            <a:lvl1pPr marL="457200" indent="-457200" algn="l" defTabSz="914400" rtl="0" eaLnBrk="1" latinLnBrk="0" hangingPunct="1">
              <a:lnSpc>
                <a:spcPct val="100000"/>
              </a:lnSpc>
              <a:spcBef>
                <a:spcPts val="1000"/>
              </a:spcBef>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indent="-180975">
              <a:lnSpc>
                <a:spcPct val="90000"/>
              </a:lnSpc>
            </a:pPr>
            <a:r>
              <a:rPr lang="en-GB" sz="2800" dirty="0">
                <a:latin typeface="Calibri" panose="020F0502020204030204" pitchFamily="34" charset="0"/>
                <a:cs typeface="Calibri" panose="020F0502020204030204" pitchFamily="34" charset="0"/>
              </a:rPr>
              <a:t>The government </a:t>
            </a:r>
            <a:r>
              <a:rPr lang="en-GB" sz="2800" b="1" dirty="0">
                <a:latin typeface="Calibri" panose="020F0502020204030204" pitchFamily="34" charset="0"/>
                <a:cs typeface="Calibri" panose="020F0502020204030204" pitchFamily="34" charset="0"/>
              </a:rPr>
              <a:t>consults</a:t>
            </a:r>
            <a:r>
              <a:rPr lang="en-GB" sz="2800" dirty="0">
                <a:latin typeface="Calibri" panose="020F0502020204030204" pitchFamily="34" charset="0"/>
                <a:cs typeface="Calibri" panose="020F0502020204030204" pitchFamily="34" charset="0"/>
              </a:rPr>
              <a:t> with a range of </a:t>
            </a:r>
            <a:r>
              <a:rPr lang="en-GB" sz="2800" b="1" dirty="0">
                <a:latin typeface="Calibri" panose="020F0502020204030204" pitchFamily="34" charset="0"/>
                <a:cs typeface="Calibri" panose="020F0502020204030204" pitchFamily="34" charset="0"/>
              </a:rPr>
              <a:t>organisations</a:t>
            </a:r>
            <a:r>
              <a:rPr lang="en-GB" sz="2800" dirty="0">
                <a:latin typeface="Calibri" panose="020F0502020204030204" pitchFamily="34" charset="0"/>
                <a:cs typeface="Calibri" panose="020F0502020204030204" pitchFamily="34" charset="0"/>
              </a:rPr>
              <a:t> and </a:t>
            </a:r>
            <a:r>
              <a:rPr lang="en-GB" sz="2800" b="1" dirty="0">
                <a:latin typeface="Calibri" panose="020F0502020204030204" pitchFamily="34" charset="0"/>
                <a:cs typeface="Calibri" panose="020F0502020204030204" pitchFamily="34" charset="0"/>
              </a:rPr>
              <a:t>institutions</a:t>
            </a:r>
            <a:r>
              <a:rPr lang="en-GB" sz="2800" dirty="0">
                <a:latin typeface="Calibri" panose="020F0502020204030204" pitchFamily="34" charset="0"/>
                <a:cs typeface="Calibri" panose="020F0502020204030204" pitchFamily="34" charset="0"/>
              </a:rPr>
              <a:t> before it makes any changes to the tax system</a:t>
            </a:r>
          </a:p>
          <a:p>
            <a:pPr marL="180975" indent="-180975">
              <a:lnSpc>
                <a:spcPct val="90000"/>
              </a:lnSpc>
              <a:spcBef>
                <a:spcPts val="1200"/>
              </a:spcBef>
            </a:pPr>
            <a:r>
              <a:rPr lang="en-GB" sz="2800" dirty="0">
                <a:latin typeface="Calibri" panose="020F0502020204030204" pitchFamily="34" charset="0"/>
                <a:cs typeface="Calibri" panose="020F0502020204030204" pitchFamily="34" charset="0"/>
              </a:rPr>
              <a:t>Based on meetings, submissions and reports from these stakeholders, the </a:t>
            </a:r>
            <a:r>
              <a:rPr lang="en-GB" sz="2800" b="1" dirty="0">
                <a:latin typeface="Calibri" panose="020F0502020204030204" pitchFamily="34" charset="0"/>
                <a:cs typeface="Calibri" panose="020F0502020204030204" pitchFamily="34" charset="0"/>
              </a:rPr>
              <a:t>government</a:t>
            </a:r>
            <a:r>
              <a:rPr lang="en-GB" sz="2800" dirty="0">
                <a:latin typeface="Calibri" panose="020F0502020204030204" pitchFamily="34" charset="0"/>
                <a:cs typeface="Calibri" panose="020F0502020204030204" pitchFamily="34" charset="0"/>
              </a:rPr>
              <a:t> can make decisions on </a:t>
            </a:r>
            <a:r>
              <a:rPr lang="en-GB" sz="2800" b="1" dirty="0">
                <a:latin typeface="Calibri" panose="020F0502020204030204" pitchFamily="34" charset="0"/>
                <a:cs typeface="Calibri" panose="020F0502020204030204" pitchFamily="34" charset="0"/>
              </a:rPr>
              <a:t>how it will introduce or amend taxes</a:t>
            </a:r>
          </a:p>
        </p:txBody>
      </p:sp>
      <p:pic>
        <p:nvPicPr>
          <p:cNvPr id="13" name="Picture 12">
            <a:extLst>
              <a:ext uri="{FF2B5EF4-FFF2-40B4-BE49-F238E27FC236}">
                <a16:creationId xmlns:a16="http://schemas.microsoft.com/office/drawing/2014/main" id="{3BD7E630-A512-CE6D-669F-2A4D144829F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696912" y="3372796"/>
            <a:ext cx="4033528" cy="2687968"/>
          </a:xfrm>
          <a:prstGeom prst="rect">
            <a:avLst/>
          </a:prstGeom>
        </p:spPr>
      </p:pic>
      <p:sp>
        <p:nvSpPr>
          <p:cNvPr id="2" name="Slide Number Placeholder 12">
            <a:extLst>
              <a:ext uri="{FF2B5EF4-FFF2-40B4-BE49-F238E27FC236}">
                <a16:creationId xmlns:a16="http://schemas.microsoft.com/office/drawing/2014/main" id="{CAB4F462-5D4F-20F4-AB0F-57AD73670E6F}"/>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21</a:t>
            </a:fld>
            <a:endParaRPr lang="en-US" dirty="0"/>
          </a:p>
        </p:txBody>
      </p:sp>
    </p:spTree>
    <p:extLst>
      <p:ext uri="{BB962C8B-B14F-4D97-AF65-F5344CB8AC3E}">
        <p14:creationId xmlns:p14="http://schemas.microsoft.com/office/powerpoint/2010/main" val="402977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dissolve">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6583E-BA39-7E22-A019-301461C356BA}"/>
              </a:ext>
            </a:extLst>
          </p:cNvPr>
          <p:cNvSpPr>
            <a:spLocks noGrp="1"/>
          </p:cNvSpPr>
          <p:nvPr>
            <p:ph type="title"/>
          </p:nvPr>
        </p:nvSpPr>
        <p:spPr>
          <a:xfrm>
            <a:off x="1108787" y="620392"/>
            <a:ext cx="9191121" cy="1084263"/>
          </a:xfrm>
        </p:spPr>
        <p:txBody>
          <a:bodyPr lIns="0">
            <a:normAutofit fontScale="90000"/>
          </a:bodyPr>
          <a:lstStyle/>
          <a:p>
            <a:r>
              <a:rPr lang="en-GB" sz="4000" b="1" i="0" dirty="0">
                <a:latin typeface="Calibri" panose="020F0502020204030204" pitchFamily="34" charset="0"/>
                <a:cs typeface="Calibri" panose="020F0502020204030204" pitchFamily="34" charset="0"/>
              </a:rPr>
              <a:t>Stakeholders that Influence Tax Laws in Ireland</a:t>
            </a:r>
          </a:p>
        </p:txBody>
      </p:sp>
      <p:sp>
        <p:nvSpPr>
          <p:cNvPr id="8" name="Rounded Rectangle 7">
            <a:extLst>
              <a:ext uri="{FF2B5EF4-FFF2-40B4-BE49-F238E27FC236}">
                <a16:creationId xmlns:a16="http://schemas.microsoft.com/office/drawing/2014/main" id="{A00594F5-0330-08B5-272E-DACF76120ED2}"/>
              </a:ext>
            </a:extLst>
          </p:cNvPr>
          <p:cNvSpPr/>
          <p:nvPr/>
        </p:nvSpPr>
        <p:spPr>
          <a:xfrm>
            <a:off x="1430826" y="1642788"/>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IE" sz="2000" b="1" kern="1200" dirty="0">
                <a:solidFill>
                  <a:schemeClr val="tx1"/>
                </a:solidFill>
                <a:latin typeface="Calibri" panose="020F0502020204030204" pitchFamily="34" charset="0"/>
                <a:cs typeface="Calibri" panose="020F0502020204030204" pitchFamily="34" charset="0"/>
              </a:rPr>
              <a:t>Pre-election Manifestos and Policy Documents </a:t>
            </a:r>
            <a:br>
              <a:rPr lang="en-IE" sz="2000" b="1" kern="1200" dirty="0">
                <a:solidFill>
                  <a:schemeClr val="tx1"/>
                </a:solidFill>
                <a:latin typeface="Calibri" panose="020F0502020204030204" pitchFamily="34" charset="0"/>
                <a:cs typeface="Calibri" panose="020F0502020204030204" pitchFamily="34" charset="0"/>
              </a:rPr>
            </a:br>
            <a:r>
              <a:rPr lang="en-IE" sz="2000" b="1" kern="1200" dirty="0">
                <a:solidFill>
                  <a:schemeClr val="tx1"/>
                </a:solidFill>
                <a:latin typeface="Calibri" panose="020F0502020204030204" pitchFamily="34" charset="0"/>
                <a:cs typeface="Calibri" panose="020F0502020204030204" pitchFamily="34" charset="0"/>
              </a:rPr>
              <a:t>of Political Parties</a:t>
            </a:r>
          </a:p>
        </p:txBody>
      </p:sp>
      <p:sp>
        <p:nvSpPr>
          <p:cNvPr id="19" name="Rounded Rectangle 18">
            <a:extLst>
              <a:ext uri="{FF2B5EF4-FFF2-40B4-BE49-F238E27FC236}">
                <a16:creationId xmlns:a16="http://schemas.microsoft.com/office/drawing/2014/main" id="{4766642E-106C-230D-76C4-59C93F9A4613}"/>
              </a:ext>
            </a:extLst>
          </p:cNvPr>
          <p:cNvSpPr/>
          <p:nvPr/>
        </p:nvSpPr>
        <p:spPr>
          <a:xfrm>
            <a:off x="3958864" y="1642788"/>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889000">
              <a:lnSpc>
                <a:spcPts val="2000"/>
              </a:lnSpc>
              <a:spcBef>
                <a:spcPct val="0"/>
              </a:spcBef>
              <a:buNone/>
            </a:pPr>
            <a:r>
              <a:rPr lang="en-GB" sz="2000" b="1" kern="1200" dirty="0">
                <a:solidFill>
                  <a:schemeClr val="tx1"/>
                </a:solidFill>
                <a:latin typeface="Calibri" panose="020F0502020204030204" pitchFamily="34" charset="0"/>
                <a:cs typeface="Calibri" panose="020F0502020204030204" pitchFamily="34" charset="0"/>
              </a:rPr>
              <a:t>Department</a:t>
            </a:r>
          </a:p>
          <a:p>
            <a:pPr marL="0" lvl="0" indent="0" algn="ctr" defTabSz="889000">
              <a:lnSpc>
                <a:spcPts val="2000"/>
              </a:lnSpc>
              <a:spcBef>
                <a:spcPct val="0"/>
              </a:spcBef>
              <a:buNone/>
            </a:pPr>
            <a:r>
              <a:rPr lang="en-GB" sz="2000" b="1" kern="1200" dirty="0">
                <a:solidFill>
                  <a:schemeClr val="tx1"/>
                </a:solidFill>
                <a:latin typeface="Calibri" panose="020F0502020204030204" pitchFamily="34" charset="0"/>
                <a:cs typeface="Calibri" panose="020F0502020204030204" pitchFamily="34" charset="0"/>
              </a:rPr>
              <a:t> of Finance</a:t>
            </a:r>
          </a:p>
        </p:txBody>
      </p:sp>
      <p:sp>
        <p:nvSpPr>
          <p:cNvPr id="20" name="Rounded Rectangle 19">
            <a:extLst>
              <a:ext uri="{FF2B5EF4-FFF2-40B4-BE49-F238E27FC236}">
                <a16:creationId xmlns:a16="http://schemas.microsoft.com/office/drawing/2014/main" id="{78BC6953-460C-BCB0-6D4B-06B387916374}"/>
              </a:ext>
            </a:extLst>
          </p:cNvPr>
          <p:cNvSpPr/>
          <p:nvPr/>
        </p:nvSpPr>
        <p:spPr>
          <a:xfrm>
            <a:off x="6487653" y="1642788"/>
            <a:ext cx="2365164" cy="1496201"/>
          </a:xfrm>
          <a:prstGeom prst="roundRect">
            <a:avLst/>
          </a:prstGeom>
          <a:solidFill>
            <a:srgbClr val="AE2026"/>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GB" sz="2000" b="1" kern="1200" dirty="0">
                <a:solidFill>
                  <a:schemeClr val="bg1"/>
                </a:solidFill>
                <a:latin typeface="Calibri" panose="020F0502020204030204" pitchFamily="34" charset="0"/>
                <a:cs typeface="Calibri" panose="020F0502020204030204" pitchFamily="34" charset="0"/>
              </a:rPr>
              <a:t>Revenue Commissioners</a:t>
            </a:r>
          </a:p>
        </p:txBody>
      </p:sp>
      <p:sp>
        <p:nvSpPr>
          <p:cNvPr id="21" name="Rounded Rectangle 20">
            <a:extLst>
              <a:ext uri="{FF2B5EF4-FFF2-40B4-BE49-F238E27FC236}">
                <a16:creationId xmlns:a16="http://schemas.microsoft.com/office/drawing/2014/main" id="{4A3BA1FA-AABB-44FC-5387-E02CDEE0E089}"/>
              </a:ext>
            </a:extLst>
          </p:cNvPr>
          <p:cNvSpPr/>
          <p:nvPr/>
        </p:nvSpPr>
        <p:spPr>
          <a:xfrm>
            <a:off x="9016442" y="1642788"/>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kern="1200" dirty="0">
                <a:solidFill>
                  <a:schemeClr val="tx1"/>
                </a:solidFill>
                <a:latin typeface="Calibri" panose="020F0502020204030204" pitchFamily="34" charset="0"/>
                <a:cs typeface="Calibri" panose="020F0502020204030204" pitchFamily="34" charset="0"/>
              </a:rPr>
              <a:t>Tax Strategy Group</a:t>
            </a:r>
          </a:p>
        </p:txBody>
      </p:sp>
      <p:sp>
        <p:nvSpPr>
          <p:cNvPr id="22" name="Rounded Rectangle 21">
            <a:extLst>
              <a:ext uri="{FF2B5EF4-FFF2-40B4-BE49-F238E27FC236}">
                <a16:creationId xmlns:a16="http://schemas.microsoft.com/office/drawing/2014/main" id="{6F0BE735-5645-939F-BA37-D710558668BA}"/>
              </a:ext>
            </a:extLst>
          </p:cNvPr>
          <p:cNvSpPr/>
          <p:nvPr/>
        </p:nvSpPr>
        <p:spPr>
          <a:xfrm>
            <a:off x="1430826" y="3282402"/>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kern="1200" dirty="0">
                <a:solidFill>
                  <a:schemeClr val="tx1"/>
                </a:solidFill>
                <a:latin typeface="Calibri" panose="020F0502020204030204" pitchFamily="34" charset="0"/>
                <a:cs typeface="Calibri" panose="020F0502020204030204" pitchFamily="34" charset="0"/>
              </a:rPr>
              <a:t>European Union</a:t>
            </a:r>
          </a:p>
          <a:p>
            <a:pPr algn="ctr"/>
            <a:endParaRPr lang="en-IE" sz="1800" b="1" kern="1200" dirty="0">
              <a:solidFill>
                <a:schemeClr val="tx1"/>
              </a:solidFill>
              <a:latin typeface="Calibri" panose="020F0502020204030204" pitchFamily="34" charset="0"/>
              <a:cs typeface="Calibri" panose="020F0502020204030204" pitchFamily="34" charset="0"/>
            </a:endParaRPr>
          </a:p>
        </p:txBody>
      </p:sp>
      <p:sp>
        <p:nvSpPr>
          <p:cNvPr id="23" name="Rounded Rectangle 22">
            <a:extLst>
              <a:ext uri="{FF2B5EF4-FFF2-40B4-BE49-F238E27FC236}">
                <a16:creationId xmlns:a16="http://schemas.microsoft.com/office/drawing/2014/main" id="{2E162AC6-F94D-B3E8-0025-459ACB770C53}"/>
              </a:ext>
            </a:extLst>
          </p:cNvPr>
          <p:cNvSpPr/>
          <p:nvPr/>
        </p:nvSpPr>
        <p:spPr>
          <a:xfrm>
            <a:off x="3958864" y="3282402"/>
            <a:ext cx="2365164" cy="1496201"/>
          </a:xfrm>
          <a:prstGeom prst="roundRect">
            <a:avLst/>
          </a:prstGeom>
          <a:solidFill>
            <a:srgbClr val="AE2026"/>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GB" sz="2000" b="1" kern="1200" dirty="0">
                <a:solidFill>
                  <a:schemeClr val="bg1"/>
                </a:solidFill>
                <a:latin typeface="Calibri" panose="020F0502020204030204" pitchFamily="34" charset="0"/>
                <a:cs typeface="Calibri" panose="020F0502020204030204" pitchFamily="34" charset="0"/>
              </a:rPr>
              <a:t>Special Interest Groups</a:t>
            </a:r>
          </a:p>
        </p:txBody>
      </p:sp>
      <p:sp>
        <p:nvSpPr>
          <p:cNvPr id="24" name="Rounded Rectangle 23">
            <a:extLst>
              <a:ext uri="{FF2B5EF4-FFF2-40B4-BE49-F238E27FC236}">
                <a16:creationId xmlns:a16="http://schemas.microsoft.com/office/drawing/2014/main" id="{61883ED5-0761-A1E6-9093-7731A1E9B94B}"/>
              </a:ext>
            </a:extLst>
          </p:cNvPr>
          <p:cNvSpPr/>
          <p:nvPr/>
        </p:nvSpPr>
        <p:spPr>
          <a:xfrm>
            <a:off x="6487653" y="3282402"/>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GB" sz="2000" b="1" kern="1200" dirty="0">
                <a:solidFill>
                  <a:schemeClr val="tx1"/>
                </a:solidFill>
                <a:latin typeface="Calibri" panose="020F0502020204030204" pitchFamily="34" charset="0"/>
                <a:cs typeface="Calibri" panose="020F0502020204030204" pitchFamily="34" charset="0"/>
              </a:rPr>
              <a:t>Public Consultations</a:t>
            </a:r>
          </a:p>
        </p:txBody>
      </p:sp>
      <p:sp>
        <p:nvSpPr>
          <p:cNvPr id="25" name="Rounded Rectangle 24">
            <a:extLst>
              <a:ext uri="{FF2B5EF4-FFF2-40B4-BE49-F238E27FC236}">
                <a16:creationId xmlns:a16="http://schemas.microsoft.com/office/drawing/2014/main" id="{A1BCC0BB-B4A0-21C4-ACE4-CBA3C3D8AD59}"/>
              </a:ext>
            </a:extLst>
          </p:cNvPr>
          <p:cNvSpPr/>
          <p:nvPr/>
        </p:nvSpPr>
        <p:spPr>
          <a:xfrm>
            <a:off x="9016442" y="3282402"/>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GB" sz="2000" b="1" kern="1200" dirty="0">
                <a:solidFill>
                  <a:schemeClr val="tx1"/>
                </a:solidFill>
                <a:latin typeface="Calibri" panose="020F0502020204030204" pitchFamily="34" charset="0"/>
                <a:cs typeface="Calibri" panose="020F0502020204030204" pitchFamily="34" charset="0"/>
              </a:rPr>
              <a:t>The Irish Courts</a:t>
            </a:r>
          </a:p>
        </p:txBody>
      </p:sp>
      <p:sp>
        <p:nvSpPr>
          <p:cNvPr id="26" name="Rounded Rectangle 25">
            <a:extLst>
              <a:ext uri="{FF2B5EF4-FFF2-40B4-BE49-F238E27FC236}">
                <a16:creationId xmlns:a16="http://schemas.microsoft.com/office/drawing/2014/main" id="{24374787-23ED-BB59-3DF7-EDABC296C228}"/>
              </a:ext>
            </a:extLst>
          </p:cNvPr>
          <p:cNvSpPr/>
          <p:nvPr/>
        </p:nvSpPr>
        <p:spPr>
          <a:xfrm>
            <a:off x="2676358" y="4935181"/>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ts val="2000"/>
              </a:lnSpc>
              <a:spcBef>
                <a:spcPct val="0"/>
              </a:spcBef>
              <a:spcAft>
                <a:spcPts val="0"/>
              </a:spcAft>
              <a:buClrTx/>
              <a:buSzTx/>
              <a:buFontTx/>
              <a:buNone/>
              <a:tabLst/>
              <a:defRPr/>
            </a:pPr>
            <a:r>
              <a:rPr lang="en-GB" sz="2000" b="1" kern="1200" dirty="0">
                <a:solidFill>
                  <a:schemeClr val="tx1"/>
                </a:solidFill>
                <a:latin typeface="Calibri" panose="020F0502020204030204" pitchFamily="34" charset="0"/>
                <a:cs typeface="Calibri" panose="020F0502020204030204" pitchFamily="34" charset="0"/>
              </a:rPr>
              <a:t>OECD</a:t>
            </a:r>
          </a:p>
          <a:p>
            <a:pPr marL="0" lvl="0" algn="ctr" defTabSz="844550">
              <a:lnSpc>
                <a:spcPts val="2000"/>
              </a:lnSpc>
              <a:spcBef>
                <a:spcPct val="0"/>
              </a:spcBef>
              <a:spcAft>
                <a:spcPct val="35000"/>
              </a:spcAft>
              <a:buNone/>
            </a:pPr>
            <a:r>
              <a:rPr lang="en-GB" sz="2000" b="1" kern="1200" dirty="0">
                <a:solidFill>
                  <a:schemeClr val="tx1"/>
                </a:solidFill>
                <a:latin typeface="Calibri" panose="020F0502020204030204" pitchFamily="34" charset="0"/>
                <a:cs typeface="Calibri" panose="020F0502020204030204" pitchFamily="34" charset="0"/>
              </a:rPr>
              <a:t>(Organisation </a:t>
            </a:r>
            <a:br>
              <a:rPr lang="en-GB" sz="2000" b="1" kern="1200" dirty="0">
                <a:solidFill>
                  <a:schemeClr val="tx1"/>
                </a:solidFill>
                <a:latin typeface="Calibri" panose="020F0502020204030204" pitchFamily="34" charset="0"/>
                <a:cs typeface="Calibri" panose="020F0502020204030204" pitchFamily="34" charset="0"/>
              </a:rPr>
            </a:br>
            <a:r>
              <a:rPr lang="en-GB" sz="2000" b="1" kern="1200" dirty="0">
                <a:solidFill>
                  <a:schemeClr val="tx1"/>
                </a:solidFill>
                <a:latin typeface="Calibri" panose="020F0502020204030204" pitchFamily="34" charset="0"/>
                <a:cs typeface="Calibri" panose="020F0502020204030204" pitchFamily="34" charset="0"/>
              </a:rPr>
              <a:t>for Economic </a:t>
            </a:r>
            <a:br>
              <a:rPr lang="en-GB" sz="2000" b="1" kern="1200" dirty="0">
                <a:solidFill>
                  <a:schemeClr val="tx1"/>
                </a:solidFill>
                <a:latin typeface="Calibri" panose="020F0502020204030204" pitchFamily="34" charset="0"/>
                <a:cs typeface="Calibri" panose="020F0502020204030204" pitchFamily="34" charset="0"/>
              </a:rPr>
            </a:br>
            <a:r>
              <a:rPr lang="en-GB" sz="2000" b="1" kern="1200" dirty="0">
                <a:solidFill>
                  <a:schemeClr val="tx1"/>
                </a:solidFill>
                <a:latin typeface="Calibri" panose="020F0502020204030204" pitchFamily="34" charset="0"/>
                <a:cs typeface="Calibri" panose="020F0502020204030204" pitchFamily="34" charset="0"/>
              </a:rPr>
              <a:t>Co-operation and Development)</a:t>
            </a:r>
          </a:p>
        </p:txBody>
      </p:sp>
      <p:sp>
        <p:nvSpPr>
          <p:cNvPr id="27" name="Rounded Rectangle 26">
            <a:extLst>
              <a:ext uri="{FF2B5EF4-FFF2-40B4-BE49-F238E27FC236}">
                <a16:creationId xmlns:a16="http://schemas.microsoft.com/office/drawing/2014/main" id="{5D6B4839-69D3-46A8-5661-DFE102D7678C}"/>
              </a:ext>
            </a:extLst>
          </p:cNvPr>
          <p:cNvSpPr/>
          <p:nvPr/>
        </p:nvSpPr>
        <p:spPr>
          <a:xfrm>
            <a:off x="5204396" y="4935181"/>
            <a:ext cx="2365164" cy="1496201"/>
          </a:xfrm>
          <a:prstGeom prst="roundRect">
            <a:avLst/>
          </a:prstGeom>
          <a:solidFill>
            <a:srgbClr val="AE2026"/>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700"/>
              </a:lnSpc>
            </a:pPr>
            <a:r>
              <a:rPr lang="en-GB" b="1" kern="1200" dirty="0">
                <a:solidFill>
                  <a:schemeClr val="bg1"/>
                </a:solidFill>
                <a:latin typeface="Calibri" panose="020F0502020204030204" pitchFamily="34" charset="0"/>
                <a:cs typeface="Calibri" panose="020F0502020204030204" pitchFamily="34" charset="0"/>
              </a:rPr>
              <a:t>Special Reports </a:t>
            </a:r>
            <a:br>
              <a:rPr lang="en-GB" b="1" kern="1200" dirty="0">
                <a:solidFill>
                  <a:schemeClr val="bg1"/>
                </a:solidFill>
                <a:latin typeface="Calibri" panose="020F0502020204030204" pitchFamily="34" charset="0"/>
                <a:cs typeface="Calibri" panose="020F0502020204030204" pitchFamily="34" charset="0"/>
              </a:rPr>
            </a:br>
            <a:r>
              <a:rPr lang="en-GB" b="1" kern="1200" dirty="0">
                <a:solidFill>
                  <a:schemeClr val="bg1"/>
                </a:solidFill>
                <a:latin typeface="Calibri" panose="020F0502020204030204" pitchFamily="34" charset="0"/>
                <a:cs typeface="Calibri" panose="020F0502020204030204" pitchFamily="34" charset="0"/>
              </a:rPr>
              <a:t>and Studies by Representative Groups, Statutory Agencies or Universities </a:t>
            </a:r>
          </a:p>
        </p:txBody>
      </p:sp>
      <p:sp>
        <p:nvSpPr>
          <p:cNvPr id="28" name="Rounded Rectangle 27">
            <a:extLst>
              <a:ext uri="{FF2B5EF4-FFF2-40B4-BE49-F238E27FC236}">
                <a16:creationId xmlns:a16="http://schemas.microsoft.com/office/drawing/2014/main" id="{2EFCCCCD-D437-3B26-44A4-F8A3BFB2E05D}"/>
              </a:ext>
            </a:extLst>
          </p:cNvPr>
          <p:cNvSpPr/>
          <p:nvPr/>
        </p:nvSpPr>
        <p:spPr>
          <a:xfrm>
            <a:off x="7733185" y="4935181"/>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GB" sz="2000" b="1" kern="1200" dirty="0">
                <a:solidFill>
                  <a:schemeClr val="tx1"/>
                </a:solidFill>
                <a:latin typeface="Calibri" panose="020F0502020204030204" pitchFamily="34" charset="0"/>
                <a:cs typeface="Calibri" panose="020F0502020204030204" pitchFamily="34" charset="0"/>
              </a:rPr>
              <a:t>National Agreements</a:t>
            </a:r>
          </a:p>
        </p:txBody>
      </p:sp>
      <p:sp>
        <p:nvSpPr>
          <p:cNvPr id="3" name="Slide Number Placeholder 12">
            <a:extLst>
              <a:ext uri="{FF2B5EF4-FFF2-40B4-BE49-F238E27FC236}">
                <a16:creationId xmlns:a16="http://schemas.microsoft.com/office/drawing/2014/main" id="{89AF01C3-3AD5-E238-67CA-53E237B93326}"/>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22</a:t>
            </a:fld>
            <a:endParaRPr lang="en-US" dirty="0"/>
          </a:p>
        </p:txBody>
      </p:sp>
    </p:spTree>
    <p:extLst>
      <p:ext uri="{BB962C8B-B14F-4D97-AF65-F5344CB8AC3E}">
        <p14:creationId xmlns:p14="http://schemas.microsoft.com/office/powerpoint/2010/main" val="407190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ssolv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dissolv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dissolv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dissolv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dissolv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dissolv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dissolv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dissolv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dissolv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dissolv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E1D73F0D-D1FC-D40E-D102-45BA8D2E8D74}"/>
              </a:ext>
            </a:extLst>
          </p:cNvPr>
          <p:cNvSpPr>
            <a:spLocks noGrp="1"/>
          </p:cNvSpPr>
          <p:nvPr>
            <p:ph type="title"/>
          </p:nvPr>
        </p:nvSpPr>
        <p:spPr>
          <a:xfrm>
            <a:off x="1774824" y="571007"/>
            <a:ext cx="8140453" cy="1084263"/>
          </a:xfrm>
        </p:spPr>
        <p:txBody>
          <a:bodyPr lIns="0">
            <a:normAutofit/>
          </a:bodyPr>
          <a:lstStyle/>
          <a:p>
            <a:r>
              <a:rPr lang="en-GB" sz="4000" dirty="0"/>
              <a:t>How are laws introduced?</a:t>
            </a:r>
          </a:p>
        </p:txBody>
      </p:sp>
      <p:sp>
        <p:nvSpPr>
          <p:cNvPr id="3" name="Content Placeholder 2">
            <a:extLst>
              <a:ext uri="{FF2B5EF4-FFF2-40B4-BE49-F238E27FC236}">
                <a16:creationId xmlns:a16="http://schemas.microsoft.com/office/drawing/2014/main" id="{56DEA11F-126E-0FF1-EF3C-77412CCE5F77}"/>
              </a:ext>
            </a:extLst>
          </p:cNvPr>
          <p:cNvSpPr>
            <a:spLocks noGrp="1"/>
          </p:cNvSpPr>
          <p:nvPr>
            <p:ph type="body" sz="quarter" idx="4294967295"/>
          </p:nvPr>
        </p:nvSpPr>
        <p:spPr>
          <a:xfrm>
            <a:off x="1774824" y="1720972"/>
            <a:ext cx="9492174" cy="4243788"/>
          </a:xfrm>
          <a:ln>
            <a:noFill/>
          </a:ln>
        </p:spPr>
        <p:txBody>
          <a:bodyPr>
            <a:normAutofit/>
          </a:bodyPr>
          <a:lstStyle/>
          <a:p>
            <a:r>
              <a:rPr lang="en-GB" b="1" dirty="0"/>
              <a:t>Bills</a:t>
            </a:r>
            <a:r>
              <a:rPr lang="en-GB" dirty="0"/>
              <a:t> (draft of proposed laws) can be brought forward by</a:t>
            </a:r>
          </a:p>
          <a:p>
            <a:pPr lvl="1"/>
            <a:r>
              <a:rPr lang="en-GB" sz="2600" b="1" dirty="0"/>
              <a:t>Government Ministers</a:t>
            </a:r>
            <a:r>
              <a:rPr lang="en-GB" sz="2600" dirty="0"/>
              <a:t>, e.g. the Minister for Finance</a:t>
            </a:r>
          </a:p>
          <a:p>
            <a:pPr lvl="1"/>
            <a:r>
              <a:rPr lang="en-GB" sz="2600" b="1" dirty="0"/>
              <a:t>Other TDs</a:t>
            </a:r>
          </a:p>
          <a:p>
            <a:pPr lvl="1"/>
            <a:r>
              <a:rPr lang="en-GB" sz="2600" b="1" dirty="0"/>
              <a:t>Senators</a:t>
            </a:r>
            <a:r>
              <a:rPr lang="en-GB" sz="2600" dirty="0"/>
              <a:t> (based in Seanad Éireann)</a:t>
            </a:r>
            <a:endParaRPr lang="en-GB" sz="1600" dirty="0"/>
          </a:p>
          <a:p>
            <a:pPr>
              <a:spcBef>
                <a:spcPts val="3600"/>
              </a:spcBef>
            </a:pPr>
            <a:r>
              <a:rPr lang="en-GB" sz="2600" dirty="0"/>
              <a:t>Examples of current Bills can be found </a:t>
            </a:r>
            <a:r>
              <a:rPr lang="en-GB" sz="2600" dirty="0">
                <a:solidFill>
                  <a:srgbClr val="005F62"/>
                </a:solidFill>
                <a:hlinkClick r:id="rId3">
                  <a:extLst>
                    <a:ext uri="{A12FA001-AC4F-418D-AE19-62706E023703}">
                      <ahyp:hlinkClr xmlns:ahyp="http://schemas.microsoft.com/office/drawing/2018/hyperlinkcolor" val="tx"/>
                    </a:ext>
                  </a:extLst>
                </a:hlinkClick>
              </a:rPr>
              <a:t>here</a:t>
            </a:r>
            <a:endParaRPr lang="en-GB" sz="2600" dirty="0">
              <a:solidFill>
                <a:srgbClr val="005F62"/>
              </a:solidFill>
            </a:endParaRPr>
          </a:p>
        </p:txBody>
      </p:sp>
      <p:pic>
        <p:nvPicPr>
          <p:cNvPr id="5" name="Picture 4">
            <a:extLst>
              <a:ext uri="{FF2B5EF4-FFF2-40B4-BE49-F238E27FC236}">
                <a16:creationId xmlns:a16="http://schemas.microsoft.com/office/drawing/2014/main" id="{98101AD1-DFF0-B025-8B6A-F3CAE27929A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254300" y="2673831"/>
            <a:ext cx="3734631" cy="3734631"/>
          </a:xfrm>
          <a:prstGeom prst="rect">
            <a:avLst/>
          </a:prstGeom>
        </p:spPr>
      </p:pic>
      <p:sp>
        <p:nvSpPr>
          <p:cNvPr id="2" name="Slide Number Placeholder 12">
            <a:extLst>
              <a:ext uri="{FF2B5EF4-FFF2-40B4-BE49-F238E27FC236}">
                <a16:creationId xmlns:a16="http://schemas.microsoft.com/office/drawing/2014/main" id="{6DC0DC23-43EC-3BA5-EEE8-8899DF0CCFE7}"/>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23</a:t>
            </a:fld>
            <a:endParaRPr lang="en-US" dirty="0"/>
          </a:p>
        </p:txBody>
      </p:sp>
    </p:spTree>
    <p:extLst>
      <p:ext uri="{BB962C8B-B14F-4D97-AF65-F5344CB8AC3E}">
        <p14:creationId xmlns:p14="http://schemas.microsoft.com/office/powerpoint/2010/main" val="1365513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dissolv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dissolv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18863-5D08-5A52-2144-D5AA2B3499B0}"/>
              </a:ext>
            </a:extLst>
          </p:cNvPr>
          <p:cNvSpPr>
            <a:spLocks noGrp="1"/>
          </p:cNvSpPr>
          <p:nvPr>
            <p:ph type="title"/>
          </p:nvPr>
        </p:nvSpPr>
        <p:spPr>
          <a:xfrm>
            <a:off x="1774825" y="616595"/>
            <a:ext cx="8140453" cy="1084263"/>
          </a:xfrm>
        </p:spPr>
        <p:txBody>
          <a:bodyPr lIns="0">
            <a:normAutofit/>
          </a:bodyPr>
          <a:lstStyle/>
          <a:p>
            <a:r>
              <a:rPr lang="en-GB" sz="4000" dirty="0"/>
              <a:t>Stages of a Bill</a:t>
            </a:r>
          </a:p>
        </p:txBody>
      </p:sp>
      <p:graphicFrame>
        <p:nvGraphicFramePr>
          <p:cNvPr id="4" name="Table 4">
            <a:extLst>
              <a:ext uri="{FF2B5EF4-FFF2-40B4-BE49-F238E27FC236}">
                <a16:creationId xmlns:a16="http://schemas.microsoft.com/office/drawing/2014/main" id="{5FFBF32A-8455-3CB8-16BD-94DA49F7E30C}"/>
              </a:ext>
            </a:extLst>
          </p:cNvPr>
          <p:cNvGraphicFramePr>
            <a:graphicFrameLocks noGrp="1"/>
          </p:cNvGraphicFramePr>
          <p:nvPr>
            <p:extLst>
              <p:ext uri="{D42A27DB-BD31-4B8C-83A1-F6EECF244321}">
                <p14:modId xmlns:p14="http://schemas.microsoft.com/office/powerpoint/2010/main" val="1994406269"/>
              </p:ext>
            </p:extLst>
          </p:nvPr>
        </p:nvGraphicFramePr>
        <p:xfrm>
          <a:off x="1774825" y="1601966"/>
          <a:ext cx="9361489" cy="892158"/>
        </p:xfrm>
        <a:graphic>
          <a:graphicData uri="http://schemas.openxmlformats.org/drawingml/2006/table">
            <a:tbl>
              <a:tblPr firstRow="1" bandRow="1">
                <a:tableStyleId>{5940675A-B579-460E-94D1-54222C63F5DA}</a:tableStyleId>
              </a:tblPr>
              <a:tblGrid>
                <a:gridCol w="3847923">
                  <a:extLst>
                    <a:ext uri="{9D8B030D-6E8A-4147-A177-3AD203B41FA5}">
                      <a16:colId xmlns:a16="http://schemas.microsoft.com/office/drawing/2014/main" val="3402395753"/>
                    </a:ext>
                  </a:extLst>
                </a:gridCol>
                <a:gridCol w="5513566">
                  <a:extLst>
                    <a:ext uri="{9D8B030D-6E8A-4147-A177-3AD203B41FA5}">
                      <a16:colId xmlns:a16="http://schemas.microsoft.com/office/drawing/2014/main" val="2755316396"/>
                    </a:ext>
                  </a:extLst>
                </a:gridCol>
              </a:tblGrid>
              <a:tr h="892158">
                <a:tc>
                  <a:txBody>
                    <a:bodyPr/>
                    <a:lstStyle/>
                    <a:p>
                      <a:r>
                        <a:rPr lang="en-GB" sz="2400" b="1" dirty="0">
                          <a:solidFill>
                            <a:schemeClr val="bg1"/>
                          </a:solidFill>
                          <a:latin typeface="Calibri" panose="020F0502020204030204" pitchFamily="34" charset="0"/>
                          <a:cs typeface="Calibri" panose="020F0502020204030204" pitchFamily="34" charset="0"/>
                        </a:rPr>
                        <a:t>First Stage</a:t>
                      </a:r>
                    </a:p>
                  </a:txBody>
                  <a:tcPr marL="144000" marT="0" marB="0" anchor="ct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E2026"/>
                    </a:solidFill>
                  </a:tcPr>
                </a:tc>
                <a:tc>
                  <a:txBody>
                    <a:bodyPr/>
                    <a:lstStyle/>
                    <a:p>
                      <a:pPr marL="0" indent="0">
                        <a:lnSpc>
                          <a:spcPts val="2380"/>
                        </a:lnSpc>
                        <a:buFont typeface="Arial" panose="020B0604020202020204" pitchFamily="34" charset="0"/>
                        <a:buNone/>
                      </a:pPr>
                      <a:r>
                        <a:rPr lang="en-GB" sz="2400" dirty="0">
                          <a:latin typeface="Calibri" panose="020F0502020204030204" pitchFamily="34" charset="0"/>
                          <a:cs typeface="Calibri" panose="020F0502020204030204" pitchFamily="34" charset="0"/>
                        </a:rPr>
                        <a:t>The Bill is initiated or presented to the House (Dáil Éireann / Seanad Éireann)</a:t>
                      </a:r>
                    </a:p>
                  </a:txBody>
                  <a:tcPr anchor="ct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2990502949"/>
                  </a:ext>
                </a:extLst>
              </a:tr>
            </a:tbl>
          </a:graphicData>
        </a:graphic>
      </p:graphicFrame>
      <p:graphicFrame>
        <p:nvGraphicFramePr>
          <p:cNvPr id="10" name="Table 4">
            <a:extLst>
              <a:ext uri="{FF2B5EF4-FFF2-40B4-BE49-F238E27FC236}">
                <a16:creationId xmlns:a16="http://schemas.microsoft.com/office/drawing/2014/main" id="{265D8057-7069-BC07-CC38-4CB4D2BC3A6B}"/>
              </a:ext>
            </a:extLst>
          </p:cNvPr>
          <p:cNvGraphicFramePr>
            <a:graphicFrameLocks noGrp="1"/>
          </p:cNvGraphicFramePr>
          <p:nvPr>
            <p:extLst>
              <p:ext uri="{D42A27DB-BD31-4B8C-83A1-F6EECF244321}">
                <p14:modId xmlns:p14="http://schemas.microsoft.com/office/powerpoint/2010/main" val="3635207466"/>
              </p:ext>
            </p:extLst>
          </p:nvPr>
        </p:nvGraphicFramePr>
        <p:xfrm>
          <a:off x="1774825" y="2488445"/>
          <a:ext cx="9361489" cy="892158"/>
        </p:xfrm>
        <a:graphic>
          <a:graphicData uri="http://schemas.openxmlformats.org/drawingml/2006/table">
            <a:tbl>
              <a:tblPr firstRow="1" bandRow="1">
                <a:tableStyleId>{5940675A-B579-460E-94D1-54222C63F5DA}</a:tableStyleId>
              </a:tblPr>
              <a:tblGrid>
                <a:gridCol w="3847923">
                  <a:extLst>
                    <a:ext uri="{9D8B030D-6E8A-4147-A177-3AD203B41FA5}">
                      <a16:colId xmlns:a16="http://schemas.microsoft.com/office/drawing/2014/main" val="3402395753"/>
                    </a:ext>
                  </a:extLst>
                </a:gridCol>
                <a:gridCol w="5513566">
                  <a:extLst>
                    <a:ext uri="{9D8B030D-6E8A-4147-A177-3AD203B41FA5}">
                      <a16:colId xmlns:a16="http://schemas.microsoft.com/office/drawing/2014/main" val="2755316396"/>
                    </a:ext>
                  </a:extLst>
                </a:gridCol>
              </a:tblGrid>
              <a:tr h="8921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bg1"/>
                          </a:solidFill>
                          <a:latin typeface="Calibri" panose="020F0502020204030204" pitchFamily="34" charset="0"/>
                          <a:cs typeface="Calibri" panose="020F0502020204030204" pitchFamily="34" charset="0"/>
                        </a:rPr>
                        <a:t>Second Stage</a:t>
                      </a:r>
                    </a:p>
                  </a:txBody>
                  <a:tcPr marL="144000" marT="0" marB="0" anchor="ct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E2026"/>
                    </a:solidFill>
                  </a:tcPr>
                </a:tc>
                <a:tc>
                  <a:txBody>
                    <a:bodyPr/>
                    <a:lstStyle/>
                    <a:p>
                      <a:pPr marL="0" marR="0" lvl="0" indent="0" algn="l" defTabSz="914400" rtl="0" eaLnBrk="1" fontAlgn="auto" latinLnBrk="0" hangingPunct="1">
                        <a:lnSpc>
                          <a:spcPts val="2380"/>
                        </a:lnSpc>
                        <a:spcBef>
                          <a:spcPts val="0"/>
                        </a:spcBef>
                        <a:spcAft>
                          <a:spcPts val="0"/>
                        </a:spcAft>
                        <a:buClrTx/>
                        <a:buSzTx/>
                        <a:buFont typeface="Arial" panose="020B0604020202020204" pitchFamily="34" charset="0"/>
                        <a:buNone/>
                        <a:tabLst/>
                        <a:defRPr/>
                      </a:pPr>
                      <a:r>
                        <a:rPr lang="en-GB" sz="2400" dirty="0">
                          <a:latin typeface="Calibri" panose="020F0502020204030204" pitchFamily="34" charset="0"/>
                          <a:cs typeface="Calibri" panose="020F0502020204030204" pitchFamily="34" charset="0"/>
                        </a:rPr>
                        <a:t>The general principles of the Bill are debated</a:t>
                      </a:r>
                    </a:p>
                  </a:txBody>
                  <a:tcPr anchor="ct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2990502949"/>
                  </a:ext>
                </a:extLst>
              </a:tr>
            </a:tbl>
          </a:graphicData>
        </a:graphic>
      </p:graphicFrame>
      <p:graphicFrame>
        <p:nvGraphicFramePr>
          <p:cNvPr id="11" name="Table 4">
            <a:extLst>
              <a:ext uri="{FF2B5EF4-FFF2-40B4-BE49-F238E27FC236}">
                <a16:creationId xmlns:a16="http://schemas.microsoft.com/office/drawing/2014/main" id="{3C974D82-B81E-6A8F-5B48-32E2A9CB02C7}"/>
              </a:ext>
            </a:extLst>
          </p:cNvPr>
          <p:cNvGraphicFramePr>
            <a:graphicFrameLocks noGrp="1"/>
          </p:cNvGraphicFramePr>
          <p:nvPr>
            <p:extLst>
              <p:ext uri="{D42A27DB-BD31-4B8C-83A1-F6EECF244321}">
                <p14:modId xmlns:p14="http://schemas.microsoft.com/office/powerpoint/2010/main" val="1334307416"/>
              </p:ext>
            </p:extLst>
          </p:nvPr>
        </p:nvGraphicFramePr>
        <p:xfrm>
          <a:off x="1774825" y="3367944"/>
          <a:ext cx="9361489" cy="892158"/>
        </p:xfrm>
        <a:graphic>
          <a:graphicData uri="http://schemas.openxmlformats.org/drawingml/2006/table">
            <a:tbl>
              <a:tblPr firstRow="1" bandRow="1">
                <a:tableStyleId>{5940675A-B579-460E-94D1-54222C63F5DA}</a:tableStyleId>
              </a:tblPr>
              <a:tblGrid>
                <a:gridCol w="3847923">
                  <a:extLst>
                    <a:ext uri="{9D8B030D-6E8A-4147-A177-3AD203B41FA5}">
                      <a16:colId xmlns:a16="http://schemas.microsoft.com/office/drawing/2014/main" val="3402395753"/>
                    </a:ext>
                  </a:extLst>
                </a:gridCol>
                <a:gridCol w="5513566">
                  <a:extLst>
                    <a:ext uri="{9D8B030D-6E8A-4147-A177-3AD203B41FA5}">
                      <a16:colId xmlns:a16="http://schemas.microsoft.com/office/drawing/2014/main" val="2755316396"/>
                    </a:ext>
                  </a:extLst>
                </a:gridCol>
              </a:tblGrid>
              <a:tr h="8921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bg1"/>
                          </a:solidFill>
                          <a:latin typeface="Calibri" panose="020F0502020204030204" pitchFamily="34" charset="0"/>
                          <a:cs typeface="Calibri" panose="020F0502020204030204" pitchFamily="34" charset="0"/>
                        </a:rPr>
                        <a:t>Third Stage </a:t>
                      </a:r>
                      <a:br>
                        <a:rPr lang="en-GB" sz="2400" b="1" dirty="0">
                          <a:solidFill>
                            <a:schemeClr val="bg1"/>
                          </a:solidFill>
                          <a:latin typeface="Calibri" panose="020F0502020204030204" pitchFamily="34" charset="0"/>
                          <a:cs typeface="Calibri" panose="020F0502020204030204" pitchFamily="34" charset="0"/>
                        </a:rPr>
                      </a:br>
                      <a:r>
                        <a:rPr lang="en-GB" sz="2400" b="1" dirty="0">
                          <a:solidFill>
                            <a:schemeClr val="bg1"/>
                          </a:solidFill>
                          <a:latin typeface="Calibri" panose="020F0502020204030204" pitchFamily="34" charset="0"/>
                          <a:cs typeface="Calibri" panose="020F0502020204030204" pitchFamily="34" charset="0"/>
                        </a:rPr>
                        <a:t>(Committee Stage)</a:t>
                      </a:r>
                    </a:p>
                  </a:txBody>
                  <a:tcPr marL="144000" marT="0" marB="0" anchor="ct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E2026"/>
                    </a:solidFill>
                  </a:tcPr>
                </a:tc>
                <a:tc>
                  <a:txBody>
                    <a:bodyPr/>
                    <a:lstStyle/>
                    <a:p>
                      <a:pPr marL="0" marR="0" lvl="0" indent="0" algn="l" defTabSz="914400" rtl="0" eaLnBrk="1" fontAlgn="auto" latinLnBrk="0" hangingPunct="1">
                        <a:lnSpc>
                          <a:spcPts val="2380"/>
                        </a:lnSpc>
                        <a:spcBef>
                          <a:spcPts val="0"/>
                        </a:spcBef>
                        <a:spcAft>
                          <a:spcPts val="0"/>
                        </a:spcAft>
                        <a:buClrTx/>
                        <a:buSzTx/>
                        <a:buFont typeface="Arial" panose="020B0604020202020204" pitchFamily="34" charset="0"/>
                        <a:buNone/>
                        <a:tabLst/>
                        <a:defRPr/>
                      </a:pPr>
                      <a:r>
                        <a:rPr lang="en-GB" sz="2400" dirty="0">
                          <a:latin typeface="Calibri" panose="020F0502020204030204" pitchFamily="34" charset="0"/>
                          <a:cs typeface="Calibri" panose="020F0502020204030204" pitchFamily="34" charset="0"/>
                        </a:rPr>
                        <a:t>The Bill is examined in detail, section by section and amendments may be made</a:t>
                      </a:r>
                    </a:p>
                  </a:txBody>
                  <a:tcPr anchor="ct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2990502949"/>
                  </a:ext>
                </a:extLst>
              </a:tr>
            </a:tbl>
          </a:graphicData>
        </a:graphic>
      </p:graphicFrame>
      <p:graphicFrame>
        <p:nvGraphicFramePr>
          <p:cNvPr id="12" name="Table 4">
            <a:extLst>
              <a:ext uri="{FF2B5EF4-FFF2-40B4-BE49-F238E27FC236}">
                <a16:creationId xmlns:a16="http://schemas.microsoft.com/office/drawing/2014/main" id="{9E6CB3F7-EEB4-181B-7647-AA3972E1EB8A}"/>
              </a:ext>
            </a:extLst>
          </p:cNvPr>
          <p:cNvGraphicFramePr>
            <a:graphicFrameLocks noGrp="1"/>
          </p:cNvGraphicFramePr>
          <p:nvPr>
            <p:extLst>
              <p:ext uri="{D42A27DB-BD31-4B8C-83A1-F6EECF244321}">
                <p14:modId xmlns:p14="http://schemas.microsoft.com/office/powerpoint/2010/main" val="2167997113"/>
              </p:ext>
            </p:extLst>
          </p:nvPr>
        </p:nvGraphicFramePr>
        <p:xfrm>
          <a:off x="1774825" y="4261404"/>
          <a:ext cx="9361489" cy="892158"/>
        </p:xfrm>
        <a:graphic>
          <a:graphicData uri="http://schemas.openxmlformats.org/drawingml/2006/table">
            <a:tbl>
              <a:tblPr firstRow="1" bandRow="1">
                <a:tableStyleId>{5940675A-B579-460E-94D1-54222C63F5DA}</a:tableStyleId>
              </a:tblPr>
              <a:tblGrid>
                <a:gridCol w="3847923">
                  <a:extLst>
                    <a:ext uri="{9D8B030D-6E8A-4147-A177-3AD203B41FA5}">
                      <a16:colId xmlns:a16="http://schemas.microsoft.com/office/drawing/2014/main" val="3402395753"/>
                    </a:ext>
                  </a:extLst>
                </a:gridCol>
                <a:gridCol w="5513566">
                  <a:extLst>
                    <a:ext uri="{9D8B030D-6E8A-4147-A177-3AD203B41FA5}">
                      <a16:colId xmlns:a16="http://schemas.microsoft.com/office/drawing/2014/main" val="2755316396"/>
                    </a:ext>
                  </a:extLst>
                </a:gridCol>
              </a:tblGrid>
              <a:tr h="8921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bg1"/>
                          </a:solidFill>
                          <a:latin typeface="Calibri" panose="020F0502020204030204" pitchFamily="34" charset="0"/>
                          <a:cs typeface="Calibri" panose="020F0502020204030204" pitchFamily="34" charset="0"/>
                        </a:rPr>
                        <a:t>Fourth Stage (Report Stage)</a:t>
                      </a:r>
                    </a:p>
                  </a:txBody>
                  <a:tcPr marL="144000" marT="0" marB="0" anchor="ct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E2026"/>
                    </a:solidFill>
                  </a:tcPr>
                </a:tc>
                <a:tc>
                  <a:txBody>
                    <a:bodyPr/>
                    <a:lstStyle/>
                    <a:p>
                      <a:pPr marL="0" marR="0" lvl="0" indent="0" algn="l" defTabSz="914400" rtl="0" eaLnBrk="1" fontAlgn="auto" latinLnBrk="0" hangingPunct="1">
                        <a:lnSpc>
                          <a:spcPts val="2380"/>
                        </a:lnSpc>
                        <a:spcBef>
                          <a:spcPts val="0"/>
                        </a:spcBef>
                        <a:spcAft>
                          <a:spcPts val="0"/>
                        </a:spcAft>
                        <a:buClrTx/>
                        <a:buSzTx/>
                        <a:buFont typeface="Arial" panose="020B0604020202020204" pitchFamily="34" charset="0"/>
                        <a:buNone/>
                        <a:tabLst/>
                        <a:defRPr/>
                      </a:pPr>
                      <a:r>
                        <a:rPr lang="en-GB" sz="2400" dirty="0">
                          <a:latin typeface="Calibri" panose="020F0502020204030204" pitchFamily="34" charset="0"/>
                          <a:cs typeface="Calibri" panose="020F0502020204030204" pitchFamily="34" charset="0"/>
                        </a:rPr>
                        <a:t>Amendments from the Third Stage are considered</a:t>
                      </a:r>
                    </a:p>
                  </a:txBody>
                  <a:tcPr anchor="ct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2990502949"/>
                  </a:ext>
                </a:extLst>
              </a:tr>
            </a:tbl>
          </a:graphicData>
        </a:graphic>
      </p:graphicFrame>
      <p:graphicFrame>
        <p:nvGraphicFramePr>
          <p:cNvPr id="13" name="Table 4">
            <a:extLst>
              <a:ext uri="{FF2B5EF4-FFF2-40B4-BE49-F238E27FC236}">
                <a16:creationId xmlns:a16="http://schemas.microsoft.com/office/drawing/2014/main" id="{8AA8CEAC-65B5-5C49-B0EE-F1B50D08745C}"/>
              </a:ext>
            </a:extLst>
          </p:cNvPr>
          <p:cNvGraphicFramePr>
            <a:graphicFrameLocks noGrp="1"/>
          </p:cNvGraphicFramePr>
          <p:nvPr>
            <p:extLst>
              <p:ext uri="{D42A27DB-BD31-4B8C-83A1-F6EECF244321}">
                <p14:modId xmlns:p14="http://schemas.microsoft.com/office/powerpoint/2010/main" val="2520058180"/>
              </p:ext>
            </p:extLst>
          </p:nvPr>
        </p:nvGraphicFramePr>
        <p:xfrm>
          <a:off x="1774825" y="5147884"/>
          <a:ext cx="9361489" cy="892158"/>
        </p:xfrm>
        <a:graphic>
          <a:graphicData uri="http://schemas.openxmlformats.org/drawingml/2006/table">
            <a:tbl>
              <a:tblPr firstRow="1" bandRow="1">
                <a:tableStyleId>{5940675A-B579-460E-94D1-54222C63F5DA}</a:tableStyleId>
              </a:tblPr>
              <a:tblGrid>
                <a:gridCol w="3847923">
                  <a:extLst>
                    <a:ext uri="{9D8B030D-6E8A-4147-A177-3AD203B41FA5}">
                      <a16:colId xmlns:a16="http://schemas.microsoft.com/office/drawing/2014/main" val="3402395753"/>
                    </a:ext>
                  </a:extLst>
                </a:gridCol>
                <a:gridCol w="5513566">
                  <a:extLst>
                    <a:ext uri="{9D8B030D-6E8A-4147-A177-3AD203B41FA5}">
                      <a16:colId xmlns:a16="http://schemas.microsoft.com/office/drawing/2014/main" val="2755316396"/>
                    </a:ext>
                  </a:extLst>
                </a:gridCol>
              </a:tblGrid>
              <a:tr h="8921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bg1"/>
                          </a:solidFill>
                          <a:latin typeface="Calibri" panose="020F0502020204030204" pitchFamily="34" charset="0"/>
                          <a:cs typeface="Calibri" panose="020F0502020204030204" pitchFamily="34" charset="0"/>
                        </a:rPr>
                        <a:t>Final Stage</a:t>
                      </a:r>
                    </a:p>
                  </a:txBody>
                  <a:tcPr marL="144000" marT="0" marB="0" anchor="ct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lnTlToBr w="12700" cmpd="sng">
                      <a:noFill/>
                      <a:prstDash val="solid"/>
                    </a:lnTlToBr>
                    <a:lnBlToTr w="12700" cmpd="sng">
                      <a:noFill/>
                      <a:prstDash val="solid"/>
                    </a:lnBlToTr>
                    <a:solidFill>
                      <a:srgbClr val="AE2026"/>
                    </a:solidFill>
                  </a:tcPr>
                </a:tc>
                <a:tc>
                  <a:txBody>
                    <a:bodyPr/>
                    <a:lstStyle/>
                    <a:p>
                      <a:pPr marL="0" marR="0" lvl="0" indent="0" algn="l" defTabSz="914400" rtl="0" eaLnBrk="1" fontAlgn="auto" latinLnBrk="0" hangingPunct="1">
                        <a:lnSpc>
                          <a:spcPts val="2380"/>
                        </a:lnSpc>
                        <a:spcBef>
                          <a:spcPts val="0"/>
                        </a:spcBef>
                        <a:spcAft>
                          <a:spcPts val="0"/>
                        </a:spcAft>
                        <a:buClrTx/>
                        <a:buSzTx/>
                        <a:buFont typeface="Arial" panose="020B0604020202020204" pitchFamily="34" charset="0"/>
                        <a:buNone/>
                        <a:tabLst/>
                        <a:defRPr/>
                      </a:pPr>
                      <a:r>
                        <a:rPr lang="en-GB" sz="2400" dirty="0">
                          <a:latin typeface="Calibri" panose="020F0502020204030204" pitchFamily="34" charset="0"/>
                          <a:cs typeface="Calibri" panose="020F0502020204030204" pitchFamily="34" charset="0"/>
                        </a:rPr>
                        <a:t>Final statements on the Bill are made</a:t>
                      </a:r>
                    </a:p>
                  </a:txBody>
                  <a:tcPr anchor="ct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2990502949"/>
                  </a:ext>
                </a:extLst>
              </a:tr>
            </a:tbl>
          </a:graphicData>
        </a:graphic>
      </p:graphicFrame>
      <p:sp>
        <p:nvSpPr>
          <p:cNvPr id="3" name="Slide Number Placeholder 12">
            <a:extLst>
              <a:ext uri="{FF2B5EF4-FFF2-40B4-BE49-F238E27FC236}">
                <a16:creationId xmlns:a16="http://schemas.microsoft.com/office/drawing/2014/main" id="{5F071804-E02C-51B7-4C77-7B52AEA08C40}"/>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24</a:t>
            </a:fld>
            <a:endParaRPr lang="en-US" dirty="0"/>
          </a:p>
        </p:txBody>
      </p:sp>
    </p:spTree>
    <p:extLst>
      <p:ext uri="{BB962C8B-B14F-4D97-AF65-F5344CB8AC3E}">
        <p14:creationId xmlns:p14="http://schemas.microsoft.com/office/powerpoint/2010/main" val="4084791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ssolv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535A2-0D0E-32F1-77E0-524693C184CC}"/>
              </a:ext>
            </a:extLst>
          </p:cNvPr>
          <p:cNvSpPr>
            <a:spLocks noGrp="1"/>
          </p:cNvSpPr>
          <p:nvPr>
            <p:ph type="title"/>
          </p:nvPr>
        </p:nvSpPr>
        <p:spPr>
          <a:xfrm>
            <a:off x="1774824" y="-1378217"/>
            <a:ext cx="8140453" cy="1084263"/>
          </a:xfrm>
        </p:spPr>
        <p:txBody>
          <a:bodyPr lIns="0">
            <a:normAutofit/>
          </a:bodyPr>
          <a:lstStyle/>
          <a:p>
            <a:r>
              <a:rPr lang="en-GB" sz="4000" dirty="0"/>
              <a:t>Stages of a Bill 2</a:t>
            </a:r>
          </a:p>
        </p:txBody>
      </p:sp>
      <p:sp>
        <p:nvSpPr>
          <p:cNvPr id="21" name="Title 1">
            <a:extLst>
              <a:ext uri="{FF2B5EF4-FFF2-40B4-BE49-F238E27FC236}">
                <a16:creationId xmlns:a16="http://schemas.microsoft.com/office/drawing/2014/main" id="{FC1B111B-BE3C-7953-2E68-835C975A21BC}"/>
              </a:ext>
              <a:ext uri="{C183D7F6-B498-43B3-948B-1728B52AA6E4}">
                <adec:decorative xmlns:adec="http://schemas.microsoft.com/office/drawing/2017/decorative" val="1"/>
              </a:ext>
            </a:extLst>
          </p:cNvPr>
          <p:cNvSpPr txBox="1">
            <a:spLocks/>
          </p:cNvSpPr>
          <p:nvPr/>
        </p:nvSpPr>
        <p:spPr>
          <a:xfrm>
            <a:off x="1774824" y="501570"/>
            <a:ext cx="8140453" cy="1084263"/>
          </a:xfrm>
          <a:prstGeom prst="rect">
            <a:avLst/>
          </a:prstGeom>
        </p:spPr>
        <p:txBody>
          <a:bodyPr vert="horz" lIns="0" tIns="45720" rIns="91440" bIns="45720" rtlCol="0" anchor="t">
            <a:norm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GB" dirty="0"/>
              <a:t>Stages of a Bill</a:t>
            </a:r>
          </a:p>
        </p:txBody>
      </p:sp>
      <p:sp>
        <p:nvSpPr>
          <p:cNvPr id="4" name="Content Placeholder 3">
            <a:extLst>
              <a:ext uri="{FF2B5EF4-FFF2-40B4-BE49-F238E27FC236}">
                <a16:creationId xmlns:a16="http://schemas.microsoft.com/office/drawing/2014/main" id="{124286D9-22B9-346A-7306-F081475C73BE}"/>
              </a:ext>
            </a:extLst>
          </p:cNvPr>
          <p:cNvSpPr>
            <a:spLocks noGrp="1"/>
          </p:cNvSpPr>
          <p:nvPr>
            <p:ph type="body" sz="quarter" idx="4294967295"/>
          </p:nvPr>
        </p:nvSpPr>
        <p:spPr>
          <a:xfrm>
            <a:off x="1774824" y="1459458"/>
            <a:ext cx="9492174" cy="2219196"/>
          </a:xfrm>
        </p:spPr>
        <p:txBody>
          <a:bodyPr lIns="0">
            <a:normAutofit lnSpcReduction="10000"/>
          </a:bodyPr>
          <a:lstStyle/>
          <a:p>
            <a:r>
              <a:rPr lang="en-GB" dirty="0"/>
              <a:t>Once a </a:t>
            </a:r>
            <a:r>
              <a:rPr lang="en-GB" b="1" dirty="0"/>
              <a:t>Bill</a:t>
            </a:r>
            <a:r>
              <a:rPr lang="en-GB" dirty="0"/>
              <a:t> has been </a:t>
            </a:r>
            <a:r>
              <a:rPr lang="en-GB" b="1" dirty="0"/>
              <a:t>passed in one House</a:t>
            </a:r>
            <a:r>
              <a:rPr lang="en-GB" dirty="0"/>
              <a:t>, e.g. Dáil Éireann, it is then </a:t>
            </a:r>
            <a:r>
              <a:rPr lang="en-GB" b="1" dirty="0"/>
              <a:t>sent to the other House</a:t>
            </a:r>
            <a:r>
              <a:rPr lang="en-GB" dirty="0"/>
              <a:t>, i.e. Seanad Éireann for second stage consideration</a:t>
            </a:r>
            <a:endParaRPr lang="en-GB" sz="1600" dirty="0"/>
          </a:p>
          <a:p>
            <a:r>
              <a:rPr lang="en-GB" dirty="0"/>
              <a:t>If the Bill is </a:t>
            </a:r>
            <a:r>
              <a:rPr lang="en-GB" b="1" dirty="0"/>
              <a:t>passed in both Houses</a:t>
            </a:r>
            <a:r>
              <a:rPr lang="en-GB" dirty="0"/>
              <a:t>, it is </a:t>
            </a:r>
            <a:r>
              <a:rPr lang="en-GB" b="1" dirty="0"/>
              <a:t>sent to the President to sign into law</a:t>
            </a:r>
          </a:p>
          <a:p>
            <a:endParaRPr lang="en-GB" dirty="0"/>
          </a:p>
          <a:p>
            <a:endParaRPr lang="en-GB" dirty="0"/>
          </a:p>
        </p:txBody>
      </p:sp>
      <p:grpSp>
        <p:nvGrpSpPr>
          <p:cNvPr id="3" name="Group 2" descr="The Bill goes to Dáil Éireann">
            <a:extLst>
              <a:ext uri="{FF2B5EF4-FFF2-40B4-BE49-F238E27FC236}">
                <a16:creationId xmlns:a16="http://schemas.microsoft.com/office/drawing/2014/main" id="{85BD86E1-17E5-218C-C6BB-34160893CD28}"/>
              </a:ext>
            </a:extLst>
          </p:cNvPr>
          <p:cNvGrpSpPr/>
          <p:nvPr/>
        </p:nvGrpSpPr>
        <p:grpSpPr>
          <a:xfrm>
            <a:off x="1801710" y="3717410"/>
            <a:ext cx="1885708" cy="1440741"/>
            <a:chOff x="1801710" y="3717410"/>
            <a:chExt cx="1885708" cy="1440741"/>
          </a:xfrm>
        </p:grpSpPr>
        <p:sp>
          <p:nvSpPr>
            <p:cNvPr id="8" name="Oval 7">
              <a:extLst>
                <a:ext uri="{FF2B5EF4-FFF2-40B4-BE49-F238E27FC236}">
                  <a16:creationId xmlns:a16="http://schemas.microsoft.com/office/drawing/2014/main" id="{994DC9B7-C062-264B-AA00-BD7BA4B3941E}"/>
                </a:ext>
              </a:extLst>
            </p:cNvPr>
            <p:cNvSpPr/>
            <p:nvPr/>
          </p:nvSpPr>
          <p:spPr>
            <a:xfrm>
              <a:off x="1801710" y="3717410"/>
              <a:ext cx="1440000" cy="1440741"/>
            </a:xfrm>
            <a:prstGeom prst="ellipse">
              <a:avLst/>
            </a:prstGeom>
            <a:solidFill>
              <a:schemeClr val="bg1"/>
            </a:solidFill>
            <a:ln w="3810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a:solidFill>
                    <a:schemeClr val="tx1"/>
                  </a:solidFill>
                  <a:latin typeface="Calibri" panose="020F0502020204030204" pitchFamily="34" charset="0"/>
                  <a:cs typeface="Calibri" panose="020F0502020204030204" pitchFamily="34" charset="0"/>
                </a:rPr>
                <a:t>Bill</a:t>
              </a:r>
            </a:p>
          </p:txBody>
        </p:sp>
        <p:sp>
          <p:nvSpPr>
            <p:cNvPr id="16" name="Right Arrow 15">
              <a:extLst>
                <a:ext uri="{FF2B5EF4-FFF2-40B4-BE49-F238E27FC236}">
                  <a16:creationId xmlns:a16="http://schemas.microsoft.com/office/drawing/2014/main" id="{5B3DB943-75A7-7C8A-5F2A-DC98E11475EB}"/>
                </a:ext>
                <a:ext uri="{C183D7F6-B498-43B3-948B-1728B52AA6E4}">
                  <adec:decorative xmlns:adec="http://schemas.microsoft.com/office/drawing/2017/decorative" val="1"/>
                </a:ext>
              </a:extLst>
            </p:cNvPr>
            <p:cNvSpPr/>
            <p:nvPr/>
          </p:nvSpPr>
          <p:spPr>
            <a:xfrm>
              <a:off x="3346198" y="4279159"/>
              <a:ext cx="341220" cy="317242"/>
            </a:xfrm>
            <a:prstGeom prst="rightArrow">
              <a:avLst/>
            </a:prstGeom>
            <a:solidFill>
              <a:srgbClr val="AE2026"/>
            </a:solidFill>
            <a:ln w="190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7" name="Group 16" descr="The bill goes from Dáil Éireann to Seanad Éireann&#10;">
            <a:extLst>
              <a:ext uri="{FF2B5EF4-FFF2-40B4-BE49-F238E27FC236}">
                <a16:creationId xmlns:a16="http://schemas.microsoft.com/office/drawing/2014/main" id="{AFDEC1DE-B3B4-3A83-73A0-E2DB356B87E7}"/>
              </a:ext>
            </a:extLst>
          </p:cNvPr>
          <p:cNvGrpSpPr/>
          <p:nvPr/>
        </p:nvGrpSpPr>
        <p:grpSpPr>
          <a:xfrm>
            <a:off x="3808700" y="3719824"/>
            <a:ext cx="1913001" cy="1938718"/>
            <a:chOff x="3808700" y="3719824"/>
            <a:chExt cx="1913001" cy="1938718"/>
          </a:xfrm>
        </p:grpSpPr>
        <p:pic>
          <p:nvPicPr>
            <p:cNvPr id="11" name="Picture 10">
              <a:extLst>
                <a:ext uri="{FF2B5EF4-FFF2-40B4-BE49-F238E27FC236}">
                  <a16:creationId xmlns:a16="http://schemas.microsoft.com/office/drawing/2014/main" id="{C65FEEF5-F5C8-2EA8-C3BD-D2D76495BA9E}"/>
                </a:ext>
              </a:extLst>
            </p:cNvPr>
            <p:cNvPicPr>
              <a:picLocks/>
            </p:cNvPicPr>
            <p:nvPr/>
          </p:nvPicPr>
          <p:blipFill>
            <a:blip r:embed="rId3"/>
            <a:srcRect l="13365" r="13365"/>
            <a:stretch/>
          </p:blipFill>
          <p:spPr>
            <a:xfrm>
              <a:off x="3808700" y="3719824"/>
              <a:ext cx="1440000" cy="1441259"/>
            </a:xfrm>
            <a:prstGeom prst="ellipse">
              <a:avLst/>
            </a:prstGeom>
            <a:ln w="38100">
              <a:solidFill>
                <a:srgbClr val="FDB515"/>
              </a:solidFill>
            </a:ln>
          </p:spPr>
        </p:pic>
        <p:sp>
          <p:nvSpPr>
            <p:cNvPr id="12" name="TextBox 11">
              <a:extLst>
                <a:ext uri="{FF2B5EF4-FFF2-40B4-BE49-F238E27FC236}">
                  <a16:creationId xmlns:a16="http://schemas.microsoft.com/office/drawing/2014/main" id="{A6F6F95E-F2BA-60B4-A91D-ABD8560A4975}"/>
                </a:ext>
              </a:extLst>
            </p:cNvPr>
            <p:cNvSpPr txBox="1"/>
            <p:nvPr/>
          </p:nvSpPr>
          <p:spPr>
            <a:xfrm>
              <a:off x="3816096" y="5258432"/>
              <a:ext cx="1464183" cy="400110"/>
            </a:xfrm>
            <a:prstGeom prst="rect">
              <a:avLst/>
            </a:prstGeom>
            <a:noFill/>
          </p:spPr>
          <p:txBody>
            <a:bodyPr wrap="none" rtlCol="0">
              <a:spAutoFit/>
            </a:bodyPr>
            <a:lstStyle/>
            <a:p>
              <a:r>
                <a:rPr lang="en-GB" sz="2000" b="1" dirty="0">
                  <a:latin typeface="Calibri" panose="020F0502020204030204" pitchFamily="34" charset="0"/>
                  <a:cs typeface="Calibri" panose="020F0502020204030204" pitchFamily="34" charset="0"/>
                </a:rPr>
                <a:t>Dáil Éireann</a:t>
              </a:r>
            </a:p>
          </p:txBody>
        </p:sp>
        <p:sp>
          <p:nvSpPr>
            <p:cNvPr id="25" name="Right Arrow 24">
              <a:extLst>
                <a:ext uri="{FF2B5EF4-FFF2-40B4-BE49-F238E27FC236}">
                  <a16:creationId xmlns:a16="http://schemas.microsoft.com/office/drawing/2014/main" id="{F1C28961-6BC4-0369-A082-5CA51855284B}"/>
                </a:ext>
                <a:ext uri="{C183D7F6-B498-43B3-948B-1728B52AA6E4}">
                  <adec:decorative xmlns:adec="http://schemas.microsoft.com/office/drawing/2017/decorative" val="1"/>
                </a:ext>
              </a:extLst>
            </p:cNvPr>
            <p:cNvSpPr/>
            <p:nvPr/>
          </p:nvSpPr>
          <p:spPr>
            <a:xfrm>
              <a:off x="5380481" y="4279159"/>
              <a:ext cx="341220" cy="317242"/>
            </a:xfrm>
            <a:prstGeom prst="rightArrow">
              <a:avLst/>
            </a:prstGeom>
            <a:solidFill>
              <a:srgbClr val="AE2026"/>
            </a:solidFill>
            <a:ln w="190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8" name="Group 17" descr="The bill goes from Seanad Éireann to President of Ireland">
            <a:extLst>
              <a:ext uri="{FF2B5EF4-FFF2-40B4-BE49-F238E27FC236}">
                <a16:creationId xmlns:a16="http://schemas.microsoft.com/office/drawing/2014/main" id="{2CD9EC1F-4BBF-909B-B719-C1B60EFC7E94}"/>
              </a:ext>
            </a:extLst>
          </p:cNvPr>
          <p:cNvGrpSpPr/>
          <p:nvPr/>
        </p:nvGrpSpPr>
        <p:grpSpPr>
          <a:xfrm>
            <a:off x="5603535" y="3735718"/>
            <a:ext cx="2142175" cy="1922824"/>
            <a:chOff x="5603535" y="3735718"/>
            <a:chExt cx="2142175" cy="1922824"/>
          </a:xfrm>
        </p:grpSpPr>
        <p:pic>
          <p:nvPicPr>
            <p:cNvPr id="7" name="Picture 6">
              <a:extLst>
                <a:ext uri="{FF2B5EF4-FFF2-40B4-BE49-F238E27FC236}">
                  <a16:creationId xmlns:a16="http://schemas.microsoft.com/office/drawing/2014/main" id="{8764141E-3AAD-1910-074F-1470FBBC17B0}"/>
                </a:ext>
              </a:extLst>
            </p:cNvPr>
            <p:cNvPicPr>
              <a:picLocks/>
            </p:cNvPicPr>
            <p:nvPr/>
          </p:nvPicPr>
          <p:blipFill>
            <a:blip r:embed="rId4"/>
            <a:srcRect l="13510" r="13510"/>
            <a:stretch/>
          </p:blipFill>
          <p:spPr>
            <a:xfrm>
              <a:off x="5832484" y="3735718"/>
              <a:ext cx="1440000" cy="1440000"/>
            </a:xfrm>
            <a:prstGeom prst="ellipse">
              <a:avLst/>
            </a:prstGeom>
            <a:ln w="38100">
              <a:solidFill>
                <a:srgbClr val="FDB515"/>
              </a:solidFill>
            </a:ln>
          </p:spPr>
        </p:pic>
        <p:sp>
          <p:nvSpPr>
            <p:cNvPr id="13" name="TextBox 12">
              <a:extLst>
                <a:ext uri="{FF2B5EF4-FFF2-40B4-BE49-F238E27FC236}">
                  <a16:creationId xmlns:a16="http://schemas.microsoft.com/office/drawing/2014/main" id="{2D3F0D8F-E830-0E6E-C236-1A46CE5E321D}"/>
                </a:ext>
              </a:extLst>
            </p:cNvPr>
            <p:cNvSpPr txBox="1"/>
            <p:nvPr/>
          </p:nvSpPr>
          <p:spPr>
            <a:xfrm>
              <a:off x="5603535" y="5258432"/>
              <a:ext cx="1831271" cy="400110"/>
            </a:xfrm>
            <a:prstGeom prst="rect">
              <a:avLst/>
            </a:prstGeom>
            <a:noFill/>
          </p:spPr>
          <p:txBody>
            <a:bodyPr wrap="none" rtlCol="0">
              <a:spAutoFit/>
            </a:bodyPr>
            <a:lstStyle/>
            <a:p>
              <a:r>
                <a:rPr lang="en-GB" sz="2000" b="1" dirty="0">
                  <a:latin typeface="Calibri" panose="020F0502020204030204" pitchFamily="34" charset="0"/>
                  <a:cs typeface="Calibri" panose="020F0502020204030204" pitchFamily="34" charset="0"/>
                </a:rPr>
                <a:t>Seanad Éireann</a:t>
              </a:r>
            </a:p>
          </p:txBody>
        </p:sp>
        <p:sp>
          <p:nvSpPr>
            <p:cNvPr id="26" name="Right Arrow 25">
              <a:extLst>
                <a:ext uri="{FF2B5EF4-FFF2-40B4-BE49-F238E27FC236}">
                  <a16:creationId xmlns:a16="http://schemas.microsoft.com/office/drawing/2014/main" id="{42DB684E-18F9-4EBA-ECEE-DEDE70036172}"/>
                </a:ext>
                <a:ext uri="{C183D7F6-B498-43B3-948B-1728B52AA6E4}">
                  <adec:decorative xmlns:adec="http://schemas.microsoft.com/office/drawing/2017/decorative" val="1"/>
                </a:ext>
              </a:extLst>
            </p:cNvPr>
            <p:cNvSpPr/>
            <p:nvPr/>
          </p:nvSpPr>
          <p:spPr>
            <a:xfrm>
              <a:off x="7404490" y="4279159"/>
              <a:ext cx="341220" cy="317242"/>
            </a:xfrm>
            <a:prstGeom prst="rightArrow">
              <a:avLst/>
            </a:prstGeom>
            <a:solidFill>
              <a:srgbClr val="AE2026"/>
            </a:solidFill>
            <a:ln w="190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3" name="Group 22">
            <a:extLst>
              <a:ext uri="{FF2B5EF4-FFF2-40B4-BE49-F238E27FC236}">
                <a16:creationId xmlns:a16="http://schemas.microsoft.com/office/drawing/2014/main" id="{C9D5E815-9001-B97D-A33F-A754148DC8C9}"/>
              </a:ext>
              <a:ext uri="{C183D7F6-B498-43B3-948B-1728B52AA6E4}">
                <adec:decorative xmlns:adec="http://schemas.microsoft.com/office/drawing/2017/decorative" val="1"/>
              </a:ext>
            </a:extLst>
          </p:cNvPr>
          <p:cNvGrpSpPr/>
          <p:nvPr/>
        </p:nvGrpSpPr>
        <p:grpSpPr>
          <a:xfrm rot="10800000">
            <a:off x="3707120" y="5530721"/>
            <a:ext cx="3697369" cy="245502"/>
            <a:chOff x="6724218" y="2414975"/>
            <a:chExt cx="3691872" cy="245502"/>
          </a:xfrm>
        </p:grpSpPr>
        <p:cxnSp>
          <p:nvCxnSpPr>
            <p:cNvPr id="6" name="Straight Connector 5">
              <a:extLst>
                <a:ext uri="{FF2B5EF4-FFF2-40B4-BE49-F238E27FC236}">
                  <a16:creationId xmlns:a16="http://schemas.microsoft.com/office/drawing/2014/main" id="{B643B64C-3A01-9EB0-2045-14D859D1D4B8}"/>
                </a:ext>
              </a:extLst>
            </p:cNvPr>
            <p:cNvCxnSpPr>
              <a:cxnSpLocks/>
            </p:cNvCxnSpPr>
            <p:nvPr/>
          </p:nvCxnSpPr>
          <p:spPr>
            <a:xfrm>
              <a:off x="8566231" y="2414975"/>
              <a:ext cx="0" cy="105950"/>
            </a:xfrm>
            <a:prstGeom prst="line">
              <a:avLst/>
            </a:prstGeom>
            <a:ln w="31750" cap="rnd">
              <a:solidFill>
                <a:srgbClr val="FDB515"/>
              </a:solidFill>
              <a:round/>
            </a:ln>
          </p:spPr>
          <p:style>
            <a:lnRef idx="1">
              <a:schemeClr val="accent1"/>
            </a:lnRef>
            <a:fillRef idx="0">
              <a:schemeClr val="accent1"/>
            </a:fillRef>
            <a:effectRef idx="0">
              <a:schemeClr val="accent1"/>
            </a:effectRef>
            <a:fontRef idx="minor">
              <a:schemeClr val="tx1"/>
            </a:fontRef>
          </p:style>
        </p:cxnSp>
        <p:sp>
          <p:nvSpPr>
            <p:cNvPr id="9" name="Left Bracket 8">
              <a:extLst>
                <a:ext uri="{FF2B5EF4-FFF2-40B4-BE49-F238E27FC236}">
                  <a16:creationId xmlns:a16="http://schemas.microsoft.com/office/drawing/2014/main" id="{3F16BB19-F002-321B-3DF9-AD1EE38A5968}"/>
                </a:ext>
              </a:extLst>
            </p:cNvPr>
            <p:cNvSpPr/>
            <p:nvPr/>
          </p:nvSpPr>
          <p:spPr>
            <a:xfrm rot="5400000">
              <a:off x="8503553" y="747940"/>
              <a:ext cx="133202" cy="3691872"/>
            </a:xfrm>
            <a:prstGeom prst="leftBracket">
              <a:avLst>
                <a:gd name="adj" fmla="val 0"/>
              </a:avLst>
            </a:prstGeom>
            <a:ln w="31750" cap="rnd">
              <a:solidFill>
                <a:srgbClr val="FDB515"/>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0" name="TextBox 19">
            <a:extLst>
              <a:ext uri="{FF2B5EF4-FFF2-40B4-BE49-F238E27FC236}">
                <a16:creationId xmlns:a16="http://schemas.microsoft.com/office/drawing/2014/main" id="{C6B70729-9D10-BB92-BBFD-A867F3822745}"/>
              </a:ext>
            </a:extLst>
          </p:cNvPr>
          <p:cNvSpPr txBox="1"/>
          <p:nvPr/>
        </p:nvSpPr>
        <p:spPr>
          <a:xfrm>
            <a:off x="3404598" y="5814298"/>
            <a:ext cx="4220772" cy="646331"/>
          </a:xfrm>
          <a:prstGeom prst="rect">
            <a:avLst/>
          </a:prstGeom>
          <a:noFill/>
        </p:spPr>
        <p:txBody>
          <a:bodyPr wrap="none" rtlCol="0">
            <a:spAutoFit/>
          </a:bodyPr>
          <a:lstStyle/>
          <a:p>
            <a:pPr algn="ctr"/>
            <a:r>
              <a:rPr lang="en-GB" dirty="0">
                <a:latin typeface="Calibri" panose="020F0502020204030204" pitchFamily="34" charset="0"/>
                <a:cs typeface="Calibri" panose="020F0502020204030204" pitchFamily="34" charset="0"/>
              </a:rPr>
              <a:t>Bill must be passed by both Houses</a:t>
            </a:r>
          </a:p>
          <a:p>
            <a:pPr algn="ctr"/>
            <a:r>
              <a:rPr lang="en-GB" dirty="0">
                <a:latin typeface="Calibri" panose="020F0502020204030204" pitchFamily="34" charset="0"/>
                <a:cs typeface="Calibri" panose="020F0502020204030204" pitchFamily="34" charset="0"/>
              </a:rPr>
              <a:t>before it is sent to the President for signing</a:t>
            </a:r>
          </a:p>
        </p:txBody>
      </p:sp>
      <p:grpSp>
        <p:nvGrpSpPr>
          <p:cNvPr id="19" name="Group 18" descr="The President of Ireland signs off on the bill.">
            <a:extLst>
              <a:ext uri="{FF2B5EF4-FFF2-40B4-BE49-F238E27FC236}">
                <a16:creationId xmlns:a16="http://schemas.microsoft.com/office/drawing/2014/main" id="{BC5B7311-6A08-6BED-996B-FF0EDBB4BC0C}"/>
              </a:ext>
            </a:extLst>
          </p:cNvPr>
          <p:cNvGrpSpPr/>
          <p:nvPr/>
        </p:nvGrpSpPr>
        <p:grpSpPr>
          <a:xfrm>
            <a:off x="7820693" y="3717412"/>
            <a:ext cx="1949026" cy="2096886"/>
            <a:chOff x="7820693" y="3717412"/>
            <a:chExt cx="1949026" cy="2096886"/>
          </a:xfrm>
        </p:grpSpPr>
        <p:pic>
          <p:nvPicPr>
            <p:cNvPr id="14" name="Picture 13">
              <a:extLst>
                <a:ext uri="{FF2B5EF4-FFF2-40B4-BE49-F238E27FC236}">
                  <a16:creationId xmlns:a16="http://schemas.microsoft.com/office/drawing/2014/main" id="{92AB5C35-B09D-87CB-F2E3-DDDE09FC8EBC}"/>
                </a:ext>
              </a:extLst>
            </p:cNvPr>
            <p:cNvPicPr>
              <a:picLocks/>
            </p:cNvPicPr>
            <p:nvPr/>
          </p:nvPicPr>
          <p:blipFill rotWithShape="1">
            <a:blip r:embed="rId5"/>
            <a:srcRect l="22352" r="17731" b="7239"/>
            <a:stretch/>
          </p:blipFill>
          <p:spPr>
            <a:xfrm>
              <a:off x="7856268" y="3717412"/>
              <a:ext cx="1440000" cy="1440000"/>
            </a:xfrm>
            <a:prstGeom prst="ellipse">
              <a:avLst/>
            </a:prstGeom>
            <a:ln w="38100">
              <a:solidFill>
                <a:srgbClr val="FDB515"/>
              </a:solidFill>
            </a:ln>
          </p:spPr>
        </p:pic>
        <p:sp>
          <p:nvSpPr>
            <p:cNvPr id="15" name="TextBox 14">
              <a:extLst>
                <a:ext uri="{FF2B5EF4-FFF2-40B4-BE49-F238E27FC236}">
                  <a16:creationId xmlns:a16="http://schemas.microsoft.com/office/drawing/2014/main" id="{0A762655-1201-2FFE-5176-E222385DBDDC}"/>
                </a:ext>
              </a:extLst>
            </p:cNvPr>
            <p:cNvSpPr txBox="1"/>
            <p:nvPr/>
          </p:nvSpPr>
          <p:spPr>
            <a:xfrm>
              <a:off x="7820693" y="5205413"/>
              <a:ext cx="1401417" cy="608885"/>
            </a:xfrm>
            <a:prstGeom prst="rect">
              <a:avLst/>
            </a:prstGeom>
            <a:noFill/>
          </p:spPr>
          <p:txBody>
            <a:bodyPr wrap="square" rtlCol="0">
              <a:spAutoFit/>
            </a:bodyPr>
            <a:lstStyle/>
            <a:p>
              <a:pPr algn="ctr">
                <a:lnSpc>
                  <a:spcPts val="2000"/>
                </a:lnSpc>
              </a:pPr>
              <a:r>
                <a:rPr lang="en-GB" sz="2000" b="1" dirty="0">
                  <a:latin typeface="Calibri" panose="020F0502020204030204" pitchFamily="34" charset="0"/>
                  <a:cs typeface="Calibri" panose="020F0502020204030204" pitchFamily="34" charset="0"/>
                </a:rPr>
                <a:t>President of Ireland</a:t>
              </a:r>
            </a:p>
          </p:txBody>
        </p:sp>
        <p:sp>
          <p:nvSpPr>
            <p:cNvPr id="27" name="Right Arrow 26">
              <a:extLst>
                <a:ext uri="{FF2B5EF4-FFF2-40B4-BE49-F238E27FC236}">
                  <a16:creationId xmlns:a16="http://schemas.microsoft.com/office/drawing/2014/main" id="{AD1AB01B-4644-4C60-51E1-3F2D24ADB489}"/>
                </a:ext>
                <a:ext uri="{C183D7F6-B498-43B3-948B-1728B52AA6E4}">
                  <adec:decorative xmlns:adec="http://schemas.microsoft.com/office/drawing/2017/decorative" val="1"/>
                </a:ext>
              </a:extLst>
            </p:cNvPr>
            <p:cNvSpPr/>
            <p:nvPr/>
          </p:nvSpPr>
          <p:spPr>
            <a:xfrm>
              <a:off x="9428499" y="4279159"/>
              <a:ext cx="341220" cy="317242"/>
            </a:xfrm>
            <a:prstGeom prst="rightArrow">
              <a:avLst/>
            </a:prstGeom>
            <a:solidFill>
              <a:srgbClr val="AE2026"/>
            </a:solidFill>
            <a:ln w="190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0" name="Oval 9" descr="The bill becomes an act">
            <a:extLst>
              <a:ext uri="{FF2B5EF4-FFF2-40B4-BE49-F238E27FC236}">
                <a16:creationId xmlns:a16="http://schemas.microsoft.com/office/drawing/2014/main" id="{79AC2F2E-2802-36E9-852C-E097E23A4364}"/>
              </a:ext>
            </a:extLst>
          </p:cNvPr>
          <p:cNvSpPr/>
          <p:nvPr/>
        </p:nvSpPr>
        <p:spPr>
          <a:xfrm>
            <a:off x="9863258" y="3708853"/>
            <a:ext cx="1440000" cy="1440000"/>
          </a:xfrm>
          <a:prstGeom prst="ellipse">
            <a:avLst/>
          </a:prstGeom>
          <a:solidFill>
            <a:schemeClr val="bg1"/>
          </a:solidFill>
          <a:ln w="3810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a:solidFill>
                  <a:schemeClr val="tx1"/>
                </a:solidFill>
                <a:latin typeface="Calibri" panose="020F0502020204030204" pitchFamily="34" charset="0"/>
                <a:cs typeface="Calibri" panose="020F0502020204030204" pitchFamily="34" charset="0"/>
              </a:rPr>
              <a:t>Act</a:t>
            </a:r>
          </a:p>
        </p:txBody>
      </p:sp>
      <p:sp>
        <p:nvSpPr>
          <p:cNvPr id="5" name="Slide Number Placeholder 12">
            <a:extLst>
              <a:ext uri="{FF2B5EF4-FFF2-40B4-BE49-F238E27FC236}">
                <a16:creationId xmlns:a16="http://schemas.microsoft.com/office/drawing/2014/main" id="{C14A761A-D749-B9C3-8A43-8C4F9A050828}"/>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25</a:t>
            </a:fld>
            <a:endParaRPr lang="en-US" dirty="0"/>
          </a:p>
        </p:txBody>
      </p:sp>
    </p:spTree>
    <p:extLst>
      <p:ext uri="{BB962C8B-B14F-4D97-AF65-F5344CB8AC3E}">
        <p14:creationId xmlns:p14="http://schemas.microsoft.com/office/powerpoint/2010/main" val="3307760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ssolv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dissolve">
                                      <p:cBhvr>
                                        <p:cTn id="32" dur="500"/>
                                        <p:tgtEl>
                                          <p:spTgt spid="23"/>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dissolve">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dissolv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dissolv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E5B3D-3D21-37DD-9893-B4DAFB7615FD}"/>
              </a:ext>
            </a:extLst>
          </p:cNvPr>
          <p:cNvSpPr>
            <a:spLocks noGrp="1"/>
          </p:cNvSpPr>
          <p:nvPr>
            <p:ph type="title"/>
          </p:nvPr>
        </p:nvSpPr>
        <p:spPr>
          <a:xfrm>
            <a:off x="1765616" y="-766992"/>
            <a:ext cx="8140453" cy="766992"/>
          </a:xfrm>
        </p:spPr>
        <p:txBody>
          <a:bodyPr vert="horz" lIns="91440" tIns="45720" rIns="91440" bIns="45720" rtlCol="0" anchor="b">
            <a:noAutofit/>
          </a:bodyPr>
          <a:lstStyle/>
          <a:p>
            <a:r>
              <a:rPr lang="en-US" dirty="0"/>
              <a:t>The Oireachtas legislative process</a:t>
            </a:r>
          </a:p>
        </p:txBody>
      </p:sp>
      <p:pic>
        <p:nvPicPr>
          <p:cNvPr id="4" name="Picture 3" descr="A picture of the oireachtas legislative process showing the stages a bill passes through to become an act:&#10;&#10;Initiation&#10;Second Stage&#10;Committee Stage&#10;Report Stage&#10;Final Stage">
            <a:extLst>
              <a:ext uri="{FF2B5EF4-FFF2-40B4-BE49-F238E27FC236}">
                <a16:creationId xmlns:a16="http://schemas.microsoft.com/office/drawing/2014/main" id="{F25CFBCC-F2CC-57E0-A663-9339AE62AC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7544" y="40411"/>
            <a:ext cx="5268137" cy="6817589"/>
          </a:xfrm>
          <a:prstGeom prst="rect">
            <a:avLst/>
          </a:prstGeom>
        </p:spPr>
      </p:pic>
      <p:sp>
        <p:nvSpPr>
          <p:cNvPr id="3" name="Slide Number Placeholder 12">
            <a:extLst>
              <a:ext uri="{FF2B5EF4-FFF2-40B4-BE49-F238E27FC236}">
                <a16:creationId xmlns:a16="http://schemas.microsoft.com/office/drawing/2014/main" id="{649E90EC-F336-28AA-B020-040F00449DB9}"/>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26</a:t>
            </a:fld>
            <a:endParaRPr lang="en-US" dirty="0"/>
          </a:p>
        </p:txBody>
      </p:sp>
    </p:spTree>
    <p:extLst>
      <p:ext uri="{BB962C8B-B14F-4D97-AF65-F5344CB8AC3E}">
        <p14:creationId xmlns:p14="http://schemas.microsoft.com/office/powerpoint/2010/main" val="21416627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701A8-A23F-A410-D377-FDAD5F1148DD}"/>
              </a:ext>
            </a:extLst>
          </p:cNvPr>
          <p:cNvSpPr>
            <a:spLocks noGrp="1"/>
          </p:cNvSpPr>
          <p:nvPr>
            <p:ph type="title"/>
          </p:nvPr>
        </p:nvSpPr>
        <p:spPr>
          <a:xfrm>
            <a:off x="1765616" y="-876662"/>
            <a:ext cx="8140453" cy="766992"/>
          </a:xfrm>
        </p:spPr>
        <p:txBody>
          <a:bodyPr lIns="0" rIns="90000"/>
          <a:lstStyle/>
          <a:p>
            <a:r>
              <a:rPr lang="en-GB" dirty="0"/>
              <a:t>Stages of a Bill 3</a:t>
            </a:r>
          </a:p>
        </p:txBody>
      </p:sp>
      <p:sp>
        <p:nvSpPr>
          <p:cNvPr id="7" name="Text Placeholder 6">
            <a:extLst>
              <a:ext uri="{FF2B5EF4-FFF2-40B4-BE49-F238E27FC236}">
                <a16:creationId xmlns:a16="http://schemas.microsoft.com/office/drawing/2014/main" id="{0EE0FA77-4B70-CD9B-0215-45F85E4CABB6}"/>
              </a:ext>
            </a:extLst>
          </p:cNvPr>
          <p:cNvSpPr>
            <a:spLocks noGrp="1"/>
          </p:cNvSpPr>
          <p:nvPr>
            <p:ph type="body" sz="quarter" idx="12"/>
          </p:nvPr>
        </p:nvSpPr>
        <p:spPr/>
        <p:txBody>
          <a:bodyPr>
            <a:noAutofit/>
          </a:bodyPr>
          <a:lstStyle/>
          <a:p>
            <a:r>
              <a:rPr lang="en-GB" b="1" dirty="0">
                <a:latin typeface="Calibri" panose="020F0502020204030204" pitchFamily="34" charset="0"/>
                <a:cs typeface="Calibri" panose="020F0502020204030204" pitchFamily="34" charset="0"/>
              </a:rPr>
              <a:t>Activity 6</a:t>
            </a:r>
          </a:p>
        </p:txBody>
      </p:sp>
      <p:sp>
        <p:nvSpPr>
          <p:cNvPr id="5" name="Title 1">
            <a:extLst>
              <a:ext uri="{FF2B5EF4-FFF2-40B4-BE49-F238E27FC236}">
                <a16:creationId xmlns:a16="http://schemas.microsoft.com/office/drawing/2014/main" id="{3A06EDFB-6B6F-71DB-E71C-6D814A36550A}"/>
              </a:ext>
              <a:ext uri="{C183D7F6-B498-43B3-948B-1728B52AA6E4}">
                <adec:decorative xmlns:adec="http://schemas.microsoft.com/office/drawing/2017/decorative" val="1"/>
              </a:ext>
            </a:extLst>
          </p:cNvPr>
          <p:cNvSpPr txBox="1">
            <a:spLocks/>
          </p:cNvSpPr>
          <p:nvPr/>
        </p:nvSpPr>
        <p:spPr>
          <a:xfrm>
            <a:off x="1765616" y="909409"/>
            <a:ext cx="8140453" cy="766992"/>
          </a:xfrm>
          <a:prstGeom prst="rect">
            <a:avLst/>
          </a:prstGeom>
        </p:spPr>
        <p:txBody>
          <a:bodyPr vert="horz" lIns="0" tIns="45720" rIns="90000" bIns="45720" rtlCol="0" anchor="t">
            <a:no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GB" dirty="0"/>
              <a:t>Stages of a Bill</a:t>
            </a:r>
          </a:p>
        </p:txBody>
      </p:sp>
      <p:sp>
        <p:nvSpPr>
          <p:cNvPr id="3" name="Text Placeholder 2">
            <a:extLst>
              <a:ext uri="{FF2B5EF4-FFF2-40B4-BE49-F238E27FC236}">
                <a16:creationId xmlns:a16="http://schemas.microsoft.com/office/drawing/2014/main" id="{7058CF84-5E7F-4432-63F2-FA4EB7DE6FA1}"/>
              </a:ext>
            </a:extLst>
          </p:cNvPr>
          <p:cNvSpPr>
            <a:spLocks noGrp="1"/>
          </p:cNvSpPr>
          <p:nvPr>
            <p:ph type="body" sz="quarter" idx="10"/>
          </p:nvPr>
        </p:nvSpPr>
        <p:spPr/>
        <p:txBody>
          <a:bodyPr lIns="0">
            <a:normAutofit/>
          </a:bodyPr>
          <a:lstStyle/>
          <a:p>
            <a:r>
              <a:rPr lang="en-GB" dirty="0"/>
              <a:t>Using the numbers 1-5, put the following stages of a Bill in the correct order.</a:t>
            </a:r>
          </a:p>
        </p:txBody>
      </p:sp>
      <p:graphicFrame>
        <p:nvGraphicFramePr>
          <p:cNvPr id="10" name="Table 10" descr="A table containing two columns. The column on the right has the stages of a bill becoming an act listed in the incorrect order. The column of the left is blank to allow students to rank the stages on the right in the correct order.">
            <a:extLst>
              <a:ext uri="{FF2B5EF4-FFF2-40B4-BE49-F238E27FC236}">
                <a16:creationId xmlns:a16="http://schemas.microsoft.com/office/drawing/2014/main" id="{269EB35B-1EBA-C834-4455-B446769C275A}"/>
              </a:ext>
            </a:extLst>
          </p:cNvPr>
          <p:cNvGraphicFramePr>
            <a:graphicFrameLocks noGrp="1"/>
          </p:cNvGraphicFramePr>
          <p:nvPr>
            <p:extLst>
              <p:ext uri="{D42A27DB-BD31-4B8C-83A1-F6EECF244321}">
                <p14:modId xmlns:p14="http://schemas.microsoft.com/office/powerpoint/2010/main" val="2956255837"/>
              </p:ext>
            </p:extLst>
          </p:nvPr>
        </p:nvGraphicFramePr>
        <p:xfrm>
          <a:off x="1802052" y="2634932"/>
          <a:ext cx="9337003" cy="2590800"/>
        </p:xfrm>
        <a:graphic>
          <a:graphicData uri="http://schemas.openxmlformats.org/drawingml/2006/table">
            <a:tbl>
              <a:tblPr firstRow="1" bandRow="1">
                <a:tableStyleId>{5940675A-B579-460E-94D1-54222C63F5DA}</a:tableStyleId>
              </a:tblPr>
              <a:tblGrid>
                <a:gridCol w="1448224">
                  <a:extLst>
                    <a:ext uri="{9D8B030D-6E8A-4147-A177-3AD203B41FA5}">
                      <a16:colId xmlns:a16="http://schemas.microsoft.com/office/drawing/2014/main" val="1164336895"/>
                    </a:ext>
                  </a:extLst>
                </a:gridCol>
                <a:gridCol w="7888779">
                  <a:extLst>
                    <a:ext uri="{9D8B030D-6E8A-4147-A177-3AD203B41FA5}">
                      <a16:colId xmlns:a16="http://schemas.microsoft.com/office/drawing/2014/main" val="917685136"/>
                    </a:ext>
                  </a:extLst>
                </a:gridCol>
              </a:tblGrid>
              <a:tr h="484595">
                <a:tc>
                  <a:txBody>
                    <a:bodyPr/>
                    <a:lstStyle/>
                    <a:p>
                      <a:endParaRPr lang="en-GB" sz="2800" dirty="0">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tc>
                  <a:txBody>
                    <a:bodyPr/>
                    <a:lstStyle/>
                    <a:p>
                      <a:r>
                        <a:rPr lang="en-GB" sz="2800" dirty="0">
                          <a:latin typeface="Calibri" panose="020F0502020204030204" pitchFamily="34" charset="0"/>
                          <a:cs typeface="Calibri" panose="020F0502020204030204" pitchFamily="34" charset="0"/>
                        </a:rPr>
                        <a:t>Final Stage</a:t>
                      </a:r>
                    </a:p>
                  </a:txBody>
                  <a:tcPr marL="144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extLst>
                  <a:ext uri="{0D108BD9-81ED-4DB2-BD59-A6C34878D82A}">
                    <a16:rowId xmlns:a16="http://schemas.microsoft.com/office/drawing/2014/main" val="3808705172"/>
                  </a:ext>
                </a:extLst>
              </a:tr>
              <a:tr h="491720">
                <a:tc>
                  <a:txBody>
                    <a:bodyPr/>
                    <a:lstStyle/>
                    <a:p>
                      <a:endParaRPr lang="en-GB" sz="2800" dirty="0">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tc>
                  <a:txBody>
                    <a:bodyPr/>
                    <a:lstStyle/>
                    <a:p>
                      <a:r>
                        <a:rPr lang="en-GB" sz="2800" dirty="0">
                          <a:latin typeface="Calibri" panose="020F0502020204030204" pitchFamily="34" charset="0"/>
                          <a:cs typeface="Calibri" panose="020F0502020204030204" pitchFamily="34" charset="0"/>
                        </a:rPr>
                        <a:t>The general principles of the Bill are debated</a:t>
                      </a:r>
                    </a:p>
                  </a:txBody>
                  <a:tcPr marL="144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2470323177"/>
                  </a:ext>
                </a:extLst>
              </a:tr>
              <a:tr h="484595">
                <a:tc>
                  <a:txBody>
                    <a:bodyPr/>
                    <a:lstStyle/>
                    <a:p>
                      <a:endParaRPr lang="en-GB" sz="2800" dirty="0">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tc>
                  <a:txBody>
                    <a:bodyPr/>
                    <a:lstStyle/>
                    <a:p>
                      <a:r>
                        <a:rPr lang="en-GB" sz="2800" dirty="0">
                          <a:latin typeface="Calibri" panose="020F0502020204030204" pitchFamily="34" charset="0"/>
                          <a:cs typeface="Calibri" panose="020F0502020204030204" pitchFamily="34" charset="0"/>
                        </a:rPr>
                        <a:t>Report Stage</a:t>
                      </a:r>
                    </a:p>
                  </a:txBody>
                  <a:tcPr marL="144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extLst>
                  <a:ext uri="{0D108BD9-81ED-4DB2-BD59-A6C34878D82A}">
                    <a16:rowId xmlns:a16="http://schemas.microsoft.com/office/drawing/2014/main" val="4291138270"/>
                  </a:ext>
                </a:extLst>
              </a:tr>
              <a:tr h="484595">
                <a:tc>
                  <a:txBody>
                    <a:bodyPr/>
                    <a:lstStyle/>
                    <a:p>
                      <a:endParaRPr lang="en-GB" sz="2800" dirty="0">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tc>
                  <a:txBody>
                    <a:bodyPr/>
                    <a:lstStyle/>
                    <a:p>
                      <a:r>
                        <a:rPr lang="en-GB" sz="2800" dirty="0">
                          <a:latin typeface="Calibri" panose="020F0502020204030204" pitchFamily="34" charset="0"/>
                          <a:cs typeface="Calibri" panose="020F0502020204030204" pitchFamily="34" charset="0"/>
                        </a:rPr>
                        <a:t>The Bill is presented</a:t>
                      </a:r>
                    </a:p>
                  </a:txBody>
                  <a:tcPr marL="144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1703959376"/>
                  </a:ext>
                </a:extLst>
              </a:tr>
              <a:tr h="484595">
                <a:tc>
                  <a:txBody>
                    <a:bodyPr/>
                    <a:lstStyle/>
                    <a:p>
                      <a:endParaRPr lang="en-GB" sz="2800" dirty="0">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tcPr>
                </a:tc>
                <a:tc>
                  <a:txBody>
                    <a:bodyPr/>
                    <a:lstStyle/>
                    <a:p>
                      <a:r>
                        <a:rPr lang="en-GB" sz="2800" dirty="0">
                          <a:latin typeface="Calibri" panose="020F0502020204030204" pitchFamily="34" charset="0"/>
                          <a:cs typeface="Calibri" panose="020F0502020204030204" pitchFamily="34" charset="0"/>
                        </a:rPr>
                        <a:t>Committee Stage</a:t>
                      </a:r>
                    </a:p>
                  </a:txBody>
                  <a:tcPr marL="144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tcPr>
                </a:tc>
                <a:extLst>
                  <a:ext uri="{0D108BD9-81ED-4DB2-BD59-A6C34878D82A}">
                    <a16:rowId xmlns:a16="http://schemas.microsoft.com/office/drawing/2014/main" val="2215988623"/>
                  </a:ext>
                </a:extLst>
              </a:tr>
            </a:tbl>
          </a:graphicData>
        </a:graphic>
      </p:graphicFrame>
      <p:sp>
        <p:nvSpPr>
          <p:cNvPr id="4" name="Slide Number Placeholder 12">
            <a:extLst>
              <a:ext uri="{FF2B5EF4-FFF2-40B4-BE49-F238E27FC236}">
                <a16:creationId xmlns:a16="http://schemas.microsoft.com/office/drawing/2014/main" id="{902710EC-29BE-7E22-993F-8D4CECE55A21}"/>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27</a:t>
            </a:fld>
            <a:endParaRPr lang="en-US" dirty="0"/>
          </a:p>
        </p:txBody>
      </p:sp>
    </p:spTree>
    <p:extLst>
      <p:ext uri="{BB962C8B-B14F-4D97-AF65-F5344CB8AC3E}">
        <p14:creationId xmlns:p14="http://schemas.microsoft.com/office/powerpoint/2010/main" val="1607024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BDF1-F0BF-EE91-F315-0AF7EF37473E}"/>
              </a:ext>
            </a:extLst>
          </p:cNvPr>
          <p:cNvSpPr>
            <a:spLocks noGrp="1"/>
          </p:cNvSpPr>
          <p:nvPr>
            <p:ph type="title"/>
          </p:nvPr>
        </p:nvSpPr>
        <p:spPr>
          <a:xfrm>
            <a:off x="1765616" y="909409"/>
            <a:ext cx="8140453" cy="766992"/>
          </a:xfrm>
        </p:spPr>
        <p:txBody>
          <a:bodyPr/>
          <a:lstStyle/>
          <a:p>
            <a:r>
              <a:rPr lang="en-GB" dirty="0"/>
              <a:t>Budget Day</a:t>
            </a:r>
            <a:endParaRPr lang="en-US" dirty="0"/>
          </a:p>
        </p:txBody>
      </p:sp>
      <p:sp>
        <p:nvSpPr>
          <p:cNvPr id="3" name="Content Placeholder 2">
            <a:extLst>
              <a:ext uri="{FF2B5EF4-FFF2-40B4-BE49-F238E27FC236}">
                <a16:creationId xmlns:a16="http://schemas.microsoft.com/office/drawing/2014/main" id="{D52C2A5E-4415-44DE-E20B-22075F2E4466}"/>
              </a:ext>
            </a:extLst>
          </p:cNvPr>
          <p:cNvSpPr>
            <a:spLocks noGrp="1"/>
          </p:cNvSpPr>
          <p:nvPr>
            <p:ph type="body" sz="quarter" idx="10"/>
          </p:nvPr>
        </p:nvSpPr>
        <p:spPr/>
        <p:txBody>
          <a:bodyPr lIns="0">
            <a:normAutofit/>
          </a:bodyPr>
          <a:lstStyle/>
          <a:p>
            <a:pPr>
              <a:lnSpc>
                <a:spcPts val="2820"/>
              </a:lnSpc>
            </a:pPr>
            <a:r>
              <a:rPr lang="en-GB" dirty="0">
                <a:latin typeface="Calibri" panose="020F0502020204030204" pitchFamily="34" charset="0"/>
                <a:cs typeface="Calibri" panose="020F0502020204030204" pitchFamily="34" charset="0"/>
              </a:rPr>
              <a:t>Each year on </a:t>
            </a:r>
            <a:r>
              <a:rPr lang="en-GB" b="1" dirty="0">
                <a:latin typeface="Calibri" panose="020F0502020204030204" pitchFamily="34" charset="0"/>
                <a:cs typeface="Calibri" panose="020F0502020204030204" pitchFamily="34" charset="0"/>
              </a:rPr>
              <a:t>Budget Day</a:t>
            </a:r>
            <a:r>
              <a:rPr lang="en-GB" dirty="0">
                <a:latin typeface="Calibri" panose="020F0502020204030204" pitchFamily="34" charset="0"/>
                <a:cs typeface="Calibri" panose="020F0502020204030204" pitchFamily="34" charset="0"/>
              </a:rPr>
              <a:t>, the </a:t>
            </a:r>
            <a:r>
              <a:rPr lang="en-GB" b="1" dirty="0">
                <a:latin typeface="Calibri" panose="020F0502020204030204" pitchFamily="34" charset="0"/>
                <a:cs typeface="Calibri" panose="020F0502020204030204" pitchFamily="34" charset="0"/>
              </a:rPr>
              <a:t>Minister for Finance </a:t>
            </a:r>
            <a:r>
              <a:rPr lang="en-GB" dirty="0">
                <a:latin typeface="Calibri" panose="020F0502020204030204" pitchFamily="34" charset="0"/>
                <a:cs typeface="Calibri" panose="020F0502020204030204" pitchFamily="34" charset="0"/>
              </a:rPr>
              <a:t>and the </a:t>
            </a:r>
            <a:r>
              <a:rPr lang="en-GB" b="1" dirty="0">
                <a:latin typeface="Calibri" panose="020F0502020204030204" pitchFamily="34" charset="0"/>
                <a:cs typeface="Calibri" panose="020F0502020204030204" pitchFamily="34" charset="0"/>
              </a:rPr>
              <a:t>Minister for Public Expenditure and Reform </a:t>
            </a:r>
            <a:r>
              <a:rPr lang="en-GB" dirty="0">
                <a:latin typeface="Calibri" panose="020F0502020204030204" pitchFamily="34" charset="0"/>
                <a:cs typeface="Calibri" panose="020F0502020204030204" pitchFamily="34" charset="0"/>
              </a:rPr>
              <a:t>announce the government’s </a:t>
            </a:r>
            <a:r>
              <a:rPr lang="en-GB" b="1" dirty="0">
                <a:latin typeface="Calibri" panose="020F0502020204030204" pitchFamily="34" charset="0"/>
                <a:cs typeface="Calibri" panose="020F0502020204030204" pitchFamily="34" charset="0"/>
              </a:rPr>
              <a:t>spending</a:t>
            </a:r>
            <a:r>
              <a:rPr lang="en-GB" dirty="0">
                <a:latin typeface="Calibri" panose="020F0502020204030204" pitchFamily="34" charset="0"/>
                <a:cs typeface="Calibri" panose="020F0502020204030204" pitchFamily="34" charset="0"/>
              </a:rPr>
              <a:t>, </a:t>
            </a:r>
            <a:r>
              <a:rPr lang="en-GB" b="1" dirty="0">
                <a:latin typeface="Calibri" panose="020F0502020204030204" pitchFamily="34" charset="0"/>
                <a:cs typeface="Calibri" panose="020F0502020204030204" pitchFamily="34" charset="0"/>
              </a:rPr>
              <a:t>tax</a:t>
            </a:r>
            <a:r>
              <a:rPr lang="en-GB" dirty="0">
                <a:latin typeface="Calibri" panose="020F0502020204030204" pitchFamily="34" charset="0"/>
                <a:cs typeface="Calibri" panose="020F0502020204030204" pitchFamily="34" charset="0"/>
              </a:rPr>
              <a:t> and </a:t>
            </a:r>
            <a:r>
              <a:rPr lang="en-GB" b="1" dirty="0">
                <a:latin typeface="Calibri" panose="020F0502020204030204" pitchFamily="34" charset="0"/>
                <a:cs typeface="Calibri" panose="020F0502020204030204" pitchFamily="34" charset="0"/>
              </a:rPr>
              <a:t>borrowing plans </a:t>
            </a:r>
            <a:r>
              <a:rPr lang="en-GB" dirty="0">
                <a:latin typeface="Calibri" panose="020F0502020204030204" pitchFamily="34" charset="0"/>
                <a:cs typeface="Calibri" panose="020F0502020204030204" pitchFamily="34" charset="0"/>
              </a:rPr>
              <a:t>for the following year</a:t>
            </a:r>
          </a:p>
          <a:p>
            <a:pPr>
              <a:lnSpc>
                <a:spcPts val="2820"/>
              </a:lnSpc>
            </a:pPr>
            <a:r>
              <a:rPr lang="en-GB" dirty="0">
                <a:latin typeface="Calibri" panose="020F0502020204030204" pitchFamily="34" charset="0"/>
                <a:cs typeface="Calibri" panose="020F0502020204030204" pitchFamily="34" charset="0"/>
              </a:rPr>
              <a:t>If the government wants to </a:t>
            </a:r>
            <a:br>
              <a:rPr lang="en-GB" dirty="0">
                <a:latin typeface="Calibri" panose="020F0502020204030204" pitchFamily="34" charset="0"/>
                <a:cs typeface="Calibri" panose="020F0502020204030204" pitchFamily="34" charset="0"/>
              </a:rPr>
            </a:br>
            <a:r>
              <a:rPr lang="en-GB" dirty="0">
                <a:latin typeface="Calibri" panose="020F0502020204030204" pitchFamily="34" charset="0"/>
                <a:cs typeface="Calibri" panose="020F0502020204030204" pitchFamily="34" charset="0"/>
              </a:rPr>
              <a:t>introduce </a:t>
            </a:r>
            <a:r>
              <a:rPr lang="en-GB" b="1" dirty="0">
                <a:latin typeface="Calibri" panose="020F0502020204030204" pitchFamily="34" charset="0"/>
                <a:cs typeface="Calibri" panose="020F0502020204030204" pitchFamily="34" charset="0"/>
              </a:rPr>
              <a:t>new taxes </a:t>
            </a:r>
            <a:r>
              <a:rPr lang="en-GB" dirty="0">
                <a:latin typeface="Calibri" panose="020F0502020204030204" pitchFamily="34" charset="0"/>
                <a:cs typeface="Calibri" panose="020F0502020204030204" pitchFamily="34" charset="0"/>
              </a:rPr>
              <a:t>or </a:t>
            </a:r>
            <a:r>
              <a:rPr lang="en-GB" b="1" dirty="0">
                <a:latin typeface="Calibri" panose="020F0502020204030204" pitchFamily="34" charset="0"/>
                <a:cs typeface="Calibri" panose="020F0502020204030204" pitchFamily="34" charset="0"/>
              </a:rPr>
              <a:t>amend </a:t>
            </a:r>
            <a:br>
              <a:rPr lang="en-GB" b="1" dirty="0">
                <a:latin typeface="Calibri" panose="020F0502020204030204" pitchFamily="34" charset="0"/>
                <a:cs typeface="Calibri" panose="020F0502020204030204" pitchFamily="34" charset="0"/>
              </a:rPr>
            </a:br>
            <a:r>
              <a:rPr lang="en-GB" b="1" dirty="0">
                <a:latin typeface="Calibri" panose="020F0502020204030204" pitchFamily="34" charset="0"/>
                <a:cs typeface="Calibri" panose="020F0502020204030204" pitchFamily="34" charset="0"/>
              </a:rPr>
              <a:t>existing taxes</a:t>
            </a:r>
            <a:r>
              <a:rPr lang="en-GB" dirty="0">
                <a:latin typeface="Calibri" panose="020F0502020204030204" pitchFamily="34" charset="0"/>
                <a:cs typeface="Calibri" panose="020F0502020204030204" pitchFamily="34" charset="0"/>
              </a:rPr>
              <a:t>, it must do so by </a:t>
            </a:r>
            <a:br>
              <a:rPr lang="en-GB" dirty="0">
                <a:latin typeface="Calibri" panose="020F0502020204030204" pitchFamily="34" charset="0"/>
                <a:cs typeface="Calibri" panose="020F0502020204030204" pitchFamily="34" charset="0"/>
              </a:rPr>
            </a:br>
            <a:r>
              <a:rPr lang="en-GB" b="1" dirty="0">
                <a:latin typeface="Calibri" panose="020F0502020204030204" pitchFamily="34" charset="0"/>
                <a:cs typeface="Calibri" panose="020F0502020204030204" pitchFamily="34" charset="0"/>
              </a:rPr>
              <a:t>introducing Bills </a:t>
            </a:r>
            <a:r>
              <a:rPr lang="en-GB" dirty="0">
                <a:latin typeface="Calibri" panose="020F0502020204030204" pitchFamily="34" charset="0"/>
                <a:cs typeface="Calibri" panose="020F0502020204030204" pitchFamily="34" charset="0"/>
              </a:rPr>
              <a:t>that go </a:t>
            </a:r>
            <a:br>
              <a:rPr lang="en-GB" dirty="0">
                <a:latin typeface="Calibri" panose="020F0502020204030204" pitchFamily="34" charset="0"/>
                <a:cs typeface="Calibri" panose="020F0502020204030204" pitchFamily="34" charset="0"/>
              </a:rPr>
            </a:br>
            <a:r>
              <a:rPr lang="en-GB" dirty="0">
                <a:latin typeface="Calibri" panose="020F0502020204030204" pitchFamily="34" charset="0"/>
                <a:cs typeface="Calibri" panose="020F0502020204030204" pitchFamily="34" charset="0"/>
              </a:rPr>
              <a:t>through both Houses of </a:t>
            </a:r>
            <a:br>
              <a:rPr lang="en-GB" dirty="0">
                <a:latin typeface="Calibri" panose="020F0502020204030204" pitchFamily="34" charset="0"/>
                <a:cs typeface="Calibri" panose="020F0502020204030204" pitchFamily="34" charset="0"/>
              </a:rPr>
            </a:br>
            <a:r>
              <a:rPr lang="en-GB" dirty="0">
                <a:latin typeface="Calibri" panose="020F0502020204030204" pitchFamily="34" charset="0"/>
                <a:cs typeface="Calibri" panose="020F0502020204030204" pitchFamily="34" charset="0"/>
              </a:rPr>
              <a:t>the Oireachtas</a:t>
            </a:r>
          </a:p>
          <a:p>
            <a:pPr marL="0" indent="0">
              <a:lnSpc>
                <a:spcPts val="2820"/>
              </a:lnSpc>
              <a:buNone/>
            </a:pPr>
            <a:endParaRPr lang="en-GB" dirty="0"/>
          </a:p>
        </p:txBody>
      </p:sp>
      <p:pic>
        <p:nvPicPr>
          <p:cNvPr id="6" name="Picture 5">
            <a:extLst>
              <a:ext uri="{FF2B5EF4-FFF2-40B4-BE49-F238E27FC236}">
                <a16:creationId xmlns:a16="http://schemas.microsoft.com/office/drawing/2014/main" id="{57529E86-078A-FBF1-32CE-956625EFFD29}"/>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6914249" y="2826012"/>
            <a:ext cx="4260540" cy="2840360"/>
          </a:xfrm>
          <a:prstGeom prst="rect">
            <a:avLst/>
          </a:prstGeom>
          <a:ln w="50800">
            <a:solidFill>
              <a:srgbClr val="FDB515"/>
            </a:solidFill>
          </a:ln>
        </p:spPr>
      </p:pic>
      <p:sp>
        <p:nvSpPr>
          <p:cNvPr id="4" name="Slide Number Placeholder 12">
            <a:extLst>
              <a:ext uri="{FF2B5EF4-FFF2-40B4-BE49-F238E27FC236}">
                <a16:creationId xmlns:a16="http://schemas.microsoft.com/office/drawing/2014/main" id="{FB251499-01E2-7E45-8FFB-687BB0232D4A}"/>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28</a:t>
            </a:fld>
            <a:endParaRPr lang="en-US" dirty="0"/>
          </a:p>
        </p:txBody>
      </p:sp>
    </p:spTree>
    <p:extLst>
      <p:ext uri="{BB962C8B-B14F-4D97-AF65-F5344CB8AC3E}">
        <p14:creationId xmlns:p14="http://schemas.microsoft.com/office/powerpoint/2010/main" val="6432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75FA352-BA31-E577-42D2-9E5A15D55E06}"/>
              </a:ext>
            </a:extLst>
          </p:cNvPr>
          <p:cNvSpPr>
            <a:spLocks noGrp="1"/>
          </p:cNvSpPr>
          <p:nvPr>
            <p:ph type="body" sz="quarter" idx="12"/>
          </p:nvPr>
        </p:nvSpPr>
        <p:spPr/>
        <p:txBody>
          <a:bodyPr>
            <a:normAutofit fontScale="92500" lnSpcReduction="20000"/>
          </a:bodyPr>
          <a:lstStyle/>
          <a:p>
            <a:r>
              <a:rPr lang="en-GB" dirty="0">
                <a:latin typeface="Calibri" panose="020F0502020204030204" pitchFamily="34" charset="0"/>
                <a:cs typeface="Calibri" panose="020F0502020204030204" pitchFamily="34" charset="0"/>
              </a:rPr>
              <a:t>Activity 7</a:t>
            </a:r>
          </a:p>
        </p:txBody>
      </p:sp>
      <p:sp>
        <p:nvSpPr>
          <p:cNvPr id="2" name="Title 1">
            <a:extLst>
              <a:ext uri="{FF2B5EF4-FFF2-40B4-BE49-F238E27FC236}">
                <a16:creationId xmlns:a16="http://schemas.microsoft.com/office/drawing/2014/main" id="{9FEBF913-2431-455D-2CD1-C2B2E762B285}"/>
              </a:ext>
            </a:extLst>
          </p:cNvPr>
          <p:cNvSpPr>
            <a:spLocks noGrp="1"/>
          </p:cNvSpPr>
          <p:nvPr>
            <p:ph type="title"/>
          </p:nvPr>
        </p:nvSpPr>
        <p:spPr/>
        <p:txBody>
          <a:bodyPr/>
          <a:lstStyle/>
          <a:p>
            <a:r>
              <a:rPr lang="en-GB" dirty="0"/>
              <a:t>Vacant Property Tax Debate</a:t>
            </a:r>
          </a:p>
        </p:txBody>
      </p:sp>
      <p:sp>
        <p:nvSpPr>
          <p:cNvPr id="3" name="Content Placeholder 2">
            <a:extLst>
              <a:ext uri="{FF2B5EF4-FFF2-40B4-BE49-F238E27FC236}">
                <a16:creationId xmlns:a16="http://schemas.microsoft.com/office/drawing/2014/main" id="{3AD27F5E-1D5A-A137-D193-D80DE0633672}"/>
              </a:ext>
            </a:extLst>
          </p:cNvPr>
          <p:cNvSpPr>
            <a:spLocks noGrp="1"/>
          </p:cNvSpPr>
          <p:nvPr>
            <p:ph type="body" sz="quarter" idx="10"/>
          </p:nvPr>
        </p:nvSpPr>
        <p:spPr/>
        <p:txBody>
          <a:bodyPr>
            <a:normAutofit/>
          </a:bodyPr>
          <a:lstStyle/>
          <a:p>
            <a:r>
              <a:rPr lang="en-GB" dirty="0"/>
              <a:t>Based on Local Property Tax (LPT) returns, the Revenue Commissioners has recorded approximately </a:t>
            </a:r>
            <a:r>
              <a:rPr lang="en-GB" b="1" dirty="0"/>
              <a:t>57,000 vacant properties in Ireland</a:t>
            </a:r>
            <a:r>
              <a:rPr lang="en-GB" dirty="0"/>
              <a:t>. In Budget 2022, the </a:t>
            </a:r>
            <a:r>
              <a:rPr lang="en-GB" b="1" dirty="0"/>
              <a:t>Minister for Finance announced the</a:t>
            </a:r>
            <a:r>
              <a:rPr lang="en-GB" dirty="0"/>
              <a:t> </a:t>
            </a:r>
            <a:r>
              <a:rPr lang="en-GB" b="1" dirty="0"/>
              <a:t>introduction of</a:t>
            </a:r>
            <a:r>
              <a:rPr lang="en-GB" dirty="0"/>
              <a:t> a </a:t>
            </a:r>
            <a:r>
              <a:rPr lang="en-GB" b="1" dirty="0"/>
              <a:t>tax</a:t>
            </a:r>
            <a:r>
              <a:rPr lang="en-GB" dirty="0"/>
              <a:t> on certain types of </a:t>
            </a:r>
            <a:r>
              <a:rPr lang="en-GB" b="1" dirty="0"/>
              <a:t>vacant properties</a:t>
            </a:r>
            <a:r>
              <a:rPr lang="en-GB" dirty="0"/>
              <a:t> in Ireland.</a:t>
            </a:r>
            <a:endParaRPr lang="en-GB" sz="1600" dirty="0"/>
          </a:p>
          <a:p>
            <a:r>
              <a:rPr lang="en-GB" dirty="0"/>
              <a:t>Prepare for a debate on the motion</a:t>
            </a:r>
            <a:br>
              <a:rPr lang="en-GB" dirty="0"/>
            </a:br>
            <a:r>
              <a:rPr lang="en-GB" dirty="0"/>
              <a:t>	</a:t>
            </a:r>
            <a:r>
              <a:rPr lang="en-GB" b="1" dirty="0"/>
              <a:t>“All vacant properties in Ireland </a:t>
            </a:r>
            <a:br>
              <a:rPr lang="en-GB" b="1" dirty="0"/>
            </a:br>
            <a:r>
              <a:rPr lang="en-GB" b="1" dirty="0"/>
              <a:t>        should be taxed”</a:t>
            </a:r>
          </a:p>
        </p:txBody>
      </p:sp>
      <p:pic>
        <p:nvPicPr>
          <p:cNvPr id="11" name="Picture 10">
            <a:extLst>
              <a:ext uri="{FF2B5EF4-FFF2-40B4-BE49-F238E27FC236}">
                <a16:creationId xmlns:a16="http://schemas.microsoft.com/office/drawing/2014/main" id="{F28FD927-F78F-8661-661B-667E9FE05AF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430803" y="3074623"/>
            <a:ext cx="3327971" cy="3327971"/>
          </a:xfrm>
          <a:prstGeom prst="rect">
            <a:avLst/>
          </a:prstGeom>
        </p:spPr>
      </p:pic>
      <p:sp>
        <p:nvSpPr>
          <p:cNvPr id="5" name="Slide Number Placeholder 12">
            <a:extLst>
              <a:ext uri="{FF2B5EF4-FFF2-40B4-BE49-F238E27FC236}">
                <a16:creationId xmlns:a16="http://schemas.microsoft.com/office/drawing/2014/main" id="{7E89E9C1-A726-A6F6-FDDA-E3CF10313045}"/>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29</a:t>
            </a:fld>
            <a:endParaRPr lang="en-US" dirty="0"/>
          </a:p>
        </p:txBody>
      </p:sp>
    </p:spTree>
    <p:extLst>
      <p:ext uri="{BB962C8B-B14F-4D97-AF65-F5344CB8AC3E}">
        <p14:creationId xmlns:p14="http://schemas.microsoft.com/office/powerpoint/2010/main" val="221470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ssolv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EDF50A-2A13-8F6E-F121-5EE1629679C3}"/>
              </a:ext>
            </a:extLst>
          </p:cNvPr>
          <p:cNvSpPr>
            <a:spLocks noGrp="1"/>
          </p:cNvSpPr>
          <p:nvPr>
            <p:ph type="title"/>
          </p:nvPr>
        </p:nvSpPr>
        <p:spPr/>
        <p:txBody>
          <a:bodyPr/>
          <a:lstStyle/>
          <a:p>
            <a:r>
              <a:rPr lang="en-GB" dirty="0"/>
              <a:t>Unit 1 - Retrieval Practice</a:t>
            </a:r>
            <a:endParaRPr lang="en-US" dirty="0"/>
          </a:p>
        </p:txBody>
      </p:sp>
      <p:sp>
        <p:nvSpPr>
          <p:cNvPr id="7" name="Text Placeholder 6">
            <a:extLst>
              <a:ext uri="{FF2B5EF4-FFF2-40B4-BE49-F238E27FC236}">
                <a16:creationId xmlns:a16="http://schemas.microsoft.com/office/drawing/2014/main" id="{527F157B-75BF-42C5-F142-A624546B38B1}"/>
              </a:ext>
            </a:extLst>
          </p:cNvPr>
          <p:cNvSpPr>
            <a:spLocks noGrp="1"/>
          </p:cNvSpPr>
          <p:nvPr>
            <p:ph type="body" sz="quarter" idx="12"/>
          </p:nvPr>
        </p:nvSpPr>
        <p:spPr/>
        <p:txBody>
          <a:bodyPr>
            <a:normAutofit fontScale="92500" lnSpcReduction="20000"/>
          </a:bodyPr>
          <a:lstStyle/>
          <a:p>
            <a:r>
              <a:rPr lang="en-GB" sz="2600" dirty="0">
                <a:latin typeface="Calibri" panose="020F0502020204030204" pitchFamily="34" charset="0"/>
                <a:cs typeface="Calibri" panose="020F0502020204030204" pitchFamily="34" charset="0"/>
              </a:rPr>
              <a:t>Activity 1</a:t>
            </a:r>
          </a:p>
          <a:p>
            <a:endParaRPr lang="en-US" dirty="0"/>
          </a:p>
        </p:txBody>
      </p:sp>
      <p:graphicFrame>
        <p:nvGraphicFramePr>
          <p:cNvPr id="4" name="Table 4">
            <a:extLst>
              <a:ext uri="{FF2B5EF4-FFF2-40B4-BE49-F238E27FC236}">
                <a16:creationId xmlns:a16="http://schemas.microsoft.com/office/drawing/2014/main" id="{795D1A5B-882B-61FB-2965-9AED96311E5F}"/>
              </a:ext>
            </a:extLst>
          </p:cNvPr>
          <p:cNvGraphicFramePr>
            <a:graphicFrameLocks/>
          </p:cNvGraphicFramePr>
          <p:nvPr>
            <p:extLst>
              <p:ext uri="{D42A27DB-BD31-4B8C-83A1-F6EECF244321}">
                <p14:modId xmlns:p14="http://schemas.microsoft.com/office/powerpoint/2010/main" val="2218611842"/>
              </p:ext>
            </p:extLst>
          </p:nvPr>
        </p:nvGraphicFramePr>
        <p:xfrm>
          <a:off x="1793607" y="1605895"/>
          <a:ext cx="9990466" cy="4389120"/>
        </p:xfrm>
        <a:graphic>
          <a:graphicData uri="http://schemas.openxmlformats.org/drawingml/2006/table">
            <a:tbl>
              <a:tblPr firstRow="1" bandRow="1">
                <a:tableStyleId>{5C22544A-7EE6-4342-B048-85BDC9FD1C3A}</a:tableStyleId>
              </a:tblPr>
              <a:tblGrid>
                <a:gridCol w="568197">
                  <a:extLst>
                    <a:ext uri="{9D8B030D-6E8A-4147-A177-3AD203B41FA5}">
                      <a16:colId xmlns:a16="http://schemas.microsoft.com/office/drawing/2014/main" val="1939296732"/>
                    </a:ext>
                  </a:extLst>
                </a:gridCol>
                <a:gridCol w="6507189">
                  <a:extLst>
                    <a:ext uri="{9D8B030D-6E8A-4147-A177-3AD203B41FA5}">
                      <a16:colId xmlns:a16="http://schemas.microsoft.com/office/drawing/2014/main" val="3342388118"/>
                    </a:ext>
                  </a:extLst>
                </a:gridCol>
                <a:gridCol w="2915080">
                  <a:extLst>
                    <a:ext uri="{9D8B030D-6E8A-4147-A177-3AD203B41FA5}">
                      <a16:colId xmlns:a16="http://schemas.microsoft.com/office/drawing/2014/main" val="261137039"/>
                    </a:ext>
                  </a:extLst>
                </a:gridCol>
              </a:tblGrid>
              <a:tr h="370840">
                <a:tc>
                  <a:txBody>
                    <a:bodyPr/>
                    <a:lstStyle/>
                    <a:p>
                      <a:pPr algn="ctr"/>
                      <a:endParaRPr lang="en-GB" sz="800" dirty="0">
                        <a:solidFill>
                          <a:srgbClr val="AE2026"/>
                        </a:solidFill>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algn="ctr"/>
                      <a:r>
                        <a:rPr lang="en-GB" sz="2800" dirty="0">
                          <a:latin typeface="Calibri" panose="020F0502020204030204" pitchFamily="34" charset="0"/>
                          <a:cs typeface="Calibri" panose="020F0502020204030204" pitchFamily="34" charset="0"/>
                        </a:rPr>
                        <a:t>Question</a:t>
                      </a:r>
                      <a:endParaRPr lang="en-GB" dirty="0"/>
                    </a:p>
                  </a:txBody>
                  <a:tcPr>
                    <a:lnL w="12700" cap="flat" cmpd="sng" algn="ctr">
                      <a:solidFill>
                        <a:srgbClr val="AE2026"/>
                      </a:solidFill>
                      <a:prstDash val="solid"/>
                      <a:round/>
                      <a:headEnd type="none" w="med" len="med"/>
                      <a:tailEnd type="none" w="med" len="med"/>
                    </a:lnL>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algn="ctr"/>
                      <a:r>
                        <a:rPr lang="en-GB" sz="2800" dirty="0">
                          <a:latin typeface="Calibri" panose="020F0502020204030204" pitchFamily="34" charset="0"/>
                          <a:cs typeface="Calibri" panose="020F0502020204030204" pitchFamily="34" charset="0"/>
                        </a:rPr>
                        <a:t>True / False</a:t>
                      </a:r>
                    </a:p>
                  </a:txBody>
                  <a:tcPr>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extLst>
                  <a:ext uri="{0D108BD9-81ED-4DB2-BD59-A6C34878D82A}">
                    <a16:rowId xmlns:a16="http://schemas.microsoft.com/office/drawing/2014/main" val="2321191321"/>
                  </a:ext>
                </a:extLst>
              </a:tr>
              <a:tr h="370840">
                <a:tc>
                  <a:txBody>
                    <a:bodyPr/>
                    <a:lstStyle/>
                    <a:p>
                      <a:pPr algn="ctr"/>
                      <a:r>
                        <a:rPr lang="en-GB" sz="2800" b="1" dirty="0">
                          <a:solidFill>
                            <a:schemeClr val="bg1"/>
                          </a:solidFill>
                          <a:latin typeface="Calibri" panose="020F0502020204030204" pitchFamily="34" charset="0"/>
                          <a:cs typeface="Calibri" panose="020F0502020204030204" pitchFamily="34" charset="0"/>
                        </a:rPr>
                        <a:t>1</a:t>
                      </a:r>
                    </a:p>
                  </a:txBody>
                  <a:tcPr anchor="ctr" anchorCtr="1">
                    <a:lnL w="28575" cap="flat" cmpd="sng" algn="ctr">
                      <a:solidFill>
                        <a:srgbClr val="AE202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a:buNone/>
                      </a:pPr>
                      <a:r>
                        <a:rPr lang="en-GB" sz="2800" dirty="0">
                          <a:latin typeface="Calibri"/>
                          <a:cs typeface="Calibri"/>
                        </a:rPr>
                        <a:t>Taxes are collected in Ireland by the Revenue Commissioner</a:t>
                      </a:r>
                      <a:endParaRPr lang="en-GB" sz="2800" dirty="0">
                        <a:latin typeface="Calibri" panose="020F0502020204030204" pitchFamily="34" charset="0"/>
                        <a:cs typeface="Calibri" panose="020F0502020204030204" pitchFamily="34" charset="0"/>
                      </a:endParaRPr>
                    </a:p>
                  </a:txBody>
                  <a:tcPr>
                    <a:lnL w="12700" cap="flat" cmpd="sng" algn="ctr">
                      <a:solidFill>
                        <a:schemeClr val="bg1"/>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tc>
                  <a:txBody>
                    <a:bodyPr/>
                    <a:lstStyle/>
                    <a:p>
                      <a:endParaRPr lang="en-GB" sz="2800" b="1" dirty="0">
                        <a:solidFill>
                          <a:schemeClr val="tx1"/>
                        </a:solidFill>
                        <a:latin typeface="Calibri" panose="020F0502020204030204" pitchFamily="34" charset="0"/>
                        <a:cs typeface="Calibri" panose="020F0502020204030204" pitchFamily="34" charset="0"/>
                      </a:endParaRPr>
                    </a:p>
                  </a:txBody>
                  <a:tcPr anchor="ctr" anchorCtr="1">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3603937301"/>
                  </a:ext>
                </a:extLst>
              </a:tr>
              <a:tr h="370840">
                <a:tc>
                  <a:txBody>
                    <a:bodyPr/>
                    <a:lstStyle/>
                    <a:p>
                      <a:pPr algn="ctr"/>
                      <a:r>
                        <a:rPr lang="en-GB" sz="2800" b="1" dirty="0">
                          <a:solidFill>
                            <a:schemeClr val="bg1"/>
                          </a:solidFill>
                          <a:latin typeface="Calibri" panose="020F0502020204030204" pitchFamily="34" charset="0"/>
                          <a:cs typeface="Calibri" panose="020F0502020204030204" pitchFamily="34" charset="0"/>
                        </a:rPr>
                        <a:t>2</a:t>
                      </a:r>
                    </a:p>
                  </a:txBody>
                  <a:tcPr anchor="ctr" anchorCtr="1">
                    <a:lnL w="28575" cap="flat" cmpd="sng" algn="ctr">
                      <a:solidFill>
                        <a:srgbClr val="AE202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r>
                        <a:rPr lang="en-GB" sz="2800" dirty="0">
                          <a:latin typeface="Calibri" panose="020F0502020204030204" pitchFamily="34" charset="0"/>
                          <a:cs typeface="Calibri" panose="020F0502020204030204" pitchFamily="34" charset="0"/>
                        </a:rPr>
                        <a:t>VAT is a tax on goods and services</a:t>
                      </a:r>
                    </a:p>
                  </a:txBody>
                  <a:tcPr>
                    <a:lnL w="12700" cap="flat" cmpd="sng" algn="ctr">
                      <a:solidFill>
                        <a:schemeClr val="bg1"/>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tc>
                  <a:txBody>
                    <a:bodyPr/>
                    <a:lstStyle/>
                    <a:p>
                      <a:endParaRPr lang="en-GB" sz="2800" b="1" dirty="0">
                        <a:solidFill>
                          <a:schemeClr val="tx1"/>
                        </a:solidFill>
                        <a:latin typeface="Calibri" panose="020F0502020204030204" pitchFamily="34" charset="0"/>
                        <a:cs typeface="Calibri" panose="020F0502020204030204" pitchFamily="34" charset="0"/>
                      </a:endParaRPr>
                    </a:p>
                  </a:txBody>
                  <a:tcPr anchor="ctr" anchorCtr="1">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2276711014"/>
                  </a:ext>
                </a:extLst>
              </a:tr>
              <a:tr h="370840">
                <a:tc>
                  <a:txBody>
                    <a:bodyPr/>
                    <a:lstStyle/>
                    <a:p>
                      <a:pPr algn="ctr"/>
                      <a:r>
                        <a:rPr lang="en-GB" sz="2800" b="1" dirty="0">
                          <a:solidFill>
                            <a:schemeClr val="bg1"/>
                          </a:solidFill>
                          <a:latin typeface="Calibri" panose="020F0502020204030204" pitchFamily="34" charset="0"/>
                          <a:cs typeface="Calibri" panose="020F0502020204030204" pitchFamily="34" charset="0"/>
                        </a:rPr>
                        <a:t>3</a:t>
                      </a:r>
                    </a:p>
                  </a:txBody>
                  <a:tcPr anchor="ctr" anchorCtr="1">
                    <a:lnL w="28575" cap="flat" cmpd="sng" algn="ctr">
                      <a:solidFill>
                        <a:srgbClr val="AE202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r>
                        <a:rPr lang="en-GB" sz="2800" dirty="0">
                          <a:latin typeface="Calibri" panose="020F0502020204030204" pitchFamily="34" charset="0"/>
                          <a:cs typeface="Calibri" panose="020F0502020204030204" pitchFamily="34" charset="0"/>
                        </a:rPr>
                        <a:t>Current Income Tax rates for employees are 21% and 40%</a:t>
                      </a:r>
                    </a:p>
                  </a:txBody>
                  <a:tcPr>
                    <a:lnL w="12700" cap="flat" cmpd="sng" algn="ctr">
                      <a:solidFill>
                        <a:schemeClr val="bg1"/>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tc>
                  <a:txBody>
                    <a:bodyPr/>
                    <a:lstStyle/>
                    <a:p>
                      <a:endParaRPr lang="en-GB" sz="2800" b="1" dirty="0">
                        <a:solidFill>
                          <a:schemeClr val="tx1"/>
                        </a:solidFill>
                        <a:latin typeface="Calibri" panose="020F0502020204030204" pitchFamily="34" charset="0"/>
                        <a:cs typeface="Calibri" panose="020F0502020204030204" pitchFamily="34" charset="0"/>
                      </a:endParaRPr>
                    </a:p>
                  </a:txBody>
                  <a:tcPr anchor="ctr" anchorCtr="1">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3745664444"/>
                  </a:ext>
                </a:extLst>
              </a:tr>
              <a:tr h="370840">
                <a:tc>
                  <a:txBody>
                    <a:bodyPr/>
                    <a:lstStyle/>
                    <a:p>
                      <a:pPr algn="ctr"/>
                      <a:r>
                        <a:rPr lang="en-GB" sz="2800" b="1" dirty="0">
                          <a:solidFill>
                            <a:schemeClr val="bg1"/>
                          </a:solidFill>
                          <a:latin typeface="Calibri" panose="020F0502020204030204" pitchFamily="34" charset="0"/>
                          <a:cs typeface="Calibri" panose="020F0502020204030204" pitchFamily="34" charset="0"/>
                        </a:rPr>
                        <a:t>4</a:t>
                      </a:r>
                    </a:p>
                  </a:txBody>
                  <a:tcPr anchor="ctr" anchorCtr="1">
                    <a:lnL w="28575" cap="flat" cmpd="sng" algn="ctr">
                      <a:solidFill>
                        <a:srgbClr val="AE202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r>
                        <a:rPr lang="en-GB" sz="2800" dirty="0">
                          <a:latin typeface="Calibri" panose="020F0502020204030204" pitchFamily="34" charset="0"/>
                          <a:cs typeface="Calibri" panose="020F0502020204030204" pitchFamily="34" charset="0"/>
                        </a:rPr>
                        <a:t>The principles of taxation are fairness, convenience, efficiency and certainty</a:t>
                      </a:r>
                    </a:p>
                  </a:txBody>
                  <a:tcPr>
                    <a:lnL w="12700" cap="flat" cmpd="sng" algn="ctr">
                      <a:solidFill>
                        <a:schemeClr val="bg1"/>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tc>
                  <a:txBody>
                    <a:bodyPr/>
                    <a:lstStyle/>
                    <a:p>
                      <a:endParaRPr lang="en-GB" sz="2800" b="1" dirty="0">
                        <a:solidFill>
                          <a:schemeClr val="tx1"/>
                        </a:solidFill>
                        <a:latin typeface="Calibri" panose="020F0502020204030204" pitchFamily="34" charset="0"/>
                        <a:cs typeface="Calibri" panose="020F0502020204030204" pitchFamily="34" charset="0"/>
                      </a:endParaRPr>
                    </a:p>
                  </a:txBody>
                  <a:tcPr anchor="ctr" anchorCtr="1">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881783061"/>
                  </a:ext>
                </a:extLst>
              </a:tr>
              <a:tr h="370840">
                <a:tc>
                  <a:txBody>
                    <a:bodyPr/>
                    <a:lstStyle/>
                    <a:p>
                      <a:pPr algn="ctr"/>
                      <a:r>
                        <a:rPr lang="en-GB" sz="2800" b="1" dirty="0">
                          <a:solidFill>
                            <a:schemeClr val="bg1"/>
                          </a:solidFill>
                          <a:latin typeface="Calibri" panose="020F0502020204030204" pitchFamily="34" charset="0"/>
                          <a:cs typeface="Calibri" panose="020F0502020204030204" pitchFamily="34" charset="0"/>
                        </a:rPr>
                        <a:t>5</a:t>
                      </a:r>
                    </a:p>
                  </a:txBody>
                  <a:tcPr anchor="ctr" anchorCtr="1">
                    <a:lnL w="28575" cap="flat" cmpd="sng" algn="ctr">
                      <a:solidFill>
                        <a:srgbClr val="AE202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rgbClr val="AE2026"/>
                    </a:solidFill>
                  </a:tcPr>
                </a:tc>
                <a:tc>
                  <a:txBody>
                    <a:bodyPr/>
                    <a:lstStyle/>
                    <a:p>
                      <a:r>
                        <a:rPr lang="en-GB" sz="2800" dirty="0">
                          <a:latin typeface="Calibri" panose="020F0502020204030204" pitchFamily="34" charset="0"/>
                          <a:cs typeface="Calibri" panose="020F0502020204030204" pitchFamily="34" charset="0"/>
                        </a:rPr>
                        <a:t>DIRT is a tax on the interest paid on loans</a:t>
                      </a:r>
                    </a:p>
                  </a:txBody>
                  <a:tcPr>
                    <a:lnL w="12700" cap="flat" cmpd="sng" algn="ctr">
                      <a:solidFill>
                        <a:schemeClr val="bg1"/>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chemeClr val="bg1"/>
                    </a:solidFill>
                  </a:tcPr>
                </a:tc>
                <a:tc>
                  <a:txBody>
                    <a:bodyPr/>
                    <a:lstStyle/>
                    <a:p>
                      <a:endParaRPr lang="en-GB" sz="2800" b="1" dirty="0">
                        <a:solidFill>
                          <a:schemeClr val="tx1"/>
                        </a:solidFill>
                        <a:latin typeface="Calibri" panose="020F0502020204030204" pitchFamily="34" charset="0"/>
                        <a:cs typeface="Calibri" panose="020F0502020204030204" pitchFamily="34" charset="0"/>
                      </a:endParaRPr>
                    </a:p>
                  </a:txBody>
                  <a:tcPr anchor="ctr" anchorCtr="1">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1321343982"/>
                  </a:ext>
                </a:extLst>
              </a:tr>
            </a:tbl>
          </a:graphicData>
        </a:graphic>
      </p:graphicFrame>
      <p:sp>
        <p:nvSpPr>
          <p:cNvPr id="2" name="Slide Number Placeholder 12">
            <a:extLst>
              <a:ext uri="{FF2B5EF4-FFF2-40B4-BE49-F238E27FC236}">
                <a16:creationId xmlns:a16="http://schemas.microsoft.com/office/drawing/2014/main" id="{DB75C0F6-B83D-1E5E-3E5C-5AB4D9646266}"/>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3</a:t>
            </a:fld>
            <a:endParaRPr lang="en-US" dirty="0"/>
          </a:p>
        </p:txBody>
      </p:sp>
    </p:spTree>
    <p:extLst>
      <p:ext uri="{BB962C8B-B14F-4D97-AF65-F5344CB8AC3E}">
        <p14:creationId xmlns:p14="http://schemas.microsoft.com/office/powerpoint/2010/main" val="351104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0DBB2B2-A3C0-8404-FFE1-16CF98C475C5}"/>
              </a:ext>
            </a:extLst>
          </p:cNvPr>
          <p:cNvSpPr>
            <a:spLocks noGrp="1"/>
          </p:cNvSpPr>
          <p:nvPr>
            <p:ph type="body" sz="quarter" idx="12"/>
          </p:nvPr>
        </p:nvSpPr>
        <p:spPr/>
        <p:txBody>
          <a:bodyPr>
            <a:normAutofit fontScale="92500" lnSpcReduction="20000"/>
          </a:bodyPr>
          <a:lstStyle/>
          <a:p>
            <a:r>
              <a:rPr lang="en-GB" sz="2400" b="1" dirty="0">
                <a:latin typeface="Calibri" panose="020F0502020204030204" pitchFamily="34" charset="0"/>
                <a:cs typeface="Calibri" panose="020F0502020204030204" pitchFamily="34" charset="0"/>
              </a:rPr>
              <a:t>Activity 8</a:t>
            </a:r>
          </a:p>
          <a:p>
            <a:endParaRPr lang="en-US" dirty="0"/>
          </a:p>
        </p:txBody>
      </p:sp>
      <p:sp>
        <p:nvSpPr>
          <p:cNvPr id="2" name="Title 1">
            <a:extLst>
              <a:ext uri="{FF2B5EF4-FFF2-40B4-BE49-F238E27FC236}">
                <a16:creationId xmlns:a16="http://schemas.microsoft.com/office/drawing/2014/main" id="{EF81682B-8871-9811-878D-E47214FAC614}"/>
              </a:ext>
            </a:extLst>
          </p:cNvPr>
          <p:cNvSpPr>
            <a:spLocks noGrp="1"/>
          </p:cNvSpPr>
          <p:nvPr>
            <p:ph type="title"/>
          </p:nvPr>
        </p:nvSpPr>
        <p:spPr/>
        <p:txBody>
          <a:bodyPr>
            <a:normAutofit/>
          </a:bodyPr>
          <a:lstStyle/>
          <a:p>
            <a:r>
              <a:rPr lang="en-GB" sz="4000" b="1" i="0" dirty="0">
                <a:latin typeface="Calibri" panose="020F0502020204030204" pitchFamily="34" charset="0"/>
                <a:cs typeface="Calibri" panose="020F0502020204030204" pitchFamily="34" charset="0"/>
              </a:rPr>
              <a:t>Take a Stand</a:t>
            </a:r>
          </a:p>
        </p:txBody>
      </p:sp>
      <p:sp>
        <p:nvSpPr>
          <p:cNvPr id="11" name="Rounded Rectangular Callout 10">
            <a:extLst>
              <a:ext uri="{FF2B5EF4-FFF2-40B4-BE49-F238E27FC236}">
                <a16:creationId xmlns:a16="http://schemas.microsoft.com/office/drawing/2014/main" id="{B15AC07A-C1DD-3E64-6363-8BCF2070EFFB}"/>
              </a:ext>
              <a:ext uri="{C183D7F6-B498-43B3-948B-1728B52AA6E4}">
                <adec:decorative xmlns:adec="http://schemas.microsoft.com/office/drawing/2017/decorative" val="1"/>
              </a:ext>
            </a:extLst>
          </p:cNvPr>
          <p:cNvSpPr/>
          <p:nvPr/>
        </p:nvSpPr>
        <p:spPr>
          <a:xfrm flipH="1">
            <a:off x="1793606" y="1664202"/>
            <a:ext cx="8056193" cy="4631572"/>
          </a:xfrm>
          <a:custGeom>
            <a:avLst/>
            <a:gdLst>
              <a:gd name="connsiteX0" fmla="*/ 0 w 6920736"/>
              <a:gd name="connsiteY0" fmla="*/ 771944 h 4631572"/>
              <a:gd name="connsiteX1" fmla="*/ 771944 w 6920736"/>
              <a:gd name="connsiteY1" fmla="*/ 0 h 4631572"/>
              <a:gd name="connsiteX2" fmla="*/ 1153456 w 6920736"/>
              <a:gd name="connsiteY2" fmla="*/ 0 h 4631572"/>
              <a:gd name="connsiteX3" fmla="*/ 1153456 w 6920736"/>
              <a:gd name="connsiteY3" fmla="*/ 0 h 4631572"/>
              <a:gd name="connsiteX4" fmla="*/ 2883640 w 6920736"/>
              <a:gd name="connsiteY4" fmla="*/ 0 h 4631572"/>
              <a:gd name="connsiteX5" fmla="*/ 6148792 w 6920736"/>
              <a:gd name="connsiteY5" fmla="*/ 0 h 4631572"/>
              <a:gd name="connsiteX6" fmla="*/ 6920736 w 6920736"/>
              <a:gd name="connsiteY6" fmla="*/ 771944 h 4631572"/>
              <a:gd name="connsiteX7" fmla="*/ 6920736 w 6920736"/>
              <a:gd name="connsiteY7" fmla="*/ 771929 h 4631572"/>
              <a:gd name="connsiteX8" fmla="*/ 6920736 w 6920736"/>
              <a:gd name="connsiteY8" fmla="*/ 771929 h 4631572"/>
              <a:gd name="connsiteX9" fmla="*/ 6920736 w 6920736"/>
              <a:gd name="connsiteY9" fmla="*/ 1929822 h 4631572"/>
              <a:gd name="connsiteX10" fmla="*/ 6920736 w 6920736"/>
              <a:gd name="connsiteY10" fmla="*/ 3859628 h 4631572"/>
              <a:gd name="connsiteX11" fmla="*/ 6148792 w 6920736"/>
              <a:gd name="connsiteY11" fmla="*/ 4631572 h 4631572"/>
              <a:gd name="connsiteX12" fmla="*/ 2883640 w 6920736"/>
              <a:gd name="connsiteY12" fmla="*/ 4631572 h 4631572"/>
              <a:gd name="connsiteX13" fmla="*/ 1153456 w 6920736"/>
              <a:gd name="connsiteY13" fmla="*/ 4631572 h 4631572"/>
              <a:gd name="connsiteX14" fmla="*/ 1153456 w 6920736"/>
              <a:gd name="connsiteY14" fmla="*/ 4631572 h 4631572"/>
              <a:gd name="connsiteX15" fmla="*/ 771944 w 6920736"/>
              <a:gd name="connsiteY15" fmla="*/ 4631572 h 4631572"/>
              <a:gd name="connsiteX16" fmla="*/ 0 w 6920736"/>
              <a:gd name="connsiteY16" fmla="*/ 3859628 h 4631572"/>
              <a:gd name="connsiteX17" fmla="*/ 0 w 6920736"/>
              <a:gd name="connsiteY17" fmla="*/ 1929822 h 4631572"/>
              <a:gd name="connsiteX18" fmla="*/ -972640 w 6920736"/>
              <a:gd name="connsiteY18" fmla="*/ 782782 h 4631572"/>
              <a:gd name="connsiteX19" fmla="*/ 0 w 6920736"/>
              <a:gd name="connsiteY19" fmla="*/ 771929 h 4631572"/>
              <a:gd name="connsiteX20" fmla="*/ 0 w 6920736"/>
              <a:gd name="connsiteY20" fmla="*/ 771944 h 4631572"/>
              <a:gd name="connsiteX0" fmla="*/ 972640 w 7893376"/>
              <a:gd name="connsiteY0" fmla="*/ 694887 h 4631572"/>
              <a:gd name="connsiteX1" fmla="*/ 1744584 w 7893376"/>
              <a:gd name="connsiteY1" fmla="*/ 0 h 4631572"/>
              <a:gd name="connsiteX2" fmla="*/ 2126096 w 7893376"/>
              <a:gd name="connsiteY2" fmla="*/ 0 h 4631572"/>
              <a:gd name="connsiteX3" fmla="*/ 2126096 w 7893376"/>
              <a:gd name="connsiteY3" fmla="*/ 0 h 4631572"/>
              <a:gd name="connsiteX4" fmla="*/ 3856280 w 7893376"/>
              <a:gd name="connsiteY4" fmla="*/ 0 h 4631572"/>
              <a:gd name="connsiteX5" fmla="*/ 7121432 w 7893376"/>
              <a:gd name="connsiteY5" fmla="*/ 0 h 4631572"/>
              <a:gd name="connsiteX6" fmla="*/ 7893376 w 7893376"/>
              <a:gd name="connsiteY6" fmla="*/ 771944 h 4631572"/>
              <a:gd name="connsiteX7" fmla="*/ 7893376 w 7893376"/>
              <a:gd name="connsiteY7" fmla="*/ 771929 h 4631572"/>
              <a:gd name="connsiteX8" fmla="*/ 7893376 w 7893376"/>
              <a:gd name="connsiteY8" fmla="*/ 771929 h 4631572"/>
              <a:gd name="connsiteX9" fmla="*/ 7893376 w 7893376"/>
              <a:gd name="connsiteY9" fmla="*/ 1929822 h 4631572"/>
              <a:gd name="connsiteX10" fmla="*/ 7893376 w 7893376"/>
              <a:gd name="connsiteY10" fmla="*/ 3859628 h 4631572"/>
              <a:gd name="connsiteX11" fmla="*/ 7121432 w 7893376"/>
              <a:gd name="connsiteY11" fmla="*/ 4631572 h 4631572"/>
              <a:gd name="connsiteX12" fmla="*/ 3856280 w 7893376"/>
              <a:gd name="connsiteY12" fmla="*/ 4631572 h 4631572"/>
              <a:gd name="connsiteX13" fmla="*/ 2126096 w 7893376"/>
              <a:gd name="connsiteY13" fmla="*/ 4631572 h 4631572"/>
              <a:gd name="connsiteX14" fmla="*/ 2126096 w 7893376"/>
              <a:gd name="connsiteY14" fmla="*/ 4631572 h 4631572"/>
              <a:gd name="connsiteX15" fmla="*/ 1744584 w 7893376"/>
              <a:gd name="connsiteY15" fmla="*/ 4631572 h 4631572"/>
              <a:gd name="connsiteX16" fmla="*/ 972640 w 7893376"/>
              <a:gd name="connsiteY16" fmla="*/ 3859628 h 4631572"/>
              <a:gd name="connsiteX17" fmla="*/ 972640 w 7893376"/>
              <a:gd name="connsiteY17" fmla="*/ 1929822 h 4631572"/>
              <a:gd name="connsiteX18" fmla="*/ 0 w 7893376"/>
              <a:gd name="connsiteY18" fmla="*/ 782782 h 4631572"/>
              <a:gd name="connsiteX19" fmla="*/ 972640 w 7893376"/>
              <a:gd name="connsiteY19" fmla="*/ 771929 h 4631572"/>
              <a:gd name="connsiteX20" fmla="*/ 972640 w 7893376"/>
              <a:gd name="connsiteY20" fmla="*/ 694887 h 4631572"/>
              <a:gd name="connsiteX0" fmla="*/ 972640 w 7893376"/>
              <a:gd name="connsiteY0" fmla="*/ 694887 h 4631572"/>
              <a:gd name="connsiteX1" fmla="*/ 1744584 w 7893376"/>
              <a:gd name="connsiteY1" fmla="*/ 0 h 4631572"/>
              <a:gd name="connsiteX2" fmla="*/ 2126096 w 7893376"/>
              <a:gd name="connsiteY2" fmla="*/ 0 h 4631572"/>
              <a:gd name="connsiteX3" fmla="*/ 2126096 w 7893376"/>
              <a:gd name="connsiteY3" fmla="*/ 0 h 4631572"/>
              <a:gd name="connsiteX4" fmla="*/ 3856280 w 7893376"/>
              <a:gd name="connsiteY4" fmla="*/ 0 h 4631572"/>
              <a:gd name="connsiteX5" fmla="*/ 7121432 w 7893376"/>
              <a:gd name="connsiteY5" fmla="*/ 0 h 4631572"/>
              <a:gd name="connsiteX6" fmla="*/ 7893376 w 7893376"/>
              <a:gd name="connsiteY6" fmla="*/ 771944 h 4631572"/>
              <a:gd name="connsiteX7" fmla="*/ 7893376 w 7893376"/>
              <a:gd name="connsiteY7" fmla="*/ 771929 h 4631572"/>
              <a:gd name="connsiteX8" fmla="*/ 7893376 w 7893376"/>
              <a:gd name="connsiteY8" fmla="*/ 771929 h 4631572"/>
              <a:gd name="connsiteX9" fmla="*/ 7893376 w 7893376"/>
              <a:gd name="connsiteY9" fmla="*/ 1929822 h 4631572"/>
              <a:gd name="connsiteX10" fmla="*/ 7893376 w 7893376"/>
              <a:gd name="connsiteY10" fmla="*/ 3859628 h 4631572"/>
              <a:gd name="connsiteX11" fmla="*/ 7121432 w 7893376"/>
              <a:gd name="connsiteY11" fmla="*/ 4631572 h 4631572"/>
              <a:gd name="connsiteX12" fmla="*/ 3856280 w 7893376"/>
              <a:gd name="connsiteY12" fmla="*/ 4631572 h 4631572"/>
              <a:gd name="connsiteX13" fmla="*/ 2126096 w 7893376"/>
              <a:gd name="connsiteY13" fmla="*/ 4631572 h 4631572"/>
              <a:gd name="connsiteX14" fmla="*/ 2126096 w 7893376"/>
              <a:gd name="connsiteY14" fmla="*/ 4631572 h 4631572"/>
              <a:gd name="connsiteX15" fmla="*/ 1744584 w 7893376"/>
              <a:gd name="connsiteY15" fmla="*/ 4631572 h 4631572"/>
              <a:gd name="connsiteX16" fmla="*/ 972640 w 7893376"/>
              <a:gd name="connsiteY16" fmla="*/ 3859628 h 4631572"/>
              <a:gd name="connsiteX17" fmla="*/ 972640 w 7893376"/>
              <a:gd name="connsiteY17" fmla="*/ 3224366 h 4631572"/>
              <a:gd name="connsiteX18" fmla="*/ 0 w 7893376"/>
              <a:gd name="connsiteY18" fmla="*/ 782782 h 4631572"/>
              <a:gd name="connsiteX19" fmla="*/ 972640 w 7893376"/>
              <a:gd name="connsiteY19" fmla="*/ 771929 h 4631572"/>
              <a:gd name="connsiteX20" fmla="*/ 972640 w 7893376"/>
              <a:gd name="connsiteY20" fmla="*/ 694887 h 4631572"/>
              <a:gd name="connsiteX0" fmla="*/ 972640 w 7893376"/>
              <a:gd name="connsiteY0" fmla="*/ 694887 h 4631572"/>
              <a:gd name="connsiteX1" fmla="*/ 1744584 w 7893376"/>
              <a:gd name="connsiteY1" fmla="*/ 0 h 4631572"/>
              <a:gd name="connsiteX2" fmla="*/ 2126096 w 7893376"/>
              <a:gd name="connsiteY2" fmla="*/ 0 h 4631572"/>
              <a:gd name="connsiteX3" fmla="*/ 2126096 w 7893376"/>
              <a:gd name="connsiteY3" fmla="*/ 0 h 4631572"/>
              <a:gd name="connsiteX4" fmla="*/ 3856280 w 7893376"/>
              <a:gd name="connsiteY4" fmla="*/ 0 h 4631572"/>
              <a:gd name="connsiteX5" fmla="*/ 7121432 w 7893376"/>
              <a:gd name="connsiteY5" fmla="*/ 0 h 4631572"/>
              <a:gd name="connsiteX6" fmla="*/ 7893376 w 7893376"/>
              <a:gd name="connsiteY6" fmla="*/ 771944 h 4631572"/>
              <a:gd name="connsiteX7" fmla="*/ 7893376 w 7893376"/>
              <a:gd name="connsiteY7" fmla="*/ 771929 h 4631572"/>
              <a:gd name="connsiteX8" fmla="*/ 7893376 w 7893376"/>
              <a:gd name="connsiteY8" fmla="*/ 771929 h 4631572"/>
              <a:gd name="connsiteX9" fmla="*/ 7893376 w 7893376"/>
              <a:gd name="connsiteY9" fmla="*/ 1929822 h 4631572"/>
              <a:gd name="connsiteX10" fmla="*/ 7893376 w 7893376"/>
              <a:gd name="connsiteY10" fmla="*/ 3859628 h 4631572"/>
              <a:gd name="connsiteX11" fmla="*/ 7121432 w 7893376"/>
              <a:gd name="connsiteY11" fmla="*/ 4631572 h 4631572"/>
              <a:gd name="connsiteX12" fmla="*/ 3856280 w 7893376"/>
              <a:gd name="connsiteY12" fmla="*/ 4631572 h 4631572"/>
              <a:gd name="connsiteX13" fmla="*/ 2126096 w 7893376"/>
              <a:gd name="connsiteY13" fmla="*/ 4631572 h 4631572"/>
              <a:gd name="connsiteX14" fmla="*/ 2126096 w 7893376"/>
              <a:gd name="connsiteY14" fmla="*/ 4631572 h 4631572"/>
              <a:gd name="connsiteX15" fmla="*/ 1744584 w 7893376"/>
              <a:gd name="connsiteY15" fmla="*/ 4631572 h 4631572"/>
              <a:gd name="connsiteX16" fmla="*/ 972640 w 7893376"/>
              <a:gd name="connsiteY16" fmla="*/ 3859628 h 4631572"/>
              <a:gd name="connsiteX17" fmla="*/ 972640 w 7893376"/>
              <a:gd name="connsiteY17" fmla="*/ 3224366 h 4631572"/>
              <a:gd name="connsiteX18" fmla="*/ 0 w 7893376"/>
              <a:gd name="connsiteY18" fmla="*/ 782782 h 4631572"/>
              <a:gd name="connsiteX19" fmla="*/ 967503 w 7893376"/>
              <a:gd name="connsiteY19" fmla="*/ 2462028 h 4631572"/>
              <a:gd name="connsiteX20" fmla="*/ 972640 w 7893376"/>
              <a:gd name="connsiteY20" fmla="*/ 694887 h 4631572"/>
              <a:gd name="connsiteX0" fmla="*/ 921269 w 7842005"/>
              <a:gd name="connsiteY0" fmla="*/ 694887 h 4631572"/>
              <a:gd name="connsiteX1" fmla="*/ 1693213 w 7842005"/>
              <a:gd name="connsiteY1" fmla="*/ 0 h 4631572"/>
              <a:gd name="connsiteX2" fmla="*/ 2074725 w 7842005"/>
              <a:gd name="connsiteY2" fmla="*/ 0 h 4631572"/>
              <a:gd name="connsiteX3" fmla="*/ 2074725 w 7842005"/>
              <a:gd name="connsiteY3" fmla="*/ 0 h 4631572"/>
              <a:gd name="connsiteX4" fmla="*/ 3804909 w 7842005"/>
              <a:gd name="connsiteY4" fmla="*/ 0 h 4631572"/>
              <a:gd name="connsiteX5" fmla="*/ 7070061 w 7842005"/>
              <a:gd name="connsiteY5" fmla="*/ 0 h 4631572"/>
              <a:gd name="connsiteX6" fmla="*/ 7842005 w 7842005"/>
              <a:gd name="connsiteY6" fmla="*/ 771944 h 4631572"/>
              <a:gd name="connsiteX7" fmla="*/ 7842005 w 7842005"/>
              <a:gd name="connsiteY7" fmla="*/ 771929 h 4631572"/>
              <a:gd name="connsiteX8" fmla="*/ 7842005 w 7842005"/>
              <a:gd name="connsiteY8" fmla="*/ 771929 h 4631572"/>
              <a:gd name="connsiteX9" fmla="*/ 7842005 w 7842005"/>
              <a:gd name="connsiteY9" fmla="*/ 1929822 h 4631572"/>
              <a:gd name="connsiteX10" fmla="*/ 7842005 w 7842005"/>
              <a:gd name="connsiteY10" fmla="*/ 3859628 h 4631572"/>
              <a:gd name="connsiteX11" fmla="*/ 7070061 w 7842005"/>
              <a:gd name="connsiteY11" fmla="*/ 4631572 h 4631572"/>
              <a:gd name="connsiteX12" fmla="*/ 3804909 w 7842005"/>
              <a:gd name="connsiteY12" fmla="*/ 4631572 h 4631572"/>
              <a:gd name="connsiteX13" fmla="*/ 2074725 w 7842005"/>
              <a:gd name="connsiteY13" fmla="*/ 4631572 h 4631572"/>
              <a:gd name="connsiteX14" fmla="*/ 2074725 w 7842005"/>
              <a:gd name="connsiteY14" fmla="*/ 4631572 h 4631572"/>
              <a:gd name="connsiteX15" fmla="*/ 1693213 w 7842005"/>
              <a:gd name="connsiteY15" fmla="*/ 4631572 h 4631572"/>
              <a:gd name="connsiteX16" fmla="*/ 921269 w 7842005"/>
              <a:gd name="connsiteY16" fmla="*/ 3859628 h 4631572"/>
              <a:gd name="connsiteX17" fmla="*/ 921269 w 7842005"/>
              <a:gd name="connsiteY17" fmla="*/ 3224366 h 4631572"/>
              <a:gd name="connsiteX18" fmla="*/ 0 w 7842005"/>
              <a:gd name="connsiteY18" fmla="*/ 2472881 h 4631572"/>
              <a:gd name="connsiteX19" fmla="*/ 916132 w 7842005"/>
              <a:gd name="connsiteY19" fmla="*/ 2462028 h 4631572"/>
              <a:gd name="connsiteX20" fmla="*/ 921269 w 7842005"/>
              <a:gd name="connsiteY20" fmla="*/ 694887 h 4631572"/>
              <a:gd name="connsiteX0" fmla="*/ 910995 w 7831731"/>
              <a:gd name="connsiteY0" fmla="*/ 694887 h 4631572"/>
              <a:gd name="connsiteX1" fmla="*/ 1682939 w 7831731"/>
              <a:gd name="connsiteY1" fmla="*/ 0 h 4631572"/>
              <a:gd name="connsiteX2" fmla="*/ 2064451 w 7831731"/>
              <a:gd name="connsiteY2" fmla="*/ 0 h 4631572"/>
              <a:gd name="connsiteX3" fmla="*/ 2064451 w 7831731"/>
              <a:gd name="connsiteY3" fmla="*/ 0 h 4631572"/>
              <a:gd name="connsiteX4" fmla="*/ 3794635 w 7831731"/>
              <a:gd name="connsiteY4" fmla="*/ 0 h 4631572"/>
              <a:gd name="connsiteX5" fmla="*/ 7059787 w 7831731"/>
              <a:gd name="connsiteY5" fmla="*/ 0 h 4631572"/>
              <a:gd name="connsiteX6" fmla="*/ 7831731 w 7831731"/>
              <a:gd name="connsiteY6" fmla="*/ 771944 h 4631572"/>
              <a:gd name="connsiteX7" fmla="*/ 7831731 w 7831731"/>
              <a:gd name="connsiteY7" fmla="*/ 771929 h 4631572"/>
              <a:gd name="connsiteX8" fmla="*/ 7831731 w 7831731"/>
              <a:gd name="connsiteY8" fmla="*/ 771929 h 4631572"/>
              <a:gd name="connsiteX9" fmla="*/ 7831731 w 7831731"/>
              <a:gd name="connsiteY9" fmla="*/ 1929822 h 4631572"/>
              <a:gd name="connsiteX10" fmla="*/ 7831731 w 7831731"/>
              <a:gd name="connsiteY10" fmla="*/ 3859628 h 4631572"/>
              <a:gd name="connsiteX11" fmla="*/ 7059787 w 7831731"/>
              <a:gd name="connsiteY11" fmla="*/ 4631572 h 4631572"/>
              <a:gd name="connsiteX12" fmla="*/ 3794635 w 7831731"/>
              <a:gd name="connsiteY12" fmla="*/ 4631572 h 4631572"/>
              <a:gd name="connsiteX13" fmla="*/ 2064451 w 7831731"/>
              <a:gd name="connsiteY13" fmla="*/ 4631572 h 4631572"/>
              <a:gd name="connsiteX14" fmla="*/ 2064451 w 7831731"/>
              <a:gd name="connsiteY14" fmla="*/ 4631572 h 4631572"/>
              <a:gd name="connsiteX15" fmla="*/ 1682939 w 7831731"/>
              <a:gd name="connsiteY15" fmla="*/ 4631572 h 4631572"/>
              <a:gd name="connsiteX16" fmla="*/ 910995 w 7831731"/>
              <a:gd name="connsiteY16" fmla="*/ 3859628 h 4631572"/>
              <a:gd name="connsiteX17" fmla="*/ 910995 w 7831731"/>
              <a:gd name="connsiteY17" fmla="*/ 3224366 h 4631572"/>
              <a:gd name="connsiteX18" fmla="*/ 0 w 7831731"/>
              <a:gd name="connsiteY18" fmla="*/ 2467744 h 4631572"/>
              <a:gd name="connsiteX19" fmla="*/ 905858 w 7831731"/>
              <a:gd name="connsiteY19" fmla="*/ 2462028 h 4631572"/>
              <a:gd name="connsiteX20" fmla="*/ 910995 w 7831731"/>
              <a:gd name="connsiteY20" fmla="*/ 694887 h 4631572"/>
              <a:gd name="connsiteX0" fmla="*/ 910995 w 7831731"/>
              <a:gd name="connsiteY0" fmla="*/ 694887 h 4631572"/>
              <a:gd name="connsiteX1" fmla="*/ 1682939 w 7831731"/>
              <a:gd name="connsiteY1" fmla="*/ 0 h 4631572"/>
              <a:gd name="connsiteX2" fmla="*/ 2064451 w 7831731"/>
              <a:gd name="connsiteY2" fmla="*/ 0 h 4631572"/>
              <a:gd name="connsiteX3" fmla="*/ 2064451 w 7831731"/>
              <a:gd name="connsiteY3" fmla="*/ 0 h 4631572"/>
              <a:gd name="connsiteX4" fmla="*/ 3794635 w 7831731"/>
              <a:gd name="connsiteY4" fmla="*/ 0 h 4631572"/>
              <a:gd name="connsiteX5" fmla="*/ 7059787 w 7831731"/>
              <a:gd name="connsiteY5" fmla="*/ 0 h 4631572"/>
              <a:gd name="connsiteX6" fmla="*/ 7831731 w 7831731"/>
              <a:gd name="connsiteY6" fmla="*/ 771944 h 4631572"/>
              <a:gd name="connsiteX7" fmla="*/ 7831731 w 7831731"/>
              <a:gd name="connsiteY7" fmla="*/ 771929 h 4631572"/>
              <a:gd name="connsiteX8" fmla="*/ 7831731 w 7831731"/>
              <a:gd name="connsiteY8" fmla="*/ 771929 h 4631572"/>
              <a:gd name="connsiteX9" fmla="*/ 7831731 w 7831731"/>
              <a:gd name="connsiteY9" fmla="*/ 1929822 h 4631572"/>
              <a:gd name="connsiteX10" fmla="*/ 7831731 w 7831731"/>
              <a:gd name="connsiteY10" fmla="*/ 3859628 h 4631572"/>
              <a:gd name="connsiteX11" fmla="*/ 7059787 w 7831731"/>
              <a:gd name="connsiteY11" fmla="*/ 4631572 h 4631572"/>
              <a:gd name="connsiteX12" fmla="*/ 3794635 w 7831731"/>
              <a:gd name="connsiteY12" fmla="*/ 4631572 h 4631572"/>
              <a:gd name="connsiteX13" fmla="*/ 2064451 w 7831731"/>
              <a:gd name="connsiteY13" fmla="*/ 4631572 h 4631572"/>
              <a:gd name="connsiteX14" fmla="*/ 2064451 w 7831731"/>
              <a:gd name="connsiteY14" fmla="*/ 4631572 h 4631572"/>
              <a:gd name="connsiteX15" fmla="*/ 1682939 w 7831731"/>
              <a:gd name="connsiteY15" fmla="*/ 4631572 h 4631572"/>
              <a:gd name="connsiteX16" fmla="*/ 910995 w 7831731"/>
              <a:gd name="connsiteY16" fmla="*/ 3859628 h 4631572"/>
              <a:gd name="connsiteX17" fmla="*/ 910995 w 7831731"/>
              <a:gd name="connsiteY17" fmla="*/ 3224366 h 4631572"/>
              <a:gd name="connsiteX18" fmla="*/ 0 w 7831731"/>
              <a:gd name="connsiteY18" fmla="*/ 2447195 h 4631572"/>
              <a:gd name="connsiteX19" fmla="*/ 905858 w 7831731"/>
              <a:gd name="connsiteY19" fmla="*/ 2462028 h 4631572"/>
              <a:gd name="connsiteX20" fmla="*/ 910995 w 7831731"/>
              <a:gd name="connsiteY20" fmla="*/ 694887 h 4631572"/>
              <a:gd name="connsiteX0" fmla="*/ 905858 w 7826594"/>
              <a:gd name="connsiteY0" fmla="*/ 694887 h 4631572"/>
              <a:gd name="connsiteX1" fmla="*/ 1677802 w 7826594"/>
              <a:gd name="connsiteY1" fmla="*/ 0 h 4631572"/>
              <a:gd name="connsiteX2" fmla="*/ 2059314 w 7826594"/>
              <a:gd name="connsiteY2" fmla="*/ 0 h 4631572"/>
              <a:gd name="connsiteX3" fmla="*/ 2059314 w 7826594"/>
              <a:gd name="connsiteY3" fmla="*/ 0 h 4631572"/>
              <a:gd name="connsiteX4" fmla="*/ 3789498 w 7826594"/>
              <a:gd name="connsiteY4" fmla="*/ 0 h 4631572"/>
              <a:gd name="connsiteX5" fmla="*/ 7054650 w 7826594"/>
              <a:gd name="connsiteY5" fmla="*/ 0 h 4631572"/>
              <a:gd name="connsiteX6" fmla="*/ 7826594 w 7826594"/>
              <a:gd name="connsiteY6" fmla="*/ 771944 h 4631572"/>
              <a:gd name="connsiteX7" fmla="*/ 7826594 w 7826594"/>
              <a:gd name="connsiteY7" fmla="*/ 771929 h 4631572"/>
              <a:gd name="connsiteX8" fmla="*/ 7826594 w 7826594"/>
              <a:gd name="connsiteY8" fmla="*/ 771929 h 4631572"/>
              <a:gd name="connsiteX9" fmla="*/ 7826594 w 7826594"/>
              <a:gd name="connsiteY9" fmla="*/ 1929822 h 4631572"/>
              <a:gd name="connsiteX10" fmla="*/ 7826594 w 7826594"/>
              <a:gd name="connsiteY10" fmla="*/ 3859628 h 4631572"/>
              <a:gd name="connsiteX11" fmla="*/ 7054650 w 7826594"/>
              <a:gd name="connsiteY11" fmla="*/ 4631572 h 4631572"/>
              <a:gd name="connsiteX12" fmla="*/ 3789498 w 7826594"/>
              <a:gd name="connsiteY12" fmla="*/ 4631572 h 4631572"/>
              <a:gd name="connsiteX13" fmla="*/ 2059314 w 7826594"/>
              <a:gd name="connsiteY13" fmla="*/ 4631572 h 4631572"/>
              <a:gd name="connsiteX14" fmla="*/ 2059314 w 7826594"/>
              <a:gd name="connsiteY14" fmla="*/ 4631572 h 4631572"/>
              <a:gd name="connsiteX15" fmla="*/ 1677802 w 7826594"/>
              <a:gd name="connsiteY15" fmla="*/ 4631572 h 4631572"/>
              <a:gd name="connsiteX16" fmla="*/ 905858 w 7826594"/>
              <a:gd name="connsiteY16" fmla="*/ 3859628 h 4631572"/>
              <a:gd name="connsiteX17" fmla="*/ 905858 w 7826594"/>
              <a:gd name="connsiteY17" fmla="*/ 3224366 h 4631572"/>
              <a:gd name="connsiteX18" fmla="*/ 0 w 7826594"/>
              <a:gd name="connsiteY18" fmla="*/ 2472881 h 4631572"/>
              <a:gd name="connsiteX19" fmla="*/ 900721 w 7826594"/>
              <a:gd name="connsiteY19" fmla="*/ 2462028 h 4631572"/>
              <a:gd name="connsiteX20" fmla="*/ 905858 w 7826594"/>
              <a:gd name="connsiteY20" fmla="*/ 694887 h 4631572"/>
              <a:gd name="connsiteX0" fmla="*/ 905858 w 7826594"/>
              <a:gd name="connsiteY0" fmla="*/ 694887 h 4631572"/>
              <a:gd name="connsiteX1" fmla="*/ 1677802 w 7826594"/>
              <a:gd name="connsiteY1" fmla="*/ 0 h 4631572"/>
              <a:gd name="connsiteX2" fmla="*/ 2059314 w 7826594"/>
              <a:gd name="connsiteY2" fmla="*/ 0 h 4631572"/>
              <a:gd name="connsiteX3" fmla="*/ 2059314 w 7826594"/>
              <a:gd name="connsiteY3" fmla="*/ 0 h 4631572"/>
              <a:gd name="connsiteX4" fmla="*/ 3789498 w 7826594"/>
              <a:gd name="connsiteY4" fmla="*/ 0 h 4631572"/>
              <a:gd name="connsiteX5" fmla="*/ 7054650 w 7826594"/>
              <a:gd name="connsiteY5" fmla="*/ 0 h 4631572"/>
              <a:gd name="connsiteX6" fmla="*/ 7826594 w 7826594"/>
              <a:gd name="connsiteY6" fmla="*/ 771944 h 4631572"/>
              <a:gd name="connsiteX7" fmla="*/ 7826594 w 7826594"/>
              <a:gd name="connsiteY7" fmla="*/ 771929 h 4631572"/>
              <a:gd name="connsiteX8" fmla="*/ 7826594 w 7826594"/>
              <a:gd name="connsiteY8" fmla="*/ 771929 h 4631572"/>
              <a:gd name="connsiteX9" fmla="*/ 7826594 w 7826594"/>
              <a:gd name="connsiteY9" fmla="*/ 1929822 h 4631572"/>
              <a:gd name="connsiteX10" fmla="*/ 7826594 w 7826594"/>
              <a:gd name="connsiteY10" fmla="*/ 3859628 h 4631572"/>
              <a:gd name="connsiteX11" fmla="*/ 7054650 w 7826594"/>
              <a:gd name="connsiteY11" fmla="*/ 4631572 h 4631572"/>
              <a:gd name="connsiteX12" fmla="*/ 3789498 w 7826594"/>
              <a:gd name="connsiteY12" fmla="*/ 4631572 h 4631572"/>
              <a:gd name="connsiteX13" fmla="*/ 2059314 w 7826594"/>
              <a:gd name="connsiteY13" fmla="*/ 4631572 h 4631572"/>
              <a:gd name="connsiteX14" fmla="*/ 2059314 w 7826594"/>
              <a:gd name="connsiteY14" fmla="*/ 4631572 h 4631572"/>
              <a:gd name="connsiteX15" fmla="*/ 1677802 w 7826594"/>
              <a:gd name="connsiteY15" fmla="*/ 4631572 h 4631572"/>
              <a:gd name="connsiteX16" fmla="*/ 905858 w 7826594"/>
              <a:gd name="connsiteY16" fmla="*/ 3859628 h 4631572"/>
              <a:gd name="connsiteX17" fmla="*/ 900721 w 7826594"/>
              <a:gd name="connsiteY17" fmla="*/ 3316834 h 4631572"/>
              <a:gd name="connsiteX18" fmla="*/ 0 w 7826594"/>
              <a:gd name="connsiteY18" fmla="*/ 2472881 h 4631572"/>
              <a:gd name="connsiteX19" fmla="*/ 900721 w 7826594"/>
              <a:gd name="connsiteY19" fmla="*/ 2462028 h 4631572"/>
              <a:gd name="connsiteX20" fmla="*/ 905858 w 7826594"/>
              <a:gd name="connsiteY20" fmla="*/ 694887 h 4631572"/>
              <a:gd name="connsiteX0" fmla="*/ 905858 w 7826594"/>
              <a:gd name="connsiteY0" fmla="*/ 694887 h 4631572"/>
              <a:gd name="connsiteX1" fmla="*/ 1677802 w 7826594"/>
              <a:gd name="connsiteY1" fmla="*/ 0 h 4631572"/>
              <a:gd name="connsiteX2" fmla="*/ 2059314 w 7826594"/>
              <a:gd name="connsiteY2" fmla="*/ 0 h 4631572"/>
              <a:gd name="connsiteX3" fmla="*/ 2059314 w 7826594"/>
              <a:gd name="connsiteY3" fmla="*/ 0 h 4631572"/>
              <a:gd name="connsiteX4" fmla="*/ 3789498 w 7826594"/>
              <a:gd name="connsiteY4" fmla="*/ 0 h 4631572"/>
              <a:gd name="connsiteX5" fmla="*/ 7054650 w 7826594"/>
              <a:gd name="connsiteY5" fmla="*/ 0 h 4631572"/>
              <a:gd name="connsiteX6" fmla="*/ 7826594 w 7826594"/>
              <a:gd name="connsiteY6" fmla="*/ 771944 h 4631572"/>
              <a:gd name="connsiteX7" fmla="*/ 7826594 w 7826594"/>
              <a:gd name="connsiteY7" fmla="*/ 771929 h 4631572"/>
              <a:gd name="connsiteX8" fmla="*/ 7826594 w 7826594"/>
              <a:gd name="connsiteY8" fmla="*/ 771929 h 4631572"/>
              <a:gd name="connsiteX9" fmla="*/ 7826594 w 7826594"/>
              <a:gd name="connsiteY9" fmla="*/ 1929822 h 4631572"/>
              <a:gd name="connsiteX10" fmla="*/ 7826594 w 7826594"/>
              <a:gd name="connsiteY10" fmla="*/ 3859628 h 4631572"/>
              <a:gd name="connsiteX11" fmla="*/ 7054650 w 7826594"/>
              <a:gd name="connsiteY11" fmla="*/ 4631572 h 4631572"/>
              <a:gd name="connsiteX12" fmla="*/ 3789498 w 7826594"/>
              <a:gd name="connsiteY12" fmla="*/ 4631572 h 4631572"/>
              <a:gd name="connsiteX13" fmla="*/ 2059314 w 7826594"/>
              <a:gd name="connsiteY13" fmla="*/ 4631572 h 4631572"/>
              <a:gd name="connsiteX14" fmla="*/ 2059314 w 7826594"/>
              <a:gd name="connsiteY14" fmla="*/ 4631572 h 4631572"/>
              <a:gd name="connsiteX15" fmla="*/ 1677802 w 7826594"/>
              <a:gd name="connsiteY15" fmla="*/ 4631572 h 4631572"/>
              <a:gd name="connsiteX16" fmla="*/ 905858 w 7826594"/>
              <a:gd name="connsiteY16" fmla="*/ 3859628 h 4631572"/>
              <a:gd name="connsiteX17" fmla="*/ 900721 w 7826594"/>
              <a:gd name="connsiteY17" fmla="*/ 3316834 h 4631572"/>
              <a:gd name="connsiteX18" fmla="*/ 0 w 7826594"/>
              <a:gd name="connsiteY18" fmla="*/ 2472881 h 4631572"/>
              <a:gd name="connsiteX19" fmla="*/ 905858 w 7826594"/>
              <a:gd name="connsiteY19" fmla="*/ 2472302 h 4631572"/>
              <a:gd name="connsiteX20" fmla="*/ 905858 w 7826594"/>
              <a:gd name="connsiteY20" fmla="*/ 694887 h 4631572"/>
              <a:gd name="connsiteX0" fmla="*/ 905858 w 7826594"/>
              <a:gd name="connsiteY0" fmla="*/ 694887 h 4631572"/>
              <a:gd name="connsiteX1" fmla="*/ 1677802 w 7826594"/>
              <a:gd name="connsiteY1" fmla="*/ 0 h 4631572"/>
              <a:gd name="connsiteX2" fmla="*/ 2059314 w 7826594"/>
              <a:gd name="connsiteY2" fmla="*/ 0 h 4631572"/>
              <a:gd name="connsiteX3" fmla="*/ 2059314 w 7826594"/>
              <a:gd name="connsiteY3" fmla="*/ 0 h 4631572"/>
              <a:gd name="connsiteX4" fmla="*/ 3789498 w 7826594"/>
              <a:gd name="connsiteY4" fmla="*/ 0 h 4631572"/>
              <a:gd name="connsiteX5" fmla="*/ 7054650 w 7826594"/>
              <a:gd name="connsiteY5" fmla="*/ 0 h 4631572"/>
              <a:gd name="connsiteX6" fmla="*/ 7826594 w 7826594"/>
              <a:gd name="connsiteY6" fmla="*/ 771944 h 4631572"/>
              <a:gd name="connsiteX7" fmla="*/ 7826594 w 7826594"/>
              <a:gd name="connsiteY7" fmla="*/ 771929 h 4631572"/>
              <a:gd name="connsiteX8" fmla="*/ 7826594 w 7826594"/>
              <a:gd name="connsiteY8" fmla="*/ 771929 h 4631572"/>
              <a:gd name="connsiteX9" fmla="*/ 7826594 w 7826594"/>
              <a:gd name="connsiteY9" fmla="*/ 1929822 h 4631572"/>
              <a:gd name="connsiteX10" fmla="*/ 7826594 w 7826594"/>
              <a:gd name="connsiteY10" fmla="*/ 3859628 h 4631572"/>
              <a:gd name="connsiteX11" fmla="*/ 7054650 w 7826594"/>
              <a:gd name="connsiteY11" fmla="*/ 4631572 h 4631572"/>
              <a:gd name="connsiteX12" fmla="*/ 3789498 w 7826594"/>
              <a:gd name="connsiteY12" fmla="*/ 4631572 h 4631572"/>
              <a:gd name="connsiteX13" fmla="*/ 2059314 w 7826594"/>
              <a:gd name="connsiteY13" fmla="*/ 4631572 h 4631572"/>
              <a:gd name="connsiteX14" fmla="*/ 2059314 w 7826594"/>
              <a:gd name="connsiteY14" fmla="*/ 4631572 h 4631572"/>
              <a:gd name="connsiteX15" fmla="*/ 1677802 w 7826594"/>
              <a:gd name="connsiteY15" fmla="*/ 4631572 h 4631572"/>
              <a:gd name="connsiteX16" fmla="*/ 905858 w 7826594"/>
              <a:gd name="connsiteY16" fmla="*/ 3859628 h 4631572"/>
              <a:gd name="connsiteX17" fmla="*/ 905660 w 7826594"/>
              <a:gd name="connsiteY17" fmla="*/ 3101077 h 4631572"/>
              <a:gd name="connsiteX18" fmla="*/ 0 w 7826594"/>
              <a:gd name="connsiteY18" fmla="*/ 2472881 h 4631572"/>
              <a:gd name="connsiteX19" fmla="*/ 905858 w 7826594"/>
              <a:gd name="connsiteY19" fmla="*/ 2472302 h 4631572"/>
              <a:gd name="connsiteX20" fmla="*/ 905858 w 7826594"/>
              <a:gd name="connsiteY20" fmla="*/ 694887 h 4631572"/>
              <a:gd name="connsiteX0" fmla="*/ 905858 w 7826594"/>
              <a:gd name="connsiteY0" fmla="*/ 694887 h 4631572"/>
              <a:gd name="connsiteX1" fmla="*/ 1677802 w 7826594"/>
              <a:gd name="connsiteY1" fmla="*/ 0 h 4631572"/>
              <a:gd name="connsiteX2" fmla="*/ 2059314 w 7826594"/>
              <a:gd name="connsiteY2" fmla="*/ 0 h 4631572"/>
              <a:gd name="connsiteX3" fmla="*/ 2059314 w 7826594"/>
              <a:gd name="connsiteY3" fmla="*/ 0 h 4631572"/>
              <a:gd name="connsiteX4" fmla="*/ 3789498 w 7826594"/>
              <a:gd name="connsiteY4" fmla="*/ 0 h 4631572"/>
              <a:gd name="connsiteX5" fmla="*/ 7054650 w 7826594"/>
              <a:gd name="connsiteY5" fmla="*/ 0 h 4631572"/>
              <a:gd name="connsiteX6" fmla="*/ 7826594 w 7826594"/>
              <a:gd name="connsiteY6" fmla="*/ 771944 h 4631572"/>
              <a:gd name="connsiteX7" fmla="*/ 7826594 w 7826594"/>
              <a:gd name="connsiteY7" fmla="*/ 771929 h 4631572"/>
              <a:gd name="connsiteX8" fmla="*/ 7826594 w 7826594"/>
              <a:gd name="connsiteY8" fmla="*/ 771929 h 4631572"/>
              <a:gd name="connsiteX9" fmla="*/ 7826594 w 7826594"/>
              <a:gd name="connsiteY9" fmla="*/ 1929822 h 4631572"/>
              <a:gd name="connsiteX10" fmla="*/ 7826594 w 7826594"/>
              <a:gd name="connsiteY10" fmla="*/ 3859628 h 4631572"/>
              <a:gd name="connsiteX11" fmla="*/ 7054650 w 7826594"/>
              <a:gd name="connsiteY11" fmla="*/ 4631572 h 4631572"/>
              <a:gd name="connsiteX12" fmla="*/ 3789498 w 7826594"/>
              <a:gd name="connsiteY12" fmla="*/ 4631572 h 4631572"/>
              <a:gd name="connsiteX13" fmla="*/ 2059314 w 7826594"/>
              <a:gd name="connsiteY13" fmla="*/ 4631572 h 4631572"/>
              <a:gd name="connsiteX14" fmla="*/ 2059314 w 7826594"/>
              <a:gd name="connsiteY14" fmla="*/ 4631572 h 4631572"/>
              <a:gd name="connsiteX15" fmla="*/ 1677802 w 7826594"/>
              <a:gd name="connsiteY15" fmla="*/ 4631572 h 4631572"/>
              <a:gd name="connsiteX16" fmla="*/ 905858 w 7826594"/>
              <a:gd name="connsiteY16" fmla="*/ 3859628 h 4631572"/>
              <a:gd name="connsiteX17" fmla="*/ 905660 w 7826594"/>
              <a:gd name="connsiteY17" fmla="*/ 3101077 h 4631572"/>
              <a:gd name="connsiteX18" fmla="*/ 0 w 7826594"/>
              <a:gd name="connsiteY18" fmla="*/ 2472881 h 4631572"/>
              <a:gd name="connsiteX19" fmla="*/ 905858 w 7826594"/>
              <a:gd name="connsiteY19" fmla="*/ 2318190 h 4631572"/>
              <a:gd name="connsiteX20" fmla="*/ 905858 w 7826594"/>
              <a:gd name="connsiteY20" fmla="*/ 694887 h 4631572"/>
              <a:gd name="connsiteX0" fmla="*/ 910797 w 7831533"/>
              <a:gd name="connsiteY0" fmla="*/ 694887 h 4631572"/>
              <a:gd name="connsiteX1" fmla="*/ 1682741 w 7831533"/>
              <a:gd name="connsiteY1" fmla="*/ 0 h 4631572"/>
              <a:gd name="connsiteX2" fmla="*/ 2064253 w 7831533"/>
              <a:gd name="connsiteY2" fmla="*/ 0 h 4631572"/>
              <a:gd name="connsiteX3" fmla="*/ 2064253 w 7831533"/>
              <a:gd name="connsiteY3" fmla="*/ 0 h 4631572"/>
              <a:gd name="connsiteX4" fmla="*/ 3794437 w 7831533"/>
              <a:gd name="connsiteY4" fmla="*/ 0 h 4631572"/>
              <a:gd name="connsiteX5" fmla="*/ 7059589 w 7831533"/>
              <a:gd name="connsiteY5" fmla="*/ 0 h 4631572"/>
              <a:gd name="connsiteX6" fmla="*/ 7831533 w 7831533"/>
              <a:gd name="connsiteY6" fmla="*/ 771944 h 4631572"/>
              <a:gd name="connsiteX7" fmla="*/ 7831533 w 7831533"/>
              <a:gd name="connsiteY7" fmla="*/ 771929 h 4631572"/>
              <a:gd name="connsiteX8" fmla="*/ 7831533 w 7831533"/>
              <a:gd name="connsiteY8" fmla="*/ 771929 h 4631572"/>
              <a:gd name="connsiteX9" fmla="*/ 7831533 w 7831533"/>
              <a:gd name="connsiteY9" fmla="*/ 1929822 h 4631572"/>
              <a:gd name="connsiteX10" fmla="*/ 7831533 w 7831533"/>
              <a:gd name="connsiteY10" fmla="*/ 3859628 h 4631572"/>
              <a:gd name="connsiteX11" fmla="*/ 7059589 w 7831533"/>
              <a:gd name="connsiteY11" fmla="*/ 4631572 h 4631572"/>
              <a:gd name="connsiteX12" fmla="*/ 3794437 w 7831533"/>
              <a:gd name="connsiteY12" fmla="*/ 4631572 h 4631572"/>
              <a:gd name="connsiteX13" fmla="*/ 2064253 w 7831533"/>
              <a:gd name="connsiteY13" fmla="*/ 4631572 h 4631572"/>
              <a:gd name="connsiteX14" fmla="*/ 2064253 w 7831533"/>
              <a:gd name="connsiteY14" fmla="*/ 4631572 h 4631572"/>
              <a:gd name="connsiteX15" fmla="*/ 1682741 w 7831533"/>
              <a:gd name="connsiteY15" fmla="*/ 4631572 h 4631572"/>
              <a:gd name="connsiteX16" fmla="*/ 910797 w 7831533"/>
              <a:gd name="connsiteY16" fmla="*/ 3859628 h 4631572"/>
              <a:gd name="connsiteX17" fmla="*/ 910599 w 7831533"/>
              <a:gd name="connsiteY17" fmla="*/ 3101077 h 4631572"/>
              <a:gd name="connsiteX18" fmla="*/ 0 w 7831533"/>
              <a:gd name="connsiteY18" fmla="*/ 2339317 h 4631572"/>
              <a:gd name="connsiteX19" fmla="*/ 910797 w 7831533"/>
              <a:gd name="connsiteY19" fmla="*/ 2318190 h 4631572"/>
              <a:gd name="connsiteX20" fmla="*/ 910797 w 7831533"/>
              <a:gd name="connsiteY20" fmla="*/ 694887 h 4631572"/>
              <a:gd name="connsiteX0" fmla="*/ 826834 w 7747570"/>
              <a:gd name="connsiteY0" fmla="*/ 694887 h 4631572"/>
              <a:gd name="connsiteX1" fmla="*/ 1598778 w 7747570"/>
              <a:gd name="connsiteY1" fmla="*/ 0 h 4631572"/>
              <a:gd name="connsiteX2" fmla="*/ 1980290 w 7747570"/>
              <a:gd name="connsiteY2" fmla="*/ 0 h 4631572"/>
              <a:gd name="connsiteX3" fmla="*/ 1980290 w 7747570"/>
              <a:gd name="connsiteY3" fmla="*/ 0 h 4631572"/>
              <a:gd name="connsiteX4" fmla="*/ 3710474 w 7747570"/>
              <a:gd name="connsiteY4" fmla="*/ 0 h 4631572"/>
              <a:gd name="connsiteX5" fmla="*/ 6975626 w 7747570"/>
              <a:gd name="connsiteY5" fmla="*/ 0 h 4631572"/>
              <a:gd name="connsiteX6" fmla="*/ 7747570 w 7747570"/>
              <a:gd name="connsiteY6" fmla="*/ 771944 h 4631572"/>
              <a:gd name="connsiteX7" fmla="*/ 7747570 w 7747570"/>
              <a:gd name="connsiteY7" fmla="*/ 771929 h 4631572"/>
              <a:gd name="connsiteX8" fmla="*/ 7747570 w 7747570"/>
              <a:gd name="connsiteY8" fmla="*/ 771929 h 4631572"/>
              <a:gd name="connsiteX9" fmla="*/ 7747570 w 7747570"/>
              <a:gd name="connsiteY9" fmla="*/ 1929822 h 4631572"/>
              <a:gd name="connsiteX10" fmla="*/ 7747570 w 7747570"/>
              <a:gd name="connsiteY10" fmla="*/ 3859628 h 4631572"/>
              <a:gd name="connsiteX11" fmla="*/ 6975626 w 7747570"/>
              <a:gd name="connsiteY11" fmla="*/ 4631572 h 4631572"/>
              <a:gd name="connsiteX12" fmla="*/ 3710474 w 7747570"/>
              <a:gd name="connsiteY12" fmla="*/ 4631572 h 4631572"/>
              <a:gd name="connsiteX13" fmla="*/ 1980290 w 7747570"/>
              <a:gd name="connsiteY13" fmla="*/ 4631572 h 4631572"/>
              <a:gd name="connsiteX14" fmla="*/ 1980290 w 7747570"/>
              <a:gd name="connsiteY14" fmla="*/ 4631572 h 4631572"/>
              <a:gd name="connsiteX15" fmla="*/ 1598778 w 7747570"/>
              <a:gd name="connsiteY15" fmla="*/ 4631572 h 4631572"/>
              <a:gd name="connsiteX16" fmla="*/ 826834 w 7747570"/>
              <a:gd name="connsiteY16" fmla="*/ 3859628 h 4631572"/>
              <a:gd name="connsiteX17" fmla="*/ 826636 w 7747570"/>
              <a:gd name="connsiteY17" fmla="*/ 3101077 h 4631572"/>
              <a:gd name="connsiteX18" fmla="*/ 0 w 7747570"/>
              <a:gd name="connsiteY18" fmla="*/ 2323906 h 4631572"/>
              <a:gd name="connsiteX19" fmla="*/ 826834 w 7747570"/>
              <a:gd name="connsiteY19" fmla="*/ 2318190 h 4631572"/>
              <a:gd name="connsiteX20" fmla="*/ 826834 w 7747570"/>
              <a:gd name="connsiteY20" fmla="*/ 694887 h 4631572"/>
              <a:gd name="connsiteX0" fmla="*/ 837057 w 7757793"/>
              <a:gd name="connsiteY0" fmla="*/ 694887 h 4631572"/>
              <a:gd name="connsiteX1" fmla="*/ 1609001 w 7757793"/>
              <a:gd name="connsiteY1" fmla="*/ 0 h 4631572"/>
              <a:gd name="connsiteX2" fmla="*/ 1990513 w 7757793"/>
              <a:gd name="connsiteY2" fmla="*/ 0 h 4631572"/>
              <a:gd name="connsiteX3" fmla="*/ 1990513 w 7757793"/>
              <a:gd name="connsiteY3" fmla="*/ 0 h 4631572"/>
              <a:gd name="connsiteX4" fmla="*/ 3720697 w 7757793"/>
              <a:gd name="connsiteY4" fmla="*/ 0 h 4631572"/>
              <a:gd name="connsiteX5" fmla="*/ 6985849 w 7757793"/>
              <a:gd name="connsiteY5" fmla="*/ 0 h 4631572"/>
              <a:gd name="connsiteX6" fmla="*/ 7757793 w 7757793"/>
              <a:gd name="connsiteY6" fmla="*/ 771944 h 4631572"/>
              <a:gd name="connsiteX7" fmla="*/ 7757793 w 7757793"/>
              <a:gd name="connsiteY7" fmla="*/ 771929 h 4631572"/>
              <a:gd name="connsiteX8" fmla="*/ 7757793 w 7757793"/>
              <a:gd name="connsiteY8" fmla="*/ 771929 h 4631572"/>
              <a:gd name="connsiteX9" fmla="*/ 7757793 w 7757793"/>
              <a:gd name="connsiteY9" fmla="*/ 1929822 h 4631572"/>
              <a:gd name="connsiteX10" fmla="*/ 7757793 w 7757793"/>
              <a:gd name="connsiteY10" fmla="*/ 3859628 h 4631572"/>
              <a:gd name="connsiteX11" fmla="*/ 6985849 w 7757793"/>
              <a:gd name="connsiteY11" fmla="*/ 4631572 h 4631572"/>
              <a:gd name="connsiteX12" fmla="*/ 3720697 w 7757793"/>
              <a:gd name="connsiteY12" fmla="*/ 4631572 h 4631572"/>
              <a:gd name="connsiteX13" fmla="*/ 1990513 w 7757793"/>
              <a:gd name="connsiteY13" fmla="*/ 4631572 h 4631572"/>
              <a:gd name="connsiteX14" fmla="*/ 1990513 w 7757793"/>
              <a:gd name="connsiteY14" fmla="*/ 4631572 h 4631572"/>
              <a:gd name="connsiteX15" fmla="*/ 1609001 w 7757793"/>
              <a:gd name="connsiteY15" fmla="*/ 4631572 h 4631572"/>
              <a:gd name="connsiteX16" fmla="*/ 837057 w 7757793"/>
              <a:gd name="connsiteY16" fmla="*/ 3859628 h 4631572"/>
              <a:gd name="connsiteX17" fmla="*/ 836859 w 7757793"/>
              <a:gd name="connsiteY17" fmla="*/ 3101077 h 4631572"/>
              <a:gd name="connsiteX18" fmla="*/ 0 w 7757793"/>
              <a:gd name="connsiteY18" fmla="*/ 2270743 h 4631572"/>
              <a:gd name="connsiteX19" fmla="*/ 837057 w 7757793"/>
              <a:gd name="connsiteY19" fmla="*/ 2318190 h 4631572"/>
              <a:gd name="connsiteX20" fmla="*/ 837057 w 7757793"/>
              <a:gd name="connsiteY20" fmla="*/ 694887 h 4631572"/>
              <a:gd name="connsiteX0" fmla="*/ 837057 w 7757793"/>
              <a:gd name="connsiteY0" fmla="*/ 694887 h 4631572"/>
              <a:gd name="connsiteX1" fmla="*/ 1609001 w 7757793"/>
              <a:gd name="connsiteY1" fmla="*/ 0 h 4631572"/>
              <a:gd name="connsiteX2" fmla="*/ 1990513 w 7757793"/>
              <a:gd name="connsiteY2" fmla="*/ 0 h 4631572"/>
              <a:gd name="connsiteX3" fmla="*/ 1990513 w 7757793"/>
              <a:gd name="connsiteY3" fmla="*/ 0 h 4631572"/>
              <a:gd name="connsiteX4" fmla="*/ 3720697 w 7757793"/>
              <a:gd name="connsiteY4" fmla="*/ 0 h 4631572"/>
              <a:gd name="connsiteX5" fmla="*/ 6985849 w 7757793"/>
              <a:gd name="connsiteY5" fmla="*/ 0 h 4631572"/>
              <a:gd name="connsiteX6" fmla="*/ 7757793 w 7757793"/>
              <a:gd name="connsiteY6" fmla="*/ 771944 h 4631572"/>
              <a:gd name="connsiteX7" fmla="*/ 7757793 w 7757793"/>
              <a:gd name="connsiteY7" fmla="*/ 771929 h 4631572"/>
              <a:gd name="connsiteX8" fmla="*/ 7757793 w 7757793"/>
              <a:gd name="connsiteY8" fmla="*/ 771929 h 4631572"/>
              <a:gd name="connsiteX9" fmla="*/ 7757793 w 7757793"/>
              <a:gd name="connsiteY9" fmla="*/ 1929822 h 4631572"/>
              <a:gd name="connsiteX10" fmla="*/ 7757793 w 7757793"/>
              <a:gd name="connsiteY10" fmla="*/ 3859628 h 4631572"/>
              <a:gd name="connsiteX11" fmla="*/ 6985849 w 7757793"/>
              <a:gd name="connsiteY11" fmla="*/ 4631572 h 4631572"/>
              <a:gd name="connsiteX12" fmla="*/ 3720697 w 7757793"/>
              <a:gd name="connsiteY12" fmla="*/ 4631572 h 4631572"/>
              <a:gd name="connsiteX13" fmla="*/ 1990513 w 7757793"/>
              <a:gd name="connsiteY13" fmla="*/ 4631572 h 4631572"/>
              <a:gd name="connsiteX14" fmla="*/ 1990513 w 7757793"/>
              <a:gd name="connsiteY14" fmla="*/ 4631572 h 4631572"/>
              <a:gd name="connsiteX15" fmla="*/ 1609001 w 7757793"/>
              <a:gd name="connsiteY15" fmla="*/ 4631572 h 4631572"/>
              <a:gd name="connsiteX16" fmla="*/ 837057 w 7757793"/>
              <a:gd name="connsiteY16" fmla="*/ 3859628 h 4631572"/>
              <a:gd name="connsiteX17" fmla="*/ 836859 w 7757793"/>
              <a:gd name="connsiteY17" fmla="*/ 3101077 h 4631572"/>
              <a:gd name="connsiteX18" fmla="*/ 0 w 7757793"/>
              <a:gd name="connsiteY18" fmla="*/ 2270743 h 4631572"/>
              <a:gd name="connsiteX19" fmla="*/ 842168 w 7757793"/>
              <a:gd name="connsiteY19" fmla="*/ 2275660 h 4631572"/>
              <a:gd name="connsiteX20" fmla="*/ 837057 w 7757793"/>
              <a:gd name="connsiteY20" fmla="*/ 694887 h 4631572"/>
              <a:gd name="connsiteX0" fmla="*/ 837057 w 7757793"/>
              <a:gd name="connsiteY0" fmla="*/ 694887 h 4631572"/>
              <a:gd name="connsiteX1" fmla="*/ 1609001 w 7757793"/>
              <a:gd name="connsiteY1" fmla="*/ 0 h 4631572"/>
              <a:gd name="connsiteX2" fmla="*/ 1990513 w 7757793"/>
              <a:gd name="connsiteY2" fmla="*/ 0 h 4631572"/>
              <a:gd name="connsiteX3" fmla="*/ 1990513 w 7757793"/>
              <a:gd name="connsiteY3" fmla="*/ 0 h 4631572"/>
              <a:gd name="connsiteX4" fmla="*/ 3720697 w 7757793"/>
              <a:gd name="connsiteY4" fmla="*/ 0 h 4631572"/>
              <a:gd name="connsiteX5" fmla="*/ 6985849 w 7757793"/>
              <a:gd name="connsiteY5" fmla="*/ 0 h 4631572"/>
              <a:gd name="connsiteX6" fmla="*/ 7757793 w 7757793"/>
              <a:gd name="connsiteY6" fmla="*/ 771944 h 4631572"/>
              <a:gd name="connsiteX7" fmla="*/ 7757793 w 7757793"/>
              <a:gd name="connsiteY7" fmla="*/ 771929 h 4631572"/>
              <a:gd name="connsiteX8" fmla="*/ 7757793 w 7757793"/>
              <a:gd name="connsiteY8" fmla="*/ 771929 h 4631572"/>
              <a:gd name="connsiteX9" fmla="*/ 7757793 w 7757793"/>
              <a:gd name="connsiteY9" fmla="*/ 1929822 h 4631572"/>
              <a:gd name="connsiteX10" fmla="*/ 7757793 w 7757793"/>
              <a:gd name="connsiteY10" fmla="*/ 3859628 h 4631572"/>
              <a:gd name="connsiteX11" fmla="*/ 6985849 w 7757793"/>
              <a:gd name="connsiteY11" fmla="*/ 4631572 h 4631572"/>
              <a:gd name="connsiteX12" fmla="*/ 3720697 w 7757793"/>
              <a:gd name="connsiteY12" fmla="*/ 4631572 h 4631572"/>
              <a:gd name="connsiteX13" fmla="*/ 1990513 w 7757793"/>
              <a:gd name="connsiteY13" fmla="*/ 4631572 h 4631572"/>
              <a:gd name="connsiteX14" fmla="*/ 1990513 w 7757793"/>
              <a:gd name="connsiteY14" fmla="*/ 4631572 h 4631572"/>
              <a:gd name="connsiteX15" fmla="*/ 1609001 w 7757793"/>
              <a:gd name="connsiteY15" fmla="*/ 4631572 h 4631572"/>
              <a:gd name="connsiteX16" fmla="*/ 837057 w 7757793"/>
              <a:gd name="connsiteY16" fmla="*/ 3859628 h 4631572"/>
              <a:gd name="connsiteX17" fmla="*/ 836859 w 7757793"/>
              <a:gd name="connsiteY17" fmla="*/ 3101077 h 4631572"/>
              <a:gd name="connsiteX18" fmla="*/ 0 w 7757793"/>
              <a:gd name="connsiteY18" fmla="*/ 2270743 h 4631572"/>
              <a:gd name="connsiteX19" fmla="*/ 842168 w 7757793"/>
              <a:gd name="connsiteY19" fmla="*/ 2329635 h 4631572"/>
              <a:gd name="connsiteX20" fmla="*/ 837057 w 7757793"/>
              <a:gd name="connsiteY20" fmla="*/ 694887 h 4631572"/>
              <a:gd name="connsiteX0" fmla="*/ 837057 w 7757793"/>
              <a:gd name="connsiteY0" fmla="*/ 694887 h 4631572"/>
              <a:gd name="connsiteX1" fmla="*/ 1609001 w 7757793"/>
              <a:gd name="connsiteY1" fmla="*/ 0 h 4631572"/>
              <a:gd name="connsiteX2" fmla="*/ 1990513 w 7757793"/>
              <a:gd name="connsiteY2" fmla="*/ 0 h 4631572"/>
              <a:gd name="connsiteX3" fmla="*/ 1990513 w 7757793"/>
              <a:gd name="connsiteY3" fmla="*/ 0 h 4631572"/>
              <a:gd name="connsiteX4" fmla="*/ 3720697 w 7757793"/>
              <a:gd name="connsiteY4" fmla="*/ 0 h 4631572"/>
              <a:gd name="connsiteX5" fmla="*/ 6985849 w 7757793"/>
              <a:gd name="connsiteY5" fmla="*/ 0 h 4631572"/>
              <a:gd name="connsiteX6" fmla="*/ 7757793 w 7757793"/>
              <a:gd name="connsiteY6" fmla="*/ 771944 h 4631572"/>
              <a:gd name="connsiteX7" fmla="*/ 7757793 w 7757793"/>
              <a:gd name="connsiteY7" fmla="*/ 771929 h 4631572"/>
              <a:gd name="connsiteX8" fmla="*/ 7757793 w 7757793"/>
              <a:gd name="connsiteY8" fmla="*/ 771929 h 4631572"/>
              <a:gd name="connsiteX9" fmla="*/ 7757793 w 7757793"/>
              <a:gd name="connsiteY9" fmla="*/ 1929822 h 4631572"/>
              <a:gd name="connsiteX10" fmla="*/ 7757793 w 7757793"/>
              <a:gd name="connsiteY10" fmla="*/ 3859628 h 4631572"/>
              <a:gd name="connsiteX11" fmla="*/ 6985849 w 7757793"/>
              <a:gd name="connsiteY11" fmla="*/ 4631572 h 4631572"/>
              <a:gd name="connsiteX12" fmla="*/ 3720697 w 7757793"/>
              <a:gd name="connsiteY12" fmla="*/ 4631572 h 4631572"/>
              <a:gd name="connsiteX13" fmla="*/ 1990513 w 7757793"/>
              <a:gd name="connsiteY13" fmla="*/ 4631572 h 4631572"/>
              <a:gd name="connsiteX14" fmla="*/ 1990513 w 7757793"/>
              <a:gd name="connsiteY14" fmla="*/ 4631572 h 4631572"/>
              <a:gd name="connsiteX15" fmla="*/ 1609001 w 7757793"/>
              <a:gd name="connsiteY15" fmla="*/ 4631572 h 4631572"/>
              <a:gd name="connsiteX16" fmla="*/ 837057 w 7757793"/>
              <a:gd name="connsiteY16" fmla="*/ 3859628 h 4631572"/>
              <a:gd name="connsiteX17" fmla="*/ 836859 w 7757793"/>
              <a:gd name="connsiteY17" fmla="*/ 3101077 h 4631572"/>
              <a:gd name="connsiteX18" fmla="*/ 0 w 7757793"/>
              <a:gd name="connsiteY18" fmla="*/ 2270743 h 4631572"/>
              <a:gd name="connsiteX19" fmla="*/ 842168 w 7757793"/>
              <a:gd name="connsiteY19" fmla="*/ 2272485 h 4631572"/>
              <a:gd name="connsiteX20" fmla="*/ 837057 w 7757793"/>
              <a:gd name="connsiteY20" fmla="*/ 694887 h 4631572"/>
              <a:gd name="connsiteX0" fmla="*/ 827899 w 7748635"/>
              <a:gd name="connsiteY0" fmla="*/ 694887 h 4631572"/>
              <a:gd name="connsiteX1" fmla="*/ 1599843 w 7748635"/>
              <a:gd name="connsiteY1" fmla="*/ 0 h 4631572"/>
              <a:gd name="connsiteX2" fmla="*/ 1981355 w 7748635"/>
              <a:gd name="connsiteY2" fmla="*/ 0 h 4631572"/>
              <a:gd name="connsiteX3" fmla="*/ 1981355 w 7748635"/>
              <a:gd name="connsiteY3" fmla="*/ 0 h 4631572"/>
              <a:gd name="connsiteX4" fmla="*/ 3711539 w 7748635"/>
              <a:gd name="connsiteY4" fmla="*/ 0 h 4631572"/>
              <a:gd name="connsiteX5" fmla="*/ 6976691 w 7748635"/>
              <a:gd name="connsiteY5" fmla="*/ 0 h 4631572"/>
              <a:gd name="connsiteX6" fmla="*/ 7748635 w 7748635"/>
              <a:gd name="connsiteY6" fmla="*/ 771944 h 4631572"/>
              <a:gd name="connsiteX7" fmla="*/ 7748635 w 7748635"/>
              <a:gd name="connsiteY7" fmla="*/ 771929 h 4631572"/>
              <a:gd name="connsiteX8" fmla="*/ 7748635 w 7748635"/>
              <a:gd name="connsiteY8" fmla="*/ 771929 h 4631572"/>
              <a:gd name="connsiteX9" fmla="*/ 7748635 w 7748635"/>
              <a:gd name="connsiteY9" fmla="*/ 1929822 h 4631572"/>
              <a:gd name="connsiteX10" fmla="*/ 7748635 w 7748635"/>
              <a:gd name="connsiteY10" fmla="*/ 3859628 h 4631572"/>
              <a:gd name="connsiteX11" fmla="*/ 6976691 w 7748635"/>
              <a:gd name="connsiteY11" fmla="*/ 4631572 h 4631572"/>
              <a:gd name="connsiteX12" fmla="*/ 3711539 w 7748635"/>
              <a:gd name="connsiteY12" fmla="*/ 4631572 h 4631572"/>
              <a:gd name="connsiteX13" fmla="*/ 1981355 w 7748635"/>
              <a:gd name="connsiteY13" fmla="*/ 4631572 h 4631572"/>
              <a:gd name="connsiteX14" fmla="*/ 1981355 w 7748635"/>
              <a:gd name="connsiteY14" fmla="*/ 4631572 h 4631572"/>
              <a:gd name="connsiteX15" fmla="*/ 1599843 w 7748635"/>
              <a:gd name="connsiteY15" fmla="*/ 4631572 h 4631572"/>
              <a:gd name="connsiteX16" fmla="*/ 827899 w 7748635"/>
              <a:gd name="connsiteY16" fmla="*/ 3859628 h 4631572"/>
              <a:gd name="connsiteX17" fmla="*/ 827701 w 7748635"/>
              <a:gd name="connsiteY17" fmla="*/ 3101077 h 4631572"/>
              <a:gd name="connsiteX18" fmla="*/ 0 w 7748635"/>
              <a:gd name="connsiteY18" fmla="*/ 2210418 h 4631572"/>
              <a:gd name="connsiteX19" fmla="*/ 833010 w 7748635"/>
              <a:gd name="connsiteY19" fmla="*/ 2272485 h 4631572"/>
              <a:gd name="connsiteX20" fmla="*/ 827899 w 7748635"/>
              <a:gd name="connsiteY20" fmla="*/ 694887 h 4631572"/>
              <a:gd name="connsiteX0" fmla="*/ 824846 w 7745582"/>
              <a:gd name="connsiteY0" fmla="*/ 694887 h 4631572"/>
              <a:gd name="connsiteX1" fmla="*/ 1596790 w 7745582"/>
              <a:gd name="connsiteY1" fmla="*/ 0 h 4631572"/>
              <a:gd name="connsiteX2" fmla="*/ 1978302 w 7745582"/>
              <a:gd name="connsiteY2" fmla="*/ 0 h 4631572"/>
              <a:gd name="connsiteX3" fmla="*/ 1978302 w 7745582"/>
              <a:gd name="connsiteY3" fmla="*/ 0 h 4631572"/>
              <a:gd name="connsiteX4" fmla="*/ 3708486 w 7745582"/>
              <a:gd name="connsiteY4" fmla="*/ 0 h 4631572"/>
              <a:gd name="connsiteX5" fmla="*/ 6973638 w 7745582"/>
              <a:gd name="connsiteY5" fmla="*/ 0 h 4631572"/>
              <a:gd name="connsiteX6" fmla="*/ 7745582 w 7745582"/>
              <a:gd name="connsiteY6" fmla="*/ 771944 h 4631572"/>
              <a:gd name="connsiteX7" fmla="*/ 7745582 w 7745582"/>
              <a:gd name="connsiteY7" fmla="*/ 771929 h 4631572"/>
              <a:gd name="connsiteX8" fmla="*/ 7745582 w 7745582"/>
              <a:gd name="connsiteY8" fmla="*/ 771929 h 4631572"/>
              <a:gd name="connsiteX9" fmla="*/ 7745582 w 7745582"/>
              <a:gd name="connsiteY9" fmla="*/ 1929822 h 4631572"/>
              <a:gd name="connsiteX10" fmla="*/ 7745582 w 7745582"/>
              <a:gd name="connsiteY10" fmla="*/ 3859628 h 4631572"/>
              <a:gd name="connsiteX11" fmla="*/ 6973638 w 7745582"/>
              <a:gd name="connsiteY11" fmla="*/ 4631572 h 4631572"/>
              <a:gd name="connsiteX12" fmla="*/ 3708486 w 7745582"/>
              <a:gd name="connsiteY12" fmla="*/ 4631572 h 4631572"/>
              <a:gd name="connsiteX13" fmla="*/ 1978302 w 7745582"/>
              <a:gd name="connsiteY13" fmla="*/ 4631572 h 4631572"/>
              <a:gd name="connsiteX14" fmla="*/ 1978302 w 7745582"/>
              <a:gd name="connsiteY14" fmla="*/ 4631572 h 4631572"/>
              <a:gd name="connsiteX15" fmla="*/ 1596790 w 7745582"/>
              <a:gd name="connsiteY15" fmla="*/ 4631572 h 4631572"/>
              <a:gd name="connsiteX16" fmla="*/ 824846 w 7745582"/>
              <a:gd name="connsiteY16" fmla="*/ 3859628 h 4631572"/>
              <a:gd name="connsiteX17" fmla="*/ 824648 w 7745582"/>
              <a:gd name="connsiteY17" fmla="*/ 3101077 h 4631572"/>
              <a:gd name="connsiteX18" fmla="*/ 0 w 7745582"/>
              <a:gd name="connsiteY18" fmla="*/ 2267568 h 4631572"/>
              <a:gd name="connsiteX19" fmla="*/ 829957 w 7745582"/>
              <a:gd name="connsiteY19" fmla="*/ 2272485 h 4631572"/>
              <a:gd name="connsiteX20" fmla="*/ 824846 w 7745582"/>
              <a:gd name="connsiteY20" fmla="*/ 694887 h 4631572"/>
              <a:gd name="connsiteX0" fmla="*/ 824846 w 7745582"/>
              <a:gd name="connsiteY0" fmla="*/ 694887 h 4631572"/>
              <a:gd name="connsiteX1" fmla="*/ 1596790 w 7745582"/>
              <a:gd name="connsiteY1" fmla="*/ 0 h 4631572"/>
              <a:gd name="connsiteX2" fmla="*/ 1978302 w 7745582"/>
              <a:gd name="connsiteY2" fmla="*/ 0 h 4631572"/>
              <a:gd name="connsiteX3" fmla="*/ 1978302 w 7745582"/>
              <a:gd name="connsiteY3" fmla="*/ 0 h 4631572"/>
              <a:gd name="connsiteX4" fmla="*/ 3708486 w 7745582"/>
              <a:gd name="connsiteY4" fmla="*/ 0 h 4631572"/>
              <a:gd name="connsiteX5" fmla="*/ 6973638 w 7745582"/>
              <a:gd name="connsiteY5" fmla="*/ 0 h 4631572"/>
              <a:gd name="connsiteX6" fmla="*/ 7745582 w 7745582"/>
              <a:gd name="connsiteY6" fmla="*/ 771944 h 4631572"/>
              <a:gd name="connsiteX7" fmla="*/ 7745582 w 7745582"/>
              <a:gd name="connsiteY7" fmla="*/ 771929 h 4631572"/>
              <a:gd name="connsiteX8" fmla="*/ 7745582 w 7745582"/>
              <a:gd name="connsiteY8" fmla="*/ 771929 h 4631572"/>
              <a:gd name="connsiteX9" fmla="*/ 7745582 w 7745582"/>
              <a:gd name="connsiteY9" fmla="*/ 1929822 h 4631572"/>
              <a:gd name="connsiteX10" fmla="*/ 7745582 w 7745582"/>
              <a:gd name="connsiteY10" fmla="*/ 3859628 h 4631572"/>
              <a:gd name="connsiteX11" fmla="*/ 6973638 w 7745582"/>
              <a:gd name="connsiteY11" fmla="*/ 4631572 h 4631572"/>
              <a:gd name="connsiteX12" fmla="*/ 3708486 w 7745582"/>
              <a:gd name="connsiteY12" fmla="*/ 4631572 h 4631572"/>
              <a:gd name="connsiteX13" fmla="*/ 1978302 w 7745582"/>
              <a:gd name="connsiteY13" fmla="*/ 4631572 h 4631572"/>
              <a:gd name="connsiteX14" fmla="*/ 1978302 w 7745582"/>
              <a:gd name="connsiteY14" fmla="*/ 4631572 h 4631572"/>
              <a:gd name="connsiteX15" fmla="*/ 1596790 w 7745582"/>
              <a:gd name="connsiteY15" fmla="*/ 4631572 h 4631572"/>
              <a:gd name="connsiteX16" fmla="*/ 824846 w 7745582"/>
              <a:gd name="connsiteY16" fmla="*/ 3859628 h 4631572"/>
              <a:gd name="connsiteX17" fmla="*/ 830753 w 7745582"/>
              <a:gd name="connsiteY17" fmla="*/ 3113777 h 4631572"/>
              <a:gd name="connsiteX18" fmla="*/ 0 w 7745582"/>
              <a:gd name="connsiteY18" fmla="*/ 2267568 h 4631572"/>
              <a:gd name="connsiteX19" fmla="*/ 829957 w 7745582"/>
              <a:gd name="connsiteY19" fmla="*/ 2272485 h 4631572"/>
              <a:gd name="connsiteX20" fmla="*/ 824846 w 7745582"/>
              <a:gd name="connsiteY20" fmla="*/ 694887 h 46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45582" h="4631572">
                <a:moveTo>
                  <a:pt x="824846" y="694887"/>
                </a:moveTo>
                <a:cubicBezTo>
                  <a:pt x="824846" y="268554"/>
                  <a:pt x="1170457" y="0"/>
                  <a:pt x="1596790" y="0"/>
                </a:cubicBezTo>
                <a:lnTo>
                  <a:pt x="1978302" y="0"/>
                </a:lnTo>
                <a:lnTo>
                  <a:pt x="1978302" y="0"/>
                </a:lnTo>
                <a:lnTo>
                  <a:pt x="3708486" y="0"/>
                </a:lnTo>
                <a:lnTo>
                  <a:pt x="6973638" y="0"/>
                </a:lnTo>
                <a:cubicBezTo>
                  <a:pt x="7399971" y="0"/>
                  <a:pt x="7745582" y="345611"/>
                  <a:pt x="7745582" y="771944"/>
                </a:cubicBezTo>
                <a:lnTo>
                  <a:pt x="7745582" y="771929"/>
                </a:lnTo>
                <a:lnTo>
                  <a:pt x="7745582" y="771929"/>
                </a:lnTo>
                <a:lnTo>
                  <a:pt x="7745582" y="1929822"/>
                </a:lnTo>
                <a:lnTo>
                  <a:pt x="7745582" y="3859628"/>
                </a:lnTo>
                <a:cubicBezTo>
                  <a:pt x="7745582" y="4285961"/>
                  <a:pt x="7399971" y="4631572"/>
                  <a:pt x="6973638" y="4631572"/>
                </a:cubicBezTo>
                <a:lnTo>
                  <a:pt x="3708486" y="4631572"/>
                </a:lnTo>
                <a:lnTo>
                  <a:pt x="1978302" y="4631572"/>
                </a:lnTo>
                <a:lnTo>
                  <a:pt x="1978302" y="4631572"/>
                </a:lnTo>
                <a:lnTo>
                  <a:pt x="1596790" y="4631572"/>
                </a:lnTo>
                <a:cubicBezTo>
                  <a:pt x="1170457" y="4631572"/>
                  <a:pt x="824846" y="4285961"/>
                  <a:pt x="824846" y="3859628"/>
                </a:cubicBezTo>
                <a:cubicBezTo>
                  <a:pt x="823134" y="3678697"/>
                  <a:pt x="832465" y="3294708"/>
                  <a:pt x="830753" y="3113777"/>
                </a:cubicBezTo>
                <a:lnTo>
                  <a:pt x="0" y="2267568"/>
                </a:lnTo>
                <a:lnTo>
                  <a:pt x="829957" y="2272485"/>
                </a:lnTo>
                <a:cubicBezTo>
                  <a:pt x="831669" y="1683438"/>
                  <a:pt x="823134" y="1283934"/>
                  <a:pt x="824846" y="694887"/>
                </a:cubicBezTo>
                <a:close/>
              </a:path>
            </a:pathLst>
          </a:custGeom>
          <a:solidFill>
            <a:schemeClr val="bg1"/>
          </a:solidFill>
          <a:ln w="66675">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000"/>
              </a:spcAft>
            </a:pPr>
            <a:endParaRPr lang="en-GB" sz="2600" dirty="0">
              <a:solidFill>
                <a:schemeClr val="tx1"/>
              </a:solidFill>
              <a:latin typeface="Calibri" panose="020F0502020204030204" pitchFamily="34" charset="0"/>
              <a:cs typeface="Calibri" panose="020F0502020204030204" pitchFamily="34" charset="0"/>
            </a:endParaRPr>
          </a:p>
        </p:txBody>
      </p:sp>
      <p:sp>
        <p:nvSpPr>
          <p:cNvPr id="3" name="Text Placeholder 2">
            <a:extLst>
              <a:ext uri="{FF2B5EF4-FFF2-40B4-BE49-F238E27FC236}">
                <a16:creationId xmlns:a16="http://schemas.microsoft.com/office/drawing/2014/main" id="{265FBB67-650A-C2A7-D5BE-19EF5988F051}"/>
              </a:ext>
            </a:extLst>
          </p:cNvPr>
          <p:cNvSpPr>
            <a:spLocks noGrp="1"/>
          </p:cNvSpPr>
          <p:nvPr>
            <p:ph type="body" sz="quarter" idx="10"/>
          </p:nvPr>
        </p:nvSpPr>
        <p:spPr>
          <a:xfrm>
            <a:off x="2086895" y="1981917"/>
            <a:ext cx="6521077" cy="4243788"/>
          </a:xfrm>
        </p:spPr>
        <p:txBody>
          <a:bodyPr>
            <a:normAutofit lnSpcReduction="10000"/>
          </a:bodyPr>
          <a:lstStyle/>
          <a:p>
            <a:pPr marL="342900" indent="-342900">
              <a:spcAft>
                <a:spcPts val="1000"/>
              </a:spcAft>
              <a:buFont typeface="+mj-lt"/>
              <a:buAutoNum type="arabicPeriod"/>
            </a:pPr>
            <a:r>
              <a:rPr lang="en-GB" sz="2400" dirty="0">
                <a:solidFill>
                  <a:schemeClr val="tx1"/>
                </a:solidFill>
                <a:latin typeface="Calibri" panose="020F0502020204030204" pitchFamily="34" charset="0"/>
                <a:cs typeface="Calibri" panose="020F0502020204030204" pitchFamily="34" charset="0"/>
              </a:rPr>
              <a:t>Citizens </a:t>
            </a:r>
            <a:r>
              <a:rPr lang="en-GB" sz="2600" dirty="0">
                <a:solidFill>
                  <a:schemeClr val="tx1"/>
                </a:solidFill>
                <a:latin typeface="Calibri" panose="020F0502020204030204" pitchFamily="34" charset="0"/>
                <a:cs typeface="Calibri" panose="020F0502020204030204" pitchFamily="34" charset="0"/>
              </a:rPr>
              <a:t>should have a greater say in creating and amending tax laws in Ireland</a:t>
            </a:r>
          </a:p>
          <a:p>
            <a:pPr marL="342900" indent="-342900">
              <a:spcAft>
                <a:spcPts val="1000"/>
              </a:spcAft>
              <a:buFont typeface="+mj-lt"/>
              <a:buAutoNum type="arabicPeriod"/>
            </a:pPr>
            <a:r>
              <a:rPr lang="en-GB" sz="2600" dirty="0">
                <a:solidFill>
                  <a:schemeClr val="tx1"/>
                </a:solidFill>
                <a:latin typeface="Calibri" panose="020F0502020204030204" pitchFamily="34" charset="0"/>
                <a:cs typeface="Calibri" panose="020F0502020204030204" pitchFamily="34" charset="0"/>
              </a:rPr>
              <a:t>Sin taxes such as the Tobacco Products Tax have a positive impact in Ireland</a:t>
            </a:r>
          </a:p>
          <a:p>
            <a:pPr marL="342900" indent="-342900">
              <a:spcAft>
                <a:spcPts val="1000"/>
              </a:spcAft>
              <a:buFont typeface="+mj-lt"/>
              <a:buAutoNum type="arabicPeriod"/>
            </a:pPr>
            <a:r>
              <a:rPr lang="en-GB" sz="2600" dirty="0">
                <a:solidFill>
                  <a:schemeClr val="tx1"/>
                </a:solidFill>
                <a:latin typeface="Calibri" panose="020F0502020204030204" pitchFamily="34" charset="0"/>
                <a:cs typeface="Calibri" panose="020F0502020204030204" pitchFamily="34" charset="0"/>
              </a:rPr>
              <a:t>A Bill has to go through too many stages before it can become a law</a:t>
            </a:r>
          </a:p>
          <a:p>
            <a:pPr marL="342900" indent="-342900">
              <a:spcAft>
                <a:spcPts val="1000"/>
              </a:spcAft>
              <a:buFont typeface="+mj-lt"/>
              <a:buAutoNum type="arabicPeriod"/>
            </a:pPr>
            <a:r>
              <a:rPr lang="en-GB" sz="2600" dirty="0">
                <a:solidFill>
                  <a:schemeClr val="tx1"/>
                </a:solidFill>
                <a:latin typeface="Calibri" panose="020F0502020204030204" pitchFamily="34" charset="0"/>
                <a:cs typeface="Calibri" panose="020F0502020204030204" pitchFamily="34" charset="0"/>
              </a:rPr>
              <a:t>Tax laws are made to benefit the public</a:t>
            </a:r>
          </a:p>
          <a:p>
            <a:pPr marL="342900" indent="-342900">
              <a:spcAft>
                <a:spcPts val="1000"/>
              </a:spcAft>
              <a:buFont typeface="+mj-lt"/>
              <a:buAutoNum type="arabicPeriod"/>
            </a:pPr>
            <a:r>
              <a:rPr lang="en-GB" sz="2600" dirty="0">
                <a:solidFill>
                  <a:schemeClr val="tx1"/>
                </a:solidFill>
                <a:latin typeface="Calibri" panose="020F0502020204030204" pitchFamily="34" charset="0"/>
                <a:cs typeface="Calibri" panose="020F0502020204030204" pitchFamily="34" charset="0"/>
              </a:rPr>
              <a:t>The Plastic Bag Levy should be abolished</a:t>
            </a:r>
          </a:p>
          <a:p>
            <a:endParaRPr lang="en-US" dirty="0"/>
          </a:p>
        </p:txBody>
      </p:sp>
      <p:sp>
        <p:nvSpPr>
          <p:cNvPr id="4" name="Slide Number Placeholder 12">
            <a:extLst>
              <a:ext uri="{FF2B5EF4-FFF2-40B4-BE49-F238E27FC236}">
                <a16:creationId xmlns:a16="http://schemas.microsoft.com/office/drawing/2014/main" id="{CAABA83A-19D0-38FE-23A8-1C58192D931D}"/>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30</a:t>
            </a:fld>
            <a:endParaRPr lang="en-US" dirty="0"/>
          </a:p>
        </p:txBody>
      </p:sp>
      <p:pic>
        <p:nvPicPr>
          <p:cNvPr id="7" name="Picture 6">
            <a:extLst>
              <a:ext uri="{FF2B5EF4-FFF2-40B4-BE49-F238E27FC236}">
                <a16:creationId xmlns:a16="http://schemas.microsoft.com/office/drawing/2014/main" id="{28EF3C15-E1DE-07CF-C9A8-1767D108429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flipH="1">
            <a:off x="7890553" y="2191697"/>
            <a:ext cx="4127036" cy="4666303"/>
          </a:xfrm>
          <a:prstGeom prst="rect">
            <a:avLst/>
          </a:prstGeom>
        </p:spPr>
      </p:pic>
    </p:spTree>
    <p:extLst>
      <p:ext uri="{BB962C8B-B14F-4D97-AF65-F5344CB8AC3E}">
        <p14:creationId xmlns:p14="http://schemas.microsoft.com/office/powerpoint/2010/main" val="156855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par>
                                <p:cTn id="13" presetID="9"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dissolve">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dissolv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dissolve">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dissolv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dissolve">
                                      <p:cBhvr>
                                        <p:cTn id="4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DBBDE1-A4A6-2219-DA34-3420CD26345D}"/>
              </a:ext>
            </a:extLst>
          </p:cNvPr>
          <p:cNvSpPr>
            <a:spLocks noGrp="1"/>
          </p:cNvSpPr>
          <p:nvPr>
            <p:ph type="title"/>
          </p:nvPr>
        </p:nvSpPr>
        <p:spPr>
          <a:xfrm>
            <a:off x="1765616" y="573743"/>
            <a:ext cx="8140453" cy="766992"/>
          </a:xfrm>
        </p:spPr>
        <p:txBody>
          <a:bodyPr/>
          <a:lstStyle/>
          <a:p>
            <a:r>
              <a:rPr lang="en-GB" dirty="0"/>
              <a:t>Learning Journal</a:t>
            </a:r>
            <a:endParaRPr lang="en-US" dirty="0"/>
          </a:p>
        </p:txBody>
      </p:sp>
      <p:sp>
        <p:nvSpPr>
          <p:cNvPr id="2" name="Slide Number Placeholder 12">
            <a:extLst>
              <a:ext uri="{FF2B5EF4-FFF2-40B4-BE49-F238E27FC236}">
                <a16:creationId xmlns:a16="http://schemas.microsoft.com/office/drawing/2014/main" id="{93256F57-0A01-0BD8-666A-4A3AFD253931}"/>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31</a:t>
            </a:fld>
            <a:endParaRPr lang="en-US" dirty="0"/>
          </a:p>
        </p:txBody>
      </p:sp>
      <p:pic>
        <p:nvPicPr>
          <p:cNvPr id="11" name="Picture 10">
            <a:extLst>
              <a:ext uri="{FF2B5EF4-FFF2-40B4-BE49-F238E27FC236}">
                <a16:creationId xmlns:a16="http://schemas.microsoft.com/office/drawing/2014/main" id="{DA9D8350-FE4C-18CB-3372-9C093BAA954E}"/>
              </a:ext>
              <a:ext uri="{C183D7F6-B498-43B3-948B-1728B52AA6E4}">
                <adec:decorative xmlns:adec="http://schemas.microsoft.com/office/drawing/2017/decorative" val="1"/>
              </a:ext>
            </a:extLst>
          </p:cNvPr>
          <p:cNvPicPr>
            <a:picLocks noChangeAspect="1"/>
          </p:cNvPicPr>
          <p:nvPr/>
        </p:nvPicPr>
        <p:blipFill rotWithShape="1">
          <a:blip r:embed="rId3"/>
          <a:srcRect l="103"/>
          <a:stretch/>
        </p:blipFill>
        <p:spPr>
          <a:xfrm>
            <a:off x="1612669" y="1494131"/>
            <a:ext cx="8975956" cy="5567909"/>
          </a:xfrm>
          <a:prstGeom prst="rect">
            <a:avLst/>
          </a:prstGeom>
          <a:effectLst>
            <a:outerShdw blurRad="124068" dist="101561" dir="3000000" sx="100220" sy="100220" algn="ctr" rotWithShape="0">
              <a:srgbClr val="000000">
                <a:alpha val="38145"/>
              </a:srgbClr>
            </a:outerShdw>
          </a:effectLst>
        </p:spPr>
      </p:pic>
      <p:sp>
        <p:nvSpPr>
          <p:cNvPr id="12" name="TextBox 11">
            <a:extLst>
              <a:ext uri="{FF2B5EF4-FFF2-40B4-BE49-F238E27FC236}">
                <a16:creationId xmlns:a16="http://schemas.microsoft.com/office/drawing/2014/main" id="{01798B28-7946-488D-FE23-D047E4C14831}"/>
              </a:ext>
            </a:extLst>
          </p:cNvPr>
          <p:cNvSpPr txBox="1"/>
          <p:nvPr/>
        </p:nvSpPr>
        <p:spPr>
          <a:xfrm>
            <a:off x="7825841" y="2468515"/>
            <a:ext cx="2307374" cy="2251770"/>
          </a:xfrm>
          <a:prstGeom prst="rect">
            <a:avLst/>
          </a:prstGeom>
          <a:noFill/>
        </p:spPr>
        <p:txBody>
          <a:bodyPr wrap="square" rtlCol="0">
            <a:spAutoFit/>
          </a:bodyPr>
          <a:lstStyle/>
          <a:p>
            <a:pPr algn="ctr">
              <a:lnSpc>
                <a:spcPts val="2760"/>
              </a:lnSpc>
            </a:pPr>
            <a:r>
              <a:rPr lang="en-GB" sz="2800" b="1" dirty="0">
                <a:latin typeface="Calibri" panose="020F0502020204030204" pitchFamily="34" charset="0"/>
                <a:cs typeface="Calibri" panose="020F0502020204030204" pitchFamily="34" charset="0"/>
              </a:rPr>
              <a:t>Complete your Learning </a:t>
            </a:r>
          </a:p>
          <a:p>
            <a:pPr algn="ctr">
              <a:lnSpc>
                <a:spcPts val="2760"/>
              </a:lnSpc>
            </a:pPr>
            <a:r>
              <a:rPr lang="en-GB" sz="2800" b="1" dirty="0">
                <a:latin typeface="Calibri" panose="020F0502020204030204" pitchFamily="34" charset="0"/>
                <a:cs typeface="Calibri" panose="020F0502020204030204" pitchFamily="34" charset="0"/>
              </a:rPr>
              <a:t>Journal for </a:t>
            </a:r>
          </a:p>
          <a:p>
            <a:pPr algn="ctr">
              <a:lnSpc>
                <a:spcPts val="2760"/>
              </a:lnSpc>
            </a:pPr>
            <a:r>
              <a:rPr lang="en-GB" sz="2800" b="1" dirty="0">
                <a:latin typeface="Calibri" panose="020F0502020204030204" pitchFamily="34" charset="0"/>
                <a:cs typeface="Calibri" panose="020F0502020204030204" pitchFamily="34" charset="0"/>
              </a:rPr>
              <a:t>Unit 2 </a:t>
            </a:r>
            <a:br>
              <a:rPr lang="en-GB" sz="2800" b="1" dirty="0">
                <a:latin typeface="Calibri" panose="020F0502020204030204" pitchFamily="34" charset="0"/>
                <a:cs typeface="Calibri" panose="020F0502020204030204" pitchFamily="34" charset="0"/>
              </a:rPr>
            </a:br>
            <a:r>
              <a:rPr lang="en-GB" sz="2800" b="1" dirty="0">
                <a:latin typeface="Calibri" panose="020F0502020204030204" pitchFamily="34" charset="0"/>
                <a:cs typeface="Calibri" panose="020F0502020204030204" pitchFamily="34" charset="0"/>
              </a:rPr>
              <a:t>– How Taxes are Made</a:t>
            </a:r>
          </a:p>
        </p:txBody>
      </p:sp>
    </p:spTree>
    <p:extLst>
      <p:ext uri="{BB962C8B-B14F-4D97-AF65-F5344CB8AC3E}">
        <p14:creationId xmlns:p14="http://schemas.microsoft.com/office/powerpoint/2010/main" val="62289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777F8-E283-0D25-1926-C1B92BED91C7}"/>
              </a:ext>
            </a:extLst>
          </p:cNvPr>
          <p:cNvSpPr>
            <a:spLocks noGrp="1"/>
          </p:cNvSpPr>
          <p:nvPr>
            <p:ph type="title"/>
          </p:nvPr>
        </p:nvSpPr>
        <p:spPr>
          <a:xfrm>
            <a:off x="1800340" y="-907816"/>
            <a:ext cx="8140453" cy="766992"/>
          </a:xfrm>
        </p:spPr>
        <p:txBody>
          <a:bodyPr/>
          <a:lstStyle/>
          <a:p>
            <a:r>
              <a:rPr lang="en-US" dirty="0"/>
              <a:t>Taxes</a:t>
            </a:r>
          </a:p>
        </p:txBody>
      </p:sp>
      <p:sp>
        <p:nvSpPr>
          <p:cNvPr id="15" name="Title 1">
            <a:extLst>
              <a:ext uri="{FF2B5EF4-FFF2-40B4-BE49-F238E27FC236}">
                <a16:creationId xmlns:a16="http://schemas.microsoft.com/office/drawing/2014/main" id="{17E53703-C1BE-B7D9-8AF6-51FAF65DEE15}"/>
              </a:ext>
            </a:extLst>
          </p:cNvPr>
          <p:cNvSpPr txBox="1">
            <a:spLocks/>
          </p:cNvSpPr>
          <p:nvPr/>
        </p:nvSpPr>
        <p:spPr>
          <a:xfrm>
            <a:off x="2908101" y="1707162"/>
            <a:ext cx="1892153" cy="531911"/>
          </a:xfrm>
          <a:prstGeom prst="rect">
            <a:avLst/>
          </a:prstGeom>
        </p:spPr>
        <p:txBody>
          <a:bodyPr lIns="0">
            <a:normAutofit lnSpcReduction="10000"/>
          </a:bodyPr>
          <a:lst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a:lstStyle>
          <a:p>
            <a:pPr marL="6350" algn="ctr"/>
            <a:r>
              <a:rPr lang="en-GB" sz="3600" b="1" i="0" dirty="0">
                <a:latin typeface="Calibri" panose="020F0502020204030204" pitchFamily="34" charset="0"/>
                <a:cs typeface="Calibri" panose="020F0502020204030204" pitchFamily="34" charset="0"/>
              </a:rPr>
              <a:t>Sin Taxes</a:t>
            </a:r>
          </a:p>
          <a:p>
            <a:pPr marL="6350" algn="ctr"/>
            <a:endParaRPr lang="en-GB" sz="4000" b="1" i="0" dirty="0">
              <a:latin typeface="Calibri" panose="020F0502020204030204" pitchFamily="34" charset="0"/>
              <a:cs typeface="Calibri" panose="020F0502020204030204" pitchFamily="34" charset="0"/>
            </a:endParaRPr>
          </a:p>
        </p:txBody>
      </p:sp>
      <p:pic>
        <p:nvPicPr>
          <p:cNvPr id="17" name="Picture 16" descr="A picture of fizzy drinks. Sugar Sweetend Drinks Tax which is charged on many fizzy drinks is an example of a sin tax">
            <a:extLst>
              <a:ext uri="{FF2B5EF4-FFF2-40B4-BE49-F238E27FC236}">
                <a16:creationId xmlns:a16="http://schemas.microsoft.com/office/drawing/2014/main" id="{E9FDE0D9-8C47-03DE-6B88-975FDA5C88BF}"/>
              </a:ext>
            </a:extLst>
          </p:cNvPr>
          <p:cNvPicPr>
            <a:picLocks noChangeAspect="1"/>
          </p:cNvPicPr>
          <p:nvPr/>
        </p:nvPicPr>
        <p:blipFill>
          <a:blip r:embed="rId3"/>
          <a:stretch>
            <a:fillRect/>
          </a:stretch>
        </p:blipFill>
        <p:spPr>
          <a:xfrm>
            <a:off x="2170157" y="2790577"/>
            <a:ext cx="3720631" cy="3020438"/>
          </a:xfrm>
          <a:prstGeom prst="rect">
            <a:avLst/>
          </a:prstGeom>
        </p:spPr>
      </p:pic>
      <p:sp>
        <p:nvSpPr>
          <p:cNvPr id="3" name="Title 1">
            <a:extLst>
              <a:ext uri="{FF2B5EF4-FFF2-40B4-BE49-F238E27FC236}">
                <a16:creationId xmlns:a16="http://schemas.microsoft.com/office/drawing/2014/main" id="{A8A737BC-C0A3-D789-1D38-AD8344A0E285}"/>
              </a:ext>
            </a:extLst>
          </p:cNvPr>
          <p:cNvSpPr txBox="1">
            <a:spLocks/>
          </p:cNvSpPr>
          <p:nvPr/>
        </p:nvSpPr>
        <p:spPr>
          <a:xfrm>
            <a:off x="6911512" y="1685131"/>
            <a:ext cx="3180471" cy="575971"/>
          </a:xfrm>
          <a:prstGeom prst="rect">
            <a:avLst/>
          </a:prstGeom>
        </p:spPr>
        <p:txBody>
          <a:bodyPr lIns="0">
            <a:normAutofit lnSpcReduction="10000"/>
          </a:bodyPr>
          <a:lst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a:lstStyle>
          <a:p>
            <a:pPr marL="6350"/>
            <a:r>
              <a:rPr lang="en-GB" sz="3600" b="1" i="0" dirty="0">
                <a:latin typeface="Calibri" panose="020F0502020204030204" pitchFamily="34" charset="0"/>
                <a:cs typeface="Calibri" panose="020F0502020204030204" pitchFamily="34" charset="0"/>
              </a:rPr>
              <a:t>Pigouvian Taxes</a:t>
            </a:r>
          </a:p>
          <a:p>
            <a:pPr marL="6350"/>
            <a:endParaRPr lang="en-GB" sz="3600" b="1" i="0" dirty="0">
              <a:latin typeface="Calibri" panose="020F0502020204030204" pitchFamily="34" charset="0"/>
              <a:cs typeface="Calibri" panose="020F0502020204030204" pitchFamily="34" charset="0"/>
            </a:endParaRPr>
          </a:p>
          <a:p>
            <a:pPr marL="6350"/>
            <a:endParaRPr lang="en-GB" sz="4000" b="1" i="0" dirty="0">
              <a:latin typeface="Calibri" panose="020F0502020204030204" pitchFamily="34" charset="0"/>
              <a:cs typeface="Calibri" panose="020F0502020204030204" pitchFamily="34" charset="0"/>
            </a:endParaRPr>
          </a:p>
        </p:txBody>
      </p:sp>
      <p:pic>
        <p:nvPicPr>
          <p:cNvPr id="26" name="Picture 25" descr="A picture of plastic bags. The Plastic Bag levy which is charged on plastic bags is an example of a Pigouvian Tax">
            <a:extLst>
              <a:ext uri="{FF2B5EF4-FFF2-40B4-BE49-F238E27FC236}">
                <a16:creationId xmlns:a16="http://schemas.microsoft.com/office/drawing/2014/main" id="{6AEBECA1-FF23-9B32-E4F7-59347733BFD9}"/>
              </a:ext>
            </a:extLst>
          </p:cNvPr>
          <p:cNvPicPr>
            <a:picLocks noChangeAspect="1"/>
          </p:cNvPicPr>
          <p:nvPr/>
        </p:nvPicPr>
        <p:blipFill>
          <a:blip r:embed="rId4"/>
          <a:stretch>
            <a:fillRect/>
          </a:stretch>
        </p:blipFill>
        <p:spPr>
          <a:xfrm>
            <a:off x="5725593" y="2193977"/>
            <a:ext cx="5552310" cy="3700130"/>
          </a:xfrm>
          <a:prstGeom prst="rect">
            <a:avLst/>
          </a:prstGeom>
        </p:spPr>
      </p:pic>
      <p:sp>
        <p:nvSpPr>
          <p:cNvPr id="4" name="Slide Number Placeholder 12">
            <a:extLst>
              <a:ext uri="{FF2B5EF4-FFF2-40B4-BE49-F238E27FC236}">
                <a16:creationId xmlns:a16="http://schemas.microsoft.com/office/drawing/2014/main" id="{A9F04B16-B700-266E-A6B5-2F9330EDF899}"/>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4</a:t>
            </a:fld>
            <a:endParaRPr lang="en-US" dirty="0"/>
          </a:p>
        </p:txBody>
      </p:sp>
    </p:spTree>
    <p:extLst>
      <p:ext uri="{BB962C8B-B14F-4D97-AF65-F5344CB8AC3E}">
        <p14:creationId xmlns:p14="http://schemas.microsoft.com/office/powerpoint/2010/main" val="4184275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EAFB7-662C-1C79-D592-8EB30C986238}"/>
              </a:ext>
            </a:extLst>
          </p:cNvPr>
          <p:cNvSpPr>
            <a:spLocks noGrp="1"/>
          </p:cNvSpPr>
          <p:nvPr>
            <p:ph type="title"/>
          </p:nvPr>
        </p:nvSpPr>
        <p:spPr>
          <a:xfrm>
            <a:off x="1765616" y="909409"/>
            <a:ext cx="8140453" cy="766992"/>
          </a:xfrm>
        </p:spPr>
        <p:txBody>
          <a:bodyPr/>
          <a:lstStyle/>
          <a:p>
            <a:r>
              <a:rPr lang="en-GB" dirty="0"/>
              <a:t>Sin Tax</a:t>
            </a:r>
            <a:endParaRPr lang="en-US" dirty="0"/>
          </a:p>
        </p:txBody>
      </p:sp>
      <p:sp>
        <p:nvSpPr>
          <p:cNvPr id="3" name="Content Placeholder 2">
            <a:extLst>
              <a:ext uri="{FF2B5EF4-FFF2-40B4-BE49-F238E27FC236}">
                <a16:creationId xmlns:a16="http://schemas.microsoft.com/office/drawing/2014/main" id="{1E7425A1-A3DB-B8C5-6137-3A3990857E39}"/>
              </a:ext>
            </a:extLst>
          </p:cNvPr>
          <p:cNvSpPr>
            <a:spLocks noGrp="1"/>
          </p:cNvSpPr>
          <p:nvPr>
            <p:ph type="body" sz="quarter" idx="10"/>
          </p:nvPr>
        </p:nvSpPr>
        <p:spPr>
          <a:ln w="25400">
            <a:noFill/>
          </a:ln>
        </p:spPr>
        <p:txBody>
          <a:bodyPr lIns="0">
            <a:normAutofit/>
          </a:bodyPr>
          <a:lstStyle/>
          <a:p>
            <a:pPr>
              <a:lnSpc>
                <a:spcPts val="2620"/>
              </a:lnSpc>
            </a:pPr>
            <a:r>
              <a:rPr lang="en-GB" sz="2600" dirty="0"/>
              <a:t>This is a </a:t>
            </a:r>
            <a:r>
              <a:rPr lang="en-GB" sz="2600" b="1" dirty="0"/>
              <a:t>tax levied on goods and services </a:t>
            </a:r>
            <a:br>
              <a:rPr lang="en-GB" sz="2600" b="1" dirty="0"/>
            </a:br>
            <a:r>
              <a:rPr lang="en-GB" sz="2600" b="1" dirty="0"/>
              <a:t>at the time of purchase </a:t>
            </a:r>
            <a:endParaRPr lang="en-GB" sz="2600" dirty="0"/>
          </a:p>
          <a:p>
            <a:pPr>
              <a:lnSpc>
                <a:spcPts val="2620"/>
              </a:lnSpc>
            </a:pPr>
            <a:r>
              <a:rPr lang="en-GB" sz="2600" dirty="0"/>
              <a:t>The items purchased can be </a:t>
            </a:r>
            <a:r>
              <a:rPr lang="en-GB" sz="2600" b="1" dirty="0"/>
              <a:t>harmful or </a:t>
            </a:r>
            <a:br>
              <a:rPr lang="en-GB" sz="2600" b="1" dirty="0"/>
            </a:br>
            <a:r>
              <a:rPr lang="en-GB" sz="2600" b="1" dirty="0"/>
              <a:t>costly to society</a:t>
            </a:r>
            <a:r>
              <a:rPr lang="en-GB" sz="2600" dirty="0"/>
              <a:t>, e.g. petrol and diesel </a:t>
            </a:r>
          </a:p>
          <a:p>
            <a:pPr>
              <a:lnSpc>
                <a:spcPts val="2620"/>
              </a:lnSpc>
            </a:pPr>
            <a:r>
              <a:rPr lang="en-GB" sz="2600" dirty="0"/>
              <a:t>The aim of the tax is to </a:t>
            </a:r>
            <a:r>
              <a:rPr lang="en-GB" sz="2600" b="1" dirty="0"/>
              <a:t>discourage </a:t>
            </a:r>
            <a:br>
              <a:rPr lang="en-GB" sz="2600" b="1" dirty="0"/>
            </a:br>
            <a:r>
              <a:rPr lang="en-GB" sz="2600" b="1" dirty="0"/>
              <a:t>people</a:t>
            </a:r>
            <a:r>
              <a:rPr lang="en-GB" sz="2600" dirty="0"/>
              <a:t> from engaging in activities </a:t>
            </a:r>
            <a:br>
              <a:rPr lang="en-GB" sz="2600" dirty="0"/>
            </a:br>
            <a:r>
              <a:rPr lang="en-GB" sz="2600" dirty="0"/>
              <a:t>that are harmful to society, </a:t>
            </a:r>
            <a:br>
              <a:rPr lang="en-GB" sz="2600" dirty="0"/>
            </a:br>
            <a:r>
              <a:rPr lang="en-GB" sz="2600" dirty="0"/>
              <a:t>e.g. smoking cigarettes</a:t>
            </a:r>
          </a:p>
        </p:txBody>
      </p:sp>
      <p:grpSp>
        <p:nvGrpSpPr>
          <p:cNvPr id="4" name="Group 3" descr="Alcohol">
            <a:extLst>
              <a:ext uri="{FF2B5EF4-FFF2-40B4-BE49-F238E27FC236}">
                <a16:creationId xmlns:a16="http://schemas.microsoft.com/office/drawing/2014/main" id="{14B4F239-7B7D-2D89-510D-B81B5ADF2A18}"/>
              </a:ext>
            </a:extLst>
          </p:cNvPr>
          <p:cNvGrpSpPr/>
          <p:nvPr/>
        </p:nvGrpSpPr>
        <p:grpSpPr>
          <a:xfrm>
            <a:off x="7964762" y="1397136"/>
            <a:ext cx="1775276" cy="2230224"/>
            <a:chOff x="7964762" y="1397136"/>
            <a:chExt cx="1775276" cy="2230224"/>
          </a:xfrm>
        </p:grpSpPr>
        <p:pic>
          <p:nvPicPr>
            <p:cNvPr id="6" name="Picture 5">
              <a:extLst>
                <a:ext uri="{FF2B5EF4-FFF2-40B4-BE49-F238E27FC236}">
                  <a16:creationId xmlns:a16="http://schemas.microsoft.com/office/drawing/2014/main" id="{025BEC4F-5362-3B54-7201-9801CCDBBA0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964762" y="1852084"/>
              <a:ext cx="1775276" cy="1775276"/>
            </a:xfrm>
            <a:prstGeom prst="rect">
              <a:avLst/>
            </a:prstGeom>
          </p:spPr>
        </p:pic>
        <p:sp>
          <p:nvSpPr>
            <p:cNvPr id="34" name="TextBox 33">
              <a:extLst>
                <a:ext uri="{FF2B5EF4-FFF2-40B4-BE49-F238E27FC236}">
                  <a16:creationId xmlns:a16="http://schemas.microsoft.com/office/drawing/2014/main" id="{2631D4B0-AC47-CD4B-5398-11451AE9BA86}"/>
                </a:ext>
              </a:extLst>
            </p:cNvPr>
            <p:cNvSpPr txBox="1"/>
            <p:nvPr/>
          </p:nvSpPr>
          <p:spPr>
            <a:xfrm>
              <a:off x="8177186" y="1397136"/>
              <a:ext cx="984885" cy="400110"/>
            </a:xfrm>
            <a:prstGeom prst="rect">
              <a:avLst/>
            </a:prstGeom>
            <a:noFill/>
          </p:spPr>
          <p:txBody>
            <a:bodyPr wrap="none" rtlCol="0">
              <a:spAutoFit/>
            </a:bodyPr>
            <a:lstStyle/>
            <a:p>
              <a:r>
                <a:rPr lang="en-GB" sz="2000" b="1" dirty="0">
                  <a:latin typeface="Calibri" panose="020F0502020204030204" pitchFamily="34" charset="0"/>
                  <a:cs typeface="Calibri" panose="020F0502020204030204" pitchFamily="34" charset="0"/>
                </a:rPr>
                <a:t>Alcohol</a:t>
              </a:r>
            </a:p>
          </p:txBody>
        </p:sp>
      </p:grpSp>
      <p:grpSp>
        <p:nvGrpSpPr>
          <p:cNvPr id="5" name="Group 4" descr="Tobacco">
            <a:extLst>
              <a:ext uri="{FF2B5EF4-FFF2-40B4-BE49-F238E27FC236}">
                <a16:creationId xmlns:a16="http://schemas.microsoft.com/office/drawing/2014/main" id="{6EE6F1EC-69F1-9792-9543-C329AA4CD935}"/>
              </a:ext>
            </a:extLst>
          </p:cNvPr>
          <p:cNvGrpSpPr/>
          <p:nvPr/>
        </p:nvGrpSpPr>
        <p:grpSpPr>
          <a:xfrm>
            <a:off x="9602951" y="1397136"/>
            <a:ext cx="1750272" cy="2113042"/>
            <a:chOff x="9602951" y="1397136"/>
            <a:chExt cx="1750272" cy="2113042"/>
          </a:xfrm>
        </p:grpSpPr>
        <p:pic>
          <p:nvPicPr>
            <p:cNvPr id="8" name="Picture 7">
              <a:extLst>
                <a:ext uri="{FF2B5EF4-FFF2-40B4-BE49-F238E27FC236}">
                  <a16:creationId xmlns:a16="http://schemas.microsoft.com/office/drawing/2014/main" id="{83F98C80-4F9A-AB3E-1ACB-C1B279CC520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602951" y="1759906"/>
              <a:ext cx="1750272" cy="1750272"/>
            </a:xfrm>
            <a:prstGeom prst="rect">
              <a:avLst/>
            </a:prstGeom>
          </p:spPr>
        </p:pic>
        <p:sp>
          <p:nvSpPr>
            <p:cNvPr id="13" name="TextBox 12">
              <a:extLst>
                <a:ext uri="{FF2B5EF4-FFF2-40B4-BE49-F238E27FC236}">
                  <a16:creationId xmlns:a16="http://schemas.microsoft.com/office/drawing/2014/main" id="{DD49C028-CC28-54C9-058E-7D7099073230}"/>
                </a:ext>
              </a:extLst>
            </p:cNvPr>
            <p:cNvSpPr txBox="1"/>
            <p:nvPr/>
          </p:nvSpPr>
          <p:spPr>
            <a:xfrm>
              <a:off x="9861607" y="1397136"/>
              <a:ext cx="1042850" cy="400110"/>
            </a:xfrm>
            <a:prstGeom prst="rect">
              <a:avLst/>
            </a:prstGeom>
            <a:noFill/>
          </p:spPr>
          <p:txBody>
            <a:bodyPr wrap="none" rtlCol="0">
              <a:spAutoFit/>
            </a:bodyPr>
            <a:lstStyle/>
            <a:p>
              <a:r>
                <a:rPr lang="en-GB" sz="2000" b="1" dirty="0">
                  <a:latin typeface="Calibri" panose="020F0502020204030204" pitchFamily="34" charset="0"/>
                  <a:cs typeface="Calibri" panose="020F0502020204030204" pitchFamily="34" charset="0"/>
                </a:rPr>
                <a:t>Tobacco</a:t>
              </a:r>
            </a:p>
          </p:txBody>
        </p:sp>
      </p:grpSp>
      <p:grpSp>
        <p:nvGrpSpPr>
          <p:cNvPr id="7" name="Group 6" descr="Mineral Oils">
            <a:extLst>
              <a:ext uri="{FF2B5EF4-FFF2-40B4-BE49-F238E27FC236}">
                <a16:creationId xmlns:a16="http://schemas.microsoft.com/office/drawing/2014/main" id="{4A4FC4AD-0D3A-B3DE-4F4F-D9ACBF9E1D64}"/>
              </a:ext>
            </a:extLst>
          </p:cNvPr>
          <p:cNvGrpSpPr/>
          <p:nvPr/>
        </p:nvGrpSpPr>
        <p:grpSpPr>
          <a:xfrm>
            <a:off x="7939758" y="3510178"/>
            <a:ext cx="1775276" cy="1887372"/>
            <a:chOff x="7939758" y="3510178"/>
            <a:chExt cx="1775276" cy="1887372"/>
          </a:xfrm>
        </p:grpSpPr>
        <p:pic>
          <p:nvPicPr>
            <p:cNvPr id="11" name="Picture 10">
              <a:extLst>
                <a:ext uri="{FF2B5EF4-FFF2-40B4-BE49-F238E27FC236}">
                  <a16:creationId xmlns:a16="http://schemas.microsoft.com/office/drawing/2014/main" id="{28690EB3-43A3-6E40-F8C1-01B3DC3FA841}"/>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964762" y="3510178"/>
              <a:ext cx="1750272" cy="1750272"/>
            </a:xfrm>
            <a:prstGeom prst="rect">
              <a:avLst/>
            </a:prstGeom>
          </p:spPr>
        </p:pic>
        <p:sp>
          <p:nvSpPr>
            <p:cNvPr id="36" name="TextBox 35">
              <a:extLst>
                <a:ext uri="{FF2B5EF4-FFF2-40B4-BE49-F238E27FC236}">
                  <a16:creationId xmlns:a16="http://schemas.microsoft.com/office/drawing/2014/main" id="{6C5A15E7-9F6B-AD4D-22E4-8B92F2B1F410}"/>
                </a:ext>
              </a:extLst>
            </p:cNvPr>
            <p:cNvSpPr txBox="1"/>
            <p:nvPr/>
          </p:nvSpPr>
          <p:spPr>
            <a:xfrm>
              <a:off x="7939758" y="4997440"/>
              <a:ext cx="1472647" cy="400110"/>
            </a:xfrm>
            <a:prstGeom prst="rect">
              <a:avLst/>
            </a:prstGeom>
            <a:noFill/>
          </p:spPr>
          <p:txBody>
            <a:bodyPr wrap="none" rtlCol="0">
              <a:spAutoFit/>
            </a:bodyPr>
            <a:lstStyle/>
            <a:p>
              <a:r>
                <a:rPr lang="en-GB" sz="2000" b="1" dirty="0">
                  <a:latin typeface="Calibri" panose="020F0502020204030204" pitchFamily="34" charset="0"/>
                  <a:cs typeface="Calibri" panose="020F0502020204030204" pitchFamily="34" charset="0"/>
                </a:rPr>
                <a:t>Mineral Oils</a:t>
              </a:r>
            </a:p>
          </p:txBody>
        </p:sp>
      </p:grpSp>
      <p:cxnSp>
        <p:nvCxnSpPr>
          <p:cNvPr id="27" name="Straight Connector 26">
            <a:extLst>
              <a:ext uri="{FF2B5EF4-FFF2-40B4-BE49-F238E27FC236}">
                <a16:creationId xmlns:a16="http://schemas.microsoft.com/office/drawing/2014/main" id="{D6202D10-AD06-4698-B44A-C361269A840C}"/>
              </a:ext>
              <a:ext uri="{C183D7F6-B498-43B3-948B-1728B52AA6E4}">
                <adec:decorative xmlns:adec="http://schemas.microsoft.com/office/drawing/2017/decorative" val="1"/>
              </a:ext>
            </a:extLst>
          </p:cNvPr>
          <p:cNvCxnSpPr>
            <a:cxnSpLocks/>
          </p:cNvCxnSpPr>
          <p:nvPr/>
        </p:nvCxnSpPr>
        <p:spPr>
          <a:xfrm flipH="1">
            <a:off x="8080933" y="3620946"/>
            <a:ext cx="1394633" cy="0"/>
          </a:xfrm>
          <a:prstGeom prst="line">
            <a:avLst/>
          </a:prstGeom>
          <a:ln w="28575" cap="rnd" cmpd="sng">
            <a:solidFill>
              <a:srgbClr val="FDB515"/>
            </a:solidFill>
            <a:prstDash val="sysDot"/>
            <a:roun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2DA8D70-A231-8B9D-9284-9415EB6AF544}"/>
              </a:ext>
              <a:ext uri="{C183D7F6-B498-43B3-948B-1728B52AA6E4}">
                <adec:decorative xmlns:adec="http://schemas.microsoft.com/office/drawing/2017/decorative" val="1"/>
              </a:ext>
            </a:extLst>
          </p:cNvPr>
          <p:cNvCxnSpPr>
            <a:cxnSpLocks/>
          </p:cNvCxnSpPr>
          <p:nvPr/>
        </p:nvCxnSpPr>
        <p:spPr>
          <a:xfrm flipH="1">
            <a:off x="9861607" y="3616988"/>
            <a:ext cx="1394633" cy="0"/>
          </a:xfrm>
          <a:prstGeom prst="line">
            <a:avLst/>
          </a:prstGeom>
          <a:ln w="28575" cap="rnd" cmpd="sng">
            <a:solidFill>
              <a:srgbClr val="FDB515"/>
            </a:solidFill>
            <a:prstDash val="sysDot"/>
            <a:roun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643E851-59E4-048B-03ED-A80ED87E47C8}"/>
              </a:ext>
              <a:ext uri="{C183D7F6-B498-43B3-948B-1728B52AA6E4}">
                <adec:decorative xmlns:adec="http://schemas.microsoft.com/office/drawing/2017/decorative" val="1"/>
              </a:ext>
            </a:extLst>
          </p:cNvPr>
          <p:cNvCxnSpPr>
            <a:cxnSpLocks/>
          </p:cNvCxnSpPr>
          <p:nvPr/>
        </p:nvCxnSpPr>
        <p:spPr>
          <a:xfrm flipV="1">
            <a:off x="9664820" y="1911924"/>
            <a:ext cx="0" cy="1508038"/>
          </a:xfrm>
          <a:prstGeom prst="line">
            <a:avLst/>
          </a:prstGeom>
          <a:ln w="28575" cap="rnd" cmpd="sng">
            <a:solidFill>
              <a:srgbClr val="FDB515"/>
            </a:solidFill>
            <a:prstDash val="sysDot"/>
            <a:round/>
          </a:ln>
        </p:spPr>
        <p:style>
          <a:lnRef idx="1">
            <a:schemeClr val="accent1"/>
          </a:lnRef>
          <a:fillRef idx="0">
            <a:schemeClr val="accent1"/>
          </a:fillRef>
          <a:effectRef idx="0">
            <a:schemeClr val="accent1"/>
          </a:effectRef>
          <a:fontRef idx="minor">
            <a:schemeClr val="tx1"/>
          </a:fontRef>
        </p:style>
      </p:cxnSp>
      <p:grpSp>
        <p:nvGrpSpPr>
          <p:cNvPr id="9" name="Group 8" descr="Betting">
            <a:extLst>
              <a:ext uri="{FF2B5EF4-FFF2-40B4-BE49-F238E27FC236}">
                <a16:creationId xmlns:a16="http://schemas.microsoft.com/office/drawing/2014/main" id="{14C262CF-7E41-6409-2291-015FA64CB0D3}"/>
              </a:ext>
            </a:extLst>
          </p:cNvPr>
          <p:cNvGrpSpPr/>
          <p:nvPr/>
        </p:nvGrpSpPr>
        <p:grpSpPr>
          <a:xfrm>
            <a:off x="9629309" y="3510178"/>
            <a:ext cx="1750272" cy="1910292"/>
            <a:chOff x="9629309" y="3510178"/>
            <a:chExt cx="1750272" cy="1910292"/>
          </a:xfrm>
        </p:grpSpPr>
        <p:pic>
          <p:nvPicPr>
            <p:cNvPr id="17" name="Picture 16">
              <a:extLst>
                <a:ext uri="{FF2B5EF4-FFF2-40B4-BE49-F238E27FC236}">
                  <a16:creationId xmlns:a16="http://schemas.microsoft.com/office/drawing/2014/main" id="{7111767D-1F87-5E54-E345-D55808C6C0A5}"/>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629309" y="3510178"/>
              <a:ext cx="1750272" cy="1750272"/>
            </a:xfrm>
            <a:prstGeom prst="rect">
              <a:avLst/>
            </a:prstGeom>
          </p:spPr>
        </p:pic>
        <p:sp>
          <p:nvSpPr>
            <p:cNvPr id="35" name="TextBox 34">
              <a:extLst>
                <a:ext uri="{FF2B5EF4-FFF2-40B4-BE49-F238E27FC236}">
                  <a16:creationId xmlns:a16="http://schemas.microsoft.com/office/drawing/2014/main" id="{CA5C3EEE-D2B1-8E4D-D898-DBAE288F363A}"/>
                </a:ext>
              </a:extLst>
            </p:cNvPr>
            <p:cNvSpPr txBox="1"/>
            <p:nvPr/>
          </p:nvSpPr>
          <p:spPr>
            <a:xfrm>
              <a:off x="9861607" y="5020360"/>
              <a:ext cx="952568" cy="400110"/>
            </a:xfrm>
            <a:prstGeom prst="rect">
              <a:avLst/>
            </a:prstGeom>
            <a:noFill/>
          </p:spPr>
          <p:txBody>
            <a:bodyPr wrap="none" rtlCol="0">
              <a:spAutoFit/>
            </a:bodyPr>
            <a:lstStyle/>
            <a:p>
              <a:r>
                <a:rPr lang="en-GB" sz="2000" b="1" dirty="0">
                  <a:latin typeface="Calibri" panose="020F0502020204030204" pitchFamily="34" charset="0"/>
                  <a:cs typeface="Calibri" panose="020F0502020204030204" pitchFamily="34" charset="0"/>
                </a:rPr>
                <a:t>Betting</a:t>
              </a:r>
            </a:p>
          </p:txBody>
        </p:sp>
      </p:grpSp>
      <p:cxnSp>
        <p:nvCxnSpPr>
          <p:cNvPr id="19" name="Straight Connector 18">
            <a:extLst>
              <a:ext uri="{FF2B5EF4-FFF2-40B4-BE49-F238E27FC236}">
                <a16:creationId xmlns:a16="http://schemas.microsoft.com/office/drawing/2014/main" id="{83CEFEA0-F758-38D7-FFFD-013F3C5C0A8E}"/>
              </a:ext>
              <a:ext uri="{C183D7F6-B498-43B3-948B-1728B52AA6E4}">
                <adec:decorative xmlns:adec="http://schemas.microsoft.com/office/drawing/2017/decorative" val="1"/>
              </a:ext>
            </a:extLst>
          </p:cNvPr>
          <p:cNvCxnSpPr>
            <a:cxnSpLocks/>
          </p:cNvCxnSpPr>
          <p:nvPr/>
        </p:nvCxnSpPr>
        <p:spPr>
          <a:xfrm flipV="1">
            <a:off x="9670559" y="3796142"/>
            <a:ext cx="0" cy="1525250"/>
          </a:xfrm>
          <a:prstGeom prst="line">
            <a:avLst/>
          </a:prstGeom>
          <a:ln w="28575" cap="rnd" cmpd="sng">
            <a:solidFill>
              <a:srgbClr val="FDB515"/>
            </a:solidFill>
            <a:prstDash val="sysDot"/>
            <a:round/>
          </a:ln>
        </p:spPr>
        <p:style>
          <a:lnRef idx="1">
            <a:schemeClr val="accent1"/>
          </a:lnRef>
          <a:fillRef idx="0">
            <a:schemeClr val="accent1"/>
          </a:fillRef>
          <a:effectRef idx="0">
            <a:schemeClr val="accent1"/>
          </a:effectRef>
          <a:fontRef idx="minor">
            <a:schemeClr val="tx1"/>
          </a:fontRef>
        </p:style>
      </p:cxnSp>
      <p:sp>
        <p:nvSpPr>
          <p:cNvPr id="10" name="Slide Number Placeholder 12">
            <a:extLst>
              <a:ext uri="{FF2B5EF4-FFF2-40B4-BE49-F238E27FC236}">
                <a16:creationId xmlns:a16="http://schemas.microsoft.com/office/drawing/2014/main" id="{DA08295F-3BBB-7E96-EA79-053520BEEEBC}"/>
              </a:ext>
              <a:ext uri="{C183D7F6-B498-43B3-948B-1728B52AA6E4}">
                <adec:decorative xmlns:adec="http://schemas.microsoft.com/office/drawing/2017/decorative" val="1"/>
              </a:ext>
            </a:extLst>
          </p:cNvPr>
          <p:cNvSpPr>
            <a:spLocks noGrp="1"/>
          </p:cNvSpPr>
          <p:nvPr>
            <p:ph type="sldNum" sz="quarter" idx="11"/>
          </p:nvPr>
        </p:nvSpPr>
        <p:spPr>
          <a:xfrm>
            <a:off x="104010" y="6374638"/>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5</a:t>
            </a:fld>
            <a:endParaRPr lang="en-US" dirty="0"/>
          </a:p>
        </p:txBody>
      </p:sp>
    </p:spTree>
    <p:extLst>
      <p:ext uri="{BB962C8B-B14F-4D97-AF65-F5344CB8AC3E}">
        <p14:creationId xmlns:p14="http://schemas.microsoft.com/office/powerpoint/2010/main" val="438984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ssolv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par>
                                <p:cTn id="28" presetID="9" presetClass="entr" presetSubtype="0"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dissolve">
                                      <p:cBhvr>
                                        <p:cTn id="30" dur="5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dissolve">
                                      <p:cBhvr>
                                        <p:cTn id="35" dur="500"/>
                                        <p:tgtEl>
                                          <p:spTgt spid="27"/>
                                        </p:tgtEl>
                                      </p:cBhvr>
                                    </p:animEffect>
                                  </p:childTnLst>
                                </p:cTn>
                              </p:par>
                              <p:par>
                                <p:cTn id="36" presetID="9" presetClass="entr" presetSubtype="0"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ssolv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dissolve">
                                      <p:cBhvr>
                                        <p:cTn id="43" dur="500"/>
                                        <p:tgtEl>
                                          <p:spTgt spid="31"/>
                                        </p:tgtEl>
                                      </p:cBhvr>
                                    </p:animEffect>
                                  </p:childTnLst>
                                </p:cTn>
                              </p:par>
                              <p:par>
                                <p:cTn id="44" presetID="9"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dissolve">
                                      <p:cBhvr>
                                        <p:cTn id="46" dur="500"/>
                                        <p:tgtEl>
                                          <p:spTgt spid="9"/>
                                        </p:tgtEl>
                                      </p:cBhvr>
                                    </p:animEffect>
                                  </p:childTnLst>
                                </p:cTn>
                              </p:par>
                              <p:par>
                                <p:cTn id="47" presetID="9"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dissolve">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9409B9A-4415-CEF4-B420-9FBDC61036F8}"/>
              </a:ext>
            </a:extLst>
          </p:cNvPr>
          <p:cNvSpPr>
            <a:spLocks noGrp="1"/>
          </p:cNvSpPr>
          <p:nvPr>
            <p:ph type="title"/>
          </p:nvPr>
        </p:nvSpPr>
        <p:spPr>
          <a:xfrm>
            <a:off x="1927379" y="-894406"/>
            <a:ext cx="8140453" cy="766992"/>
          </a:xfrm>
        </p:spPr>
        <p:txBody>
          <a:bodyPr/>
          <a:lstStyle/>
          <a:p>
            <a:r>
              <a:rPr lang="en-GB" dirty="0"/>
              <a:t>Activity 2</a:t>
            </a:r>
            <a:br>
              <a:rPr lang="en-GB" dirty="0"/>
            </a:br>
            <a:endParaRPr lang="en-US" dirty="0"/>
          </a:p>
        </p:txBody>
      </p:sp>
      <p:sp>
        <p:nvSpPr>
          <p:cNvPr id="11" name="Text Placeholder 10">
            <a:extLst>
              <a:ext uri="{FF2B5EF4-FFF2-40B4-BE49-F238E27FC236}">
                <a16:creationId xmlns:a16="http://schemas.microsoft.com/office/drawing/2014/main" id="{499EEC44-C508-51AD-780B-18210D230F5B}"/>
              </a:ext>
            </a:extLst>
          </p:cNvPr>
          <p:cNvSpPr>
            <a:spLocks noGrp="1"/>
          </p:cNvSpPr>
          <p:nvPr>
            <p:ph type="body" sz="quarter" idx="12"/>
          </p:nvPr>
        </p:nvSpPr>
        <p:spPr/>
        <p:txBody>
          <a:bodyPr>
            <a:noAutofit/>
          </a:bodyPr>
          <a:lstStyle/>
          <a:p>
            <a:r>
              <a:rPr lang="en-GB" dirty="0">
                <a:latin typeface="Calibri" panose="020F0502020204030204" pitchFamily="34" charset="0"/>
                <a:cs typeface="Calibri" panose="020F0502020204030204" pitchFamily="34" charset="0"/>
              </a:rPr>
              <a:t>Activity 2</a:t>
            </a:r>
          </a:p>
        </p:txBody>
      </p:sp>
      <p:grpSp>
        <p:nvGrpSpPr>
          <p:cNvPr id="13" name="Group 12" descr="How do the following items cause harm to society?&#10;Four empty boxes providing space for students to write their suggestions. The boxes are titled&#10;1. Alcohol&#10;2. Tobacco Products&#10;3. Mineral oils&#10;4. Betting">
            <a:extLst>
              <a:ext uri="{FF2B5EF4-FFF2-40B4-BE49-F238E27FC236}">
                <a16:creationId xmlns:a16="http://schemas.microsoft.com/office/drawing/2014/main" id="{18983E35-7545-7496-4CE7-D01044BACDE2}"/>
              </a:ext>
            </a:extLst>
          </p:cNvPr>
          <p:cNvGrpSpPr/>
          <p:nvPr/>
        </p:nvGrpSpPr>
        <p:grpSpPr>
          <a:xfrm>
            <a:off x="1793607" y="1265302"/>
            <a:ext cx="10188980" cy="5080541"/>
            <a:chOff x="1793607" y="1265302"/>
            <a:chExt cx="10188980" cy="5080541"/>
          </a:xfrm>
        </p:grpSpPr>
        <p:grpSp>
          <p:nvGrpSpPr>
            <p:cNvPr id="10" name="Group 9" descr="Empty box with a title &quot;Betting&quot;">
              <a:extLst>
                <a:ext uri="{FF2B5EF4-FFF2-40B4-BE49-F238E27FC236}">
                  <a16:creationId xmlns:a16="http://schemas.microsoft.com/office/drawing/2014/main" id="{36152753-790A-6CD4-B4D9-5DFCD77C719B}"/>
                </a:ext>
              </a:extLst>
            </p:cNvPr>
            <p:cNvGrpSpPr/>
            <p:nvPr/>
          </p:nvGrpSpPr>
          <p:grpSpPr>
            <a:xfrm>
              <a:off x="6875614" y="3785302"/>
              <a:ext cx="5040000" cy="2520000"/>
              <a:chOff x="6875614" y="3785302"/>
              <a:chExt cx="5040000" cy="2520000"/>
            </a:xfrm>
          </p:grpSpPr>
          <p:sp>
            <p:nvSpPr>
              <p:cNvPr id="33" name="Rectangle 32">
                <a:extLst>
                  <a:ext uri="{FF2B5EF4-FFF2-40B4-BE49-F238E27FC236}">
                    <a16:creationId xmlns:a16="http://schemas.microsoft.com/office/drawing/2014/main" id="{BE8014ED-7E8B-31DB-1204-0B4E6890B509}"/>
                  </a:ext>
                </a:extLst>
              </p:cNvPr>
              <p:cNvSpPr/>
              <p:nvPr/>
            </p:nvSpPr>
            <p:spPr>
              <a:xfrm>
                <a:off x="6875614" y="3785302"/>
                <a:ext cx="5040000" cy="2520000"/>
              </a:xfrm>
              <a:prstGeom prst="rect">
                <a:avLst/>
              </a:prstGeom>
              <a:solidFill>
                <a:schemeClr val="bg1"/>
              </a:solidFill>
              <a:ln w="317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TextBox 23">
                <a:extLst>
                  <a:ext uri="{FF2B5EF4-FFF2-40B4-BE49-F238E27FC236}">
                    <a16:creationId xmlns:a16="http://schemas.microsoft.com/office/drawing/2014/main" id="{4AFD09F5-0D62-CEA4-6500-77E50F74644F}"/>
                  </a:ext>
                </a:extLst>
              </p:cNvPr>
              <p:cNvSpPr txBox="1"/>
              <p:nvPr/>
            </p:nvSpPr>
            <p:spPr>
              <a:xfrm>
                <a:off x="10268515" y="5869791"/>
                <a:ext cx="952568" cy="400110"/>
              </a:xfrm>
              <a:prstGeom prst="rect">
                <a:avLst/>
              </a:prstGeom>
              <a:noFill/>
            </p:spPr>
            <p:txBody>
              <a:bodyPr wrap="none" rtlCol="0">
                <a:spAutoFit/>
              </a:bodyPr>
              <a:lstStyle/>
              <a:p>
                <a:pPr algn="ctr"/>
                <a:r>
                  <a:rPr lang="en-GB" sz="2000" b="1" dirty="0">
                    <a:latin typeface="Calibri" panose="020F0502020204030204" pitchFamily="34" charset="0"/>
                    <a:cs typeface="Calibri" panose="020F0502020204030204" pitchFamily="34" charset="0"/>
                  </a:rPr>
                  <a:t>Betting</a:t>
                </a:r>
              </a:p>
            </p:txBody>
          </p:sp>
          <p:pic>
            <p:nvPicPr>
              <p:cNvPr id="7" name="Picture 6">
                <a:extLst>
                  <a:ext uri="{FF2B5EF4-FFF2-40B4-BE49-F238E27FC236}">
                    <a16:creationId xmlns:a16="http://schemas.microsoft.com/office/drawing/2014/main" id="{655F344D-7A82-6C36-DB95-29EA795F366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959256" y="5348944"/>
                <a:ext cx="956358" cy="956358"/>
              </a:xfrm>
              <a:prstGeom prst="rect">
                <a:avLst/>
              </a:prstGeom>
            </p:spPr>
          </p:pic>
        </p:grpSp>
        <p:grpSp>
          <p:nvGrpSpPr>
            <p:cNvPr id="6" name="Group 5" descr="Empty box with a title &quot;Mineral Oils&quot;">
              <a:extLst>
                <a:ext uri="{FF2B5EF4-FFF2-40B4-BE49-F238E27FC236}">
                  <a16:creationId xmlns:a16="http://schemas.microsoft.com/office/drawing/2014/main" id="{AA8F51F5-089C-97BC-C747-0FD2BEF56152}"/>
                </a:ext>
              </a:extLst>
            </p:cNvPr>
            <p:cNvGrpSpPr/>
            <p:nvPr/>
          </p:nvGrpSpPr>
          <p:grpSpPr>
            <a:xfrm>
              <a:off x="1835615" y="3785302"/>
              <a:ext cx="5040000" cy="2560541"/>
              <a:chOff x="1835615" y="3785302"/>
              <a:chExt cx="5040000" cy="2560541"/>
            </a:xfrm>
          </p:grpSpPr>
          <p:sp>
            <p:nvSpPr>
              <p:cNvPr id="34" name="Rectangle 33">
                <a:extLst>
                  <a:ext uri="{FF2B5EF4-FFF2-40B4-BE49-F238E27FC236}">
                    <a16:creationId xmlns:a16="http://schemas.microsoft.com/office/drawing/2014/main" id="{032F25F1-6B6A-131F-121E-DFCC2A6410DB}"/>
                  </a:ext>
                </a:extLst>
              </p:cNvPr>
              <p:cNvSpPr/>
              <p:nvPr/>
            </p:nvSpPr>
            <p:spPr>
              <a:xfrm>
                <a:off x="1835615" y="3785302"/>
                <a:ext cx="5040000" cy="2520000"/>
              </a:xfrm>
              <a:prstGeom prst="rect">
                <a:avLst/>
              </a:prstGeom>
              <a:solidFill>
                <a:schemeClr val="bg1"/>
              </a:solidFill>
              <a:ln w="317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a:extLst>
                  <a:ext uri="{FF2B5EF4-FFF2-40B4-BE49-F238E27FC236}">
                    <a16:creationId xmlns:a16="http://schemas.microsoft.com/office/drawing/2014/main" id="{67629DC5-2BCA-3A8F-E908-C8288B9FB282}"/>
                  </a:ext>
                </a:extLst>
              </p:cNvPr>
              <p:cNvSpPr txBox="1"/>
              <p:nvPr/>
            </p:nvSpPr>
            <p:spPr>
              <a:xfrm>
                <a:off x="2727323" y="5867664"/>
                <a:ext cx="1472647" cy="400110"/>
              </a:xfrm>
              <a:prstGeom prst="rect">
                <a:avLst/>
              </a:prstGeom>
              <a:noFill/>
            </p:spPr>
            <p:txBody>
              <a:bodyPr wrap="none" rtlCol="0">
                <a:spAutoFit/>
              </a:bodyPr>
              <a:lstStyle/>
              <a:p>
                <a:pPr algn="ctr"/>
                <a:r>
                  <a:rPr lang="en-GB" sz="2000" b="1" dirty="0">
                    <a:latin typeface="Calibri" panose="020F0502020204030204" pitchFamily="34" charset="0"/>
                    <a:cs typeface="Calibri" panose="020F0502020204030204" pitchFamily="34" charset="0"/>
                  </a:rPr>
                  <a:t>Mineral Oils</a:t>
                </a:r>
              </a:p>
            </p:txBody>
          </p:sp>
          <p:pic>
            <p:nvPicPr>
              <p:cNvPr id="20" name="Picture 19">
                <a:extLst>
                  <a:ext uri="{FF2B5EF4-FFF2-40B4-BE49-F238E27FC236}">
                    <a16:creationId xmlns:a16="http://schemas.microsoft.com/office/drawing/2014/main" id="{3CDF9B5A-0860-6E6E-129D-5C84A563E2F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32997" y="5389485"/>
                <a:ext cx="956358" cy="956358"/>
              </a:xfrm>
              <a:prstGeom prst="rect">
                <a:avLst/>
              </a:prstGeom>
            </p:spPr>
          </p:pic>
        </p:grpSp>
        <p:grpSp>
          <p:nvGrpSpPr>
            <p:cNvPr id="3" name="Group 2" descr="Empty box with a title &quot;Tobacco Products&quot;">
              <a:extLst>
                <a:ext uri="{FF2B5EF4-FFF2-40B4-BE49-F238E27FC236}">
                  <a16:creationId xmlns:a16="http://schemas.microsoft.com/office/drawing/2014/main" id="{EED5BDB2-1E9B-C3C2-7985-523D562FBA5D}"/>
                </a:ext>
              </a:extLst>
            </p:cNvPr>
            <p:cNvGrpSpPr/>
            <p:nvPr/>
          </p:nvGrpSpPr>
          <p:grpSpPr>
            <a:xfrm>
              <a:off x="6875614" y="1265302"/>
              <a:ext cx="5106973" cy="2520000"/>
              <a:chOff x="6875614" y="1265302"/>
              <a:chExt cx="5106973" cy="2520000"/>
            </a:xfrm>
          </p:grpSpPr>
          <p:sp>
            <p:nvSpPr>
              <p:cNvPr id="32" name="Rectangle 31">
                <a:extLst>
                  <a:ext uri="{FF2B5EF4-FFF2-40B4-BE49-F238E27FC236}">
                    <a16:creationId xmlns:a16="http://schemas.microsoft.com/office/drawing/2014/main" id="{0B9A0FA5-FDB8-67A9-AED2-5BC675BFF668}"/>
                  </a:ext>
                </a:extLst>
              </p:cNvPr>
              <p:cNvSpPr/>
              <p:nvPr/>
            </p:nvSpPr>
            <p:spPr>
              <a:xfrm>
                <a:off x="6875614" y="1265302"/>
                <a:ext cx="5040000" cy="2520000"/>
              </a:xfrm>
              <a:prstGeom prst="rect">
                <a:avLst/>
              </a:prstGeom>
              <a:solidFill>
                <a:schemeClr val="bg1"/>
              </a:solidFill>
              <a:ln w="317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TextBox 21">
                <a:extLst>
                  <a:ext uri="{FF2B5EF4-FFF2-40B4-BE49-F238E27FC236}">
                    <a16:creationId xmlns:a16="http://schemas.microsoft.com/office/drawing/2014/main" id="{5E2F4404-4086-5FF3-F3D0-572E4E87CE50}"/>
                  </a:ext>
                </a:extLst>
              </p:cNvPr>
              <p:cNvSpPr txBox="1"/>
              <p:nvPr/>
            </p:nvSpPr>
            <p:spPr>
              <a:xfrm>
                <a:off x="9284756" y="3357613"/>
                <a:ext cx="2036776" cy="400110"/>
              </a:xfrm>
              <a:prstGeom prst="rect">
                <a:avLst/>
              </a:prstGeom>
              <a:noFill/>
            </p:spPr>
            <p:txBody>
              <a:bodyPr wrap="none" rtlCol="0">
                <a:spAutoFit/>
              </a:bodyPr>
              <a:lstStyle/>
              <a:p>
                <a:pPr algn="ctr"/>
                <a:r>
                  <a:rPr lang="en-GB" sz="2000" b="1" dirty="0">
                    <a:latin typeface="Calibri" panose="020F0502020204030204" pitchFamily="34" charset="0"/>
                    <a:cs typeface="Calibri" panose="020F0502020204030204" pitchFamily="34" charset="0"/>
                  </a:rPr>
                  <a:t>Tobacco Products</a:t>
                </a:r>
              </a:p>
            </p:txBody>
          </p:sp>
          <p:pic>
            <p:nvPicPr>
              <p:cNvPr id="29" name="Picture 28">
                <a:extLst>
                  <a:ext uri="{FF2B5EF4-FFF2-40B4-BE49-F238E27FC236}">
                    <a16:creationId xmlns:a16="http://schemas.microsoft.com/office/drawing/2014/main" id="{8FBDCB2D-EBA7-5684-0877-0CA636E450E7}"/>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1026229" y="2747368"/>
                <a:ext cx="956358" cy="956358"/>
              </a:xfrm>
              <a:prstGeom prst="rect">
                <a:avLst/>
              </a:prstGeom>
            </p:spPr>
          </p:pic>
        </p:grpSp>
        <p:grpSp>
          <p:nvGrpSpPr>
            <p:cNvPr id="2" name="Group 1" descr="Empty box with a title &quot;Alcohol&quot;">
              <a:extLst>
                <a:ext uri="{FF2B5EF4-FFF2-40B4-BE49-F238E27FC236}">
                  <a16:creationId xmlns:a16="http://schemas.microsoft.com/office/drawing/2014/main" id="{7EE06615-E700-DFED-6C20-1315CA505779}"/>
                </a:ext>
              </a:extLst>
            </p:cNvPr>
            <p:cNvGrpSpPr/>
            <p:nvPr/>
          </p:nvGrpSpPr>
          <p:grpSpPr>
            <a:xfrm>
              <a:off x="1793607" y="1265302"/>
              <a:ext cx="5082008" cy="2520000"/>
              <a:chOff x="1793607" y="1265302"/>
              <a:chExt cx="5082008" cy="2520000"/>
            </a:xfrm>
          </p:grpSpPr>
          <p:sp>
            <p:nvSpPr>
              <p:cNvPr id="9" name="Rectangle 8">
                <a:extLst>
                  <a:ext uri="{FF2B5EF4-FFF2-40B4-BE49-F238E27FC236}">
                    <a16:creationId xmlns:a16="http://schemas.microsoft.com/office/drawing/2014/main" id="{E9C64C57-EEFA-11B2-41E6-4E19D3B8FF96}"/>
                  </a:ext>
                </a:extLst>
              </p:cNvPr>
              <p:cNvSpPr/>
              <p:nvPr/>
            </p:nvSpPr>
            <p:spPr>
              <a:xfrm>
                <a:off x="1835615" y="1265302"/>
                <a:ext cx="5040000" cy="2520000"/>
              </a:xfrm>
              <a:prstGeom prst="rect">
                <a:avLst/>
              </a:prstGeom>
              <a:solidFill>
                <a:schemeClr val="bg1"/>
              </a:solidFill>
              <a:ln w="317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Box 16">
                <a:extLst>
                  <a:ext uri="{FF2B5EF4-FFF2-40B4-BE49-F238E27FC236}">
                    <a16:creationId xmlns:a16="http://schemas.microsoft.com/office/drawing/2014/main" id="{F5BCD97A-EC39-14CE-671F-7EAD9B7E16FB}"/>
                  </a:ext>
                </a:extLst>
              </p:cNvPr>
              <p:cNvSpPr txBox="1"/>
              <p:nvPr/>
            </p:nvSpPr>
            <p:spPr>
              <a:xfrm>
                <a:off x="2492173" y="3332781"/>
                <a:ext cx="984885" cy="400110"/>
              </a:xfrm>
              <a:prstGeom prst="rect">
                <a:avLst/>
              </a:prstGeom>
              <a:noFill/>
            </p:spPr>
            <p:txBody>
              <a:bodyPr wrap="none" rtlCol="0">
                <a:spAutoFit/>
              </a:bodyPr>
              <a:lstStyle/>
              <a:p>
                <a:pPr algn="ctr"/>
                <a:r>
                  <a:rPr lang="en-GB" sz="2000" b="1" dirty="0">
                    <a:latin typeface="Calibri" panose="020F0502020204030204" pitchFamily="34" charset="0"/>
                    <a:cs typeface="Calibri" panose="020F0502020204030204" pitchFamily="34" charset="0"/>
                  </a:rPr>
                  <a:t>Alcohol</a:t>
                </a:r>
              </a:p>
            </p:txBody>
          </p:sp>
          <p:pic>
            <p:nvPicPr>
              <p:cNvPr id="4" name="Picture 3">
                <a:extLst>
                  <a:ext uri="{FF2B5EF4-FFF2-40B4-BE49-F238E27FC236}">
                    <a16:creationId xmlns:a16="http://schemas.microsoft.com/office/drawing/2014/main" id="{CA8F14F4-9A9F-C64D-22E1-D308DCB627CF}"/>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793607" y="2759924"/>
                <a:ext cx="970020" cy="970020"/>
              </a:xfrm>
              <a:prstGeom prst="rect">
                <a:avLst/>
              </a:prstGeom>
            </p:spPr>
          </p:pic>
        </p:grpSp>
        <p:grpSp>
          <p:nvGrpSpPr>
            <p:cNvPr id="12" name="Group 11" descr="How do the following items cause harm to society?&#10;">
              <a:extLst>
                <a:ext uri="{FF2B5EF4-FFF2-40B4-BE49-F238E27FC236}">
                  <a16:creationId xmlns:a16="http://schemas.microsoft.com/office/drawing/2014/main" id="{97CF0928-7BD2-55BB-89BF-23C4797EDA45}"/>
                </a:ext>
              </a:extLst>
            </p:cNvPr>
            <p:cNvGrpSpPr/>
            <p:nvPr/>
          </p:nvGrpSpPr>
          <p:grpSpPr>
            <a:xfrm>
              <a:off x="5705580" y="2625993"/>
              <a:ext cx="2329343" cy="2318617"/>
              <a:chOff x="5705580" y="2625993"/>
              <a:chExt cx="2329343" cy="2318617"/>
            </a:xfrm>
          </p:grpSpPr>
          <p:sp>
            <p:nvSpPr>
              <p:cNvPr id="14" name="Oval 13">
                <a:extLst>
                  <a:ext uri="{FF2B5EF4-FFF2-40B4-BE49-F238E27FC236}">
                    <a16:creationId xmlns:a16="http://schemas.microsoft.com/office/drawing/2014/main" id="{824D1602-B02C-DBF1-EAD8-6A58E97124CF}"/>
                  </a:ext>
                </a:extLst>
              </p:cNvPr>
              <p:cNvSpPr>
                <a:spLocks noChangeAspect="1"/>
              </p:cNvSpPr>
              <p:nvPr/>
            </p:nvSpPr>
            <p:spPr>
              <a:xfrm>
                <a:off x="5716306" y="2625993"/>
                <a:ext cx="2318617" cy="2318617"/>
              </a:xfrm>
              <a:prstGeom prst="ellipse">
                <a:avLst/>
              </a:prstGeom>
              <a:solidFill>
                <a:schemeClr val="bg1"/>
              </a:solidFill>
              <a:ln w="73025">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46CBBCCF-7177-D8C8-9581-F5B918ECDB13}"/>
                  </a:ext>
                </a:extLst>
              </p:cNvPr>
              <p:cNvSpPr txBox="1"/>
              <p:nvPr/>
            </p:nvSpPr>
            <p:spPr>
              <a:xfrm>
                <a:off x="5705580" y="3112326"/>
                <a:ext cx="2318617" cy="1327736"/>
              </a:xfrm>
              <a:prstGeom prst="rect">
                <a:avLst/>
              </a:prstGeom>
              <a:noFill/>
            </p:spPr>
            <p:txBody>
              <a:bodyPr wrap="square" rtlCol="0">
                <a:spAutoFit/>
              </a:bodyPr>
              <a:lstStyle/>
              <a:p>
                <a:pPr algn="ctr">
                  <a:lnSpc>
                    <a:spcPts val="2380"/>
                  </a:lnSpc>
                </a:pPr>
                <a:r>
                  <a:rPr lang="en-GB" sz="2400" b="1" dirty="0">
                    <a:latin typeface="Calibri" panose="020F0502020204030204" pitchFamily="34" charset="0"/>
                    <a:cs typeface="Calibri" panose="020F0502020204030204" pitchFamily="34" charset="0"/>
                  </a:rPr>
                  <a:t>How do the </a:t>
                </a:r>
              </a:p>
              <a:p>
                <a:pPr algn="ctr">
                  <a:lnSpc>
                    <a:spcPts val="2380"/>
                  </a:lnSpc>
                </a:pPr>
                <a:r>
                  <a:rPr lang="en-GB" sz="2400" b="1" dirty="0">
                    <a:latin typeface="Calibri" panose="020F0502020204030204" pitchFamily="34" charset="0"/>
                    <a:cs typeface="Calibri" panose="020F0502020204030204" pitchFamily="34" charset="0"/>
                  </a:rPr>
                  <a:t>following items</a:t>
                </a:r>
              </a:p>
              <a:p>
                <a:pPr algn="ctr">
                  <a:lnSpc>
                    <a:spcPts val="2380"/>
                  </a:lnSpc>
                </a:pPr>
                <a:r>
                  <a:rPr lang="en-GB" sz="2400" b="1" dirty="0">
                    <a:latin typeface="Calibri" panose="020F0502020204030204" pitchFamily="34" charset="0"/>
                    <a:cs typeface="Calibri" panose="020F0502020204030204" pitchFamily="34" charset="0"/>
                  </a:rPr>
                  <a:t>cause harm to </a:t>
                </a:r>
              </a:p>
              <a:p>
                <a:pPr algn="ctr">
                  <a:lnSpc>
                    <a:spcPts val="2380"/>
                  </a:lnSpc>
                </a:pPr>
                <a:r>
                  <a:rPr lang="en-GB" sz="2400" b="1" dirty="0">
                    <a:latin typeface="Calibri" panose="020F0502020204030204" pitchFamily="34" charset="0"/>
                    <a:cs typeface="Calibri" panose="020F0502020204030204" pitchFamily="34" charset="0"/>
                  </a:rPr>
                  <a:t>society?</a:t>
                </a:r>
              </a:p>
            </p:txBody>
          </p:sp>
        </p:grpSp>
      </p:grpSp>
      <p:sp>
        <p:nvSpPr>
          <p:cNvPr id="5" name="Slide Number Placeholder 12">
            <a:extLst>
              <a:ext uri="{FF2B5EF4-FFF2-40B4-BE49-F238E27FC236}">
                <a16:creationId xmlns:a16="http://schemas.microsoft.com/office/drawing/2014/main" id="{69D05CD9-3320-14BF-994A-79FB5E332F33}"/>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6</a:t>
            </a:fld>
            <a:endParaRPr lang="en-US" dirty="0"/>
          </a:p>
        </p:txBody>
      </p:sp>
    </p:spTree>
    <p:extLst>
      <p:ext uri="{BB962C8B-B14F-4D97-AF65-F5344CB8AC3E}">
        <p14:creationId xmlns:p14="http://schemas.microsoft.com/office/powerpoint/2010/main" val="1475407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9576-2522-7CD4-DB01-1243C9F29A93}"/>
              </a:ext>
            </a:extLst>
          </p:cNvPr>
          <p:cNvSpPr>
            <a:spLocks noGrp="1"/>
          </p:cNvSpPr>
          <p:nvPr>
            <p:ph type="title"/>
          </p:nvPr>
        </p:nvSpPr>
        <p:spPr>
          <a:xfrm>
            <a:off x="1765616" y="909409"/>
            <a:ext cx="8140453" cy="766992"/>
          </a:xfrm>
        </p:spPr>
        <p:txBody>
          <a:bodyPr/>
          <a:lstStyle/>
          <a:p>
            <a:r>
              <a:rPr lang="en-GB" dirty="0"/>
              <a:t>Examples of Sin Taxes in Ireland</a:t>
            </a:r>
            <a:endParaRPr lang="en-US" dirty="0"/>
          </a:p>
        </p:txBody>
      </p:sp>
      <p:pic>
        <p:nvPicPr>
          <p:cNvPr id="14" name="Picture 13">
            <a:extLst>
              <a:ext uri="{FF2B5EF4-FFF2-40B4-BE49-F238E27FC236}">
                <a16:creationId xmlns:a16="http://schemas.microsoft.com/office/drawing/2014/main" id="{0FB742A9-0F2B-1670-02A5-9F1CFD77D12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95191" y="2542459"/>
            <a:ext cx="1428044" cy="1159298"/>
          </a:xfrm>
          <a:prstGeom prst="rect">
            <a:avLst/>
          </a:prstGeom>
        </p:spPr>
      </p:pic>
      <p:sp>
        <p:nvSpPr>
          <p:cNvPr id="6" name="Text Placeholder 10">
            <a:extLst>
              <a:ext uri="{FF2B5EF4-FFF2-40B4-BE49-F238E27FC236}">
                <a16:creationId xmlns:a16="http://schemas.microsoft.com/office/drawing/2014/main" id="{CFB6E722-74DC-0719-6CFE-D27986F60E4A}"/>
              </a:ext>
            </a:extLst>
          </p:cNvPr>
          <p:cNvSpPr txBox="1">
            <a:spLocks/>
          </p:cNvSpPr>
          <p:nvPr/>
        </p:nvSpPr>
        <p:spPr>
          <a:xfrm>
            <a:off x="1579631" y="3749046"/>
            <a:ext cx="1763556" cy="590544"/>
          </a:xfrm>
          <a:prstGeom prst="rect">
            <a:avLst/>
          </a:prstGeom>
        </p:spPr>
        <p:txBody>
          <a:bodyPr lIns="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60"/>
              </a:lnSpc>
              <a:buNone/>
            </a:pPr>
            <a:r>
              <a:rPr lang="en-GB" sz="1800" b="1" dirty="0">
                <a:latin typeface="Calibri" panose="020F0502020204030204" pitchFamily="34" charset="0"/>
                <a:cs typeface="Calibri" panose="020F0502020204030204" pitchFamily="34" charset="0"/>
              </a:rPr>
              <a:t>Sugar Sweetened Drinks Tax</a:t>
            </a:r>
          </a:p>
        </p:txBody>
      </p:sp>
      <p:pic>
        <p:nvPicPr>
          <p:cNvPr id="30" name="Picture 29">
            <a:extLst>
              <a:ext uri="{FF2B5EF4-FFF2-40B4-BE49-F238E27FC236}">
                <a16:creationId xmlns:a16="http://schemas.microsoft.com/office/drawing/2014/main" id="{F58CA9CF-346C-0040-613E-400FF161635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365281" y="1809095"/>
            <a:ext cx="2358208" cy="1939951"/>
          </a:xfrm>
          <a:prstGeom prst="rect">
            <a:avLst/>
          </a:prstGeom>
        </p:spPr>
      </p:pic>
      <p:sp>
        <p:nvSpPr>
          <p:cNvPr id="10" name="Text Placeholder 18">
            <a:extLst>
              <a:ext uri="{FF2B5EF4-FFF2-40B4-BE49-F238E27FC236}">
                <a16:creationId xmlns:a16="http://schemas.microsoft.com/office/drawing/2014/main" id="{66FCED72-40CA-047E-A69D-ABB2778055AF}"/>
              </a:ext>
            </a:extLst>
          </p:cNvPr>
          <p:cNvSpPr txBox="1">
            <a:spLocks/>
          </p:cNvSpPr>
          <p:nvPr/>
        </p:nvSpPr>
        <p:spPr>
          <a:xfrm>
            <a:off x="3579029" y="3773286"/>
            <a:ext cx="2057400" cy="542063"/>
          </a:xfrm>
          <a:prstGeom prst="rect">
            <a:avLst/>
          </a:prstGeom>
        </p:spPr>
        <p:txBody>
          <a:bodyPr lIns="0"/>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60"/>
              </a:lnSpc>
              <a:buNone/>
            </a:pPr>
            <a:r>
              <a:rPr lang="en-GB" sz="1800" b="1" dirty="0">
                <a:latin typeface="Calibri" panose="020F0502020204030204" pitchFamily="34" charset="0"/>
                <a:cs typeface="Calibri" panose="020F0502020204030204" pitchFamily="34" charset="0"/>
              </a:rPr>
              <a:t>Alcohol </a:t>
            </a:r>
            <a:br>
              <a:rPr lang="en-GB" sz="1800" b="1" dirty="0">
                <a:latin typeface="Calibri" panose="020F0502020204030204" pitchFamily="34" charset="0"/>
                <a:cs typeface="Calibri" panose="020F0502020204030204" pitchFamily="34" charset="0"/>
              </a:rPr>
            </a:br>
            <a:r>
              <a:rPr lang="en-GB" sz="1800" b="1" dirty="0">
                <a:latin typeface="Calibri" panose="020F0502020204030204" pitchFamily="34" charset="0"/>
                <a:cs typeface="Calibri" panose="020F0502020204030204" pitchFamily="34" charset="0"/>
              </a:rPr>
              <a:t>Products Tax</a:t>
            </a:r>
          </a:p>
        </p:txBody>
      </p:sp>
      <p:pic>
        <p:nvPicPr>
          <p:cNvPr id="32" name="Picture 31">
            <a:extLst>
              <a:ext uri="{FF2B5EF4-FFF2-40B4-BE49-F238E27FC236}">
                <a16:creationId xmlns:a16="http://schemas.microsoft.com/office/drawing/2014/main" id="{80B4EF03-8D08-024B-42EE-C84FCA09FBD1}"/>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rot="181927">
            <a:off x="5873409" y="2959906"/>
            <a:ext cx="1848678" cy="790977"/>
          </a:xfrm>
          <a:prstGeom prst="rect">
            <a:avLst/>
          </a:prstGeom>
        </p:spPr>
      </p:pic>
      <p:sp>
        <p:nvSpPr>
          <p:cNvPr id="9" name="Text Placeholder 16">
            <a:extLst>
              <a:ext uri="{FF2B5EF4-FFF2-40B4-BE49-F238E27FC236}">
                <a16:creationId xmlns:a16="http://schemas.microsoft.com/office/drawing/2014/main" id="{ADFE2BFE-B162-1D2E-FF46-2E2B15C06AB3}"/>
              </a:ext>
            </a:extLst>
          </p:cNvPr>
          <p:cNvSpPr txBox="1">
            <a:spLocks/>
          </p:cNvSpPr>
          <p:nvPr/>
        </p:nvSpPr>
        <p:spPr>
          <a:xfrm>
            <a:off x="5832048" y="3749046"/>
            <a:ext cx="2057400" cy="542063"/>
          </a:xfrm>
          <a:prstGeom prst="rect">
            <a:avLst/>
          </a:prstGeom>
        </p:spPr>
        <p:txBody>
          <a:bodyPr lIns="0"/>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60"/>
              </a:lnSpc>
              <a:buNone/>
            </a:pPr>
            <a:r>
              <a:rPr lang="en-GB" sz="1800" b="1" dirty="0">
                <a:latin typeface="Calibri" panose="020F0502020204030204" pitchFamily="34" charset="0"/>
                <a:cs typeface="Calibri" panose="020F0502020204030204" pitchFamily="34" charset="0"/>
              </a:rPr>
              <a:t>Tobacco </a:t>
            </a:r>
            <a:br>
              <a:rPr lang="en-GB" sz="1800" b="1" dirty="0">
                <a:latin typeface="Calibri" panose="020F0502020204030204" pitchFamily="34" charset="0"/>
                <a:cs typeface="Calibri" panose="020F0502020204030204" pitchFamily="34" charset="0"/>
              </a:rPr>
            </a:br>
            <a:r>
              <a:rPr lang="en-GB" sz="1800" b="1" dirty="0">
                <a:latin typeface="Calibri" panose="020F0502020204030204" pitchFamily="34" charset="0"/>
                <a:cs typeface="Calibri" panose="020F0502020204030204" pitchFamily="34" charset="0"/>
              </a:rPr>
              <a:t>Products Tax</a:t>
            </a:r>
          </a:p>
        </p:txBody>
      </p:sp>
      <p:pic>
        <p:nvPicPr>
          <p:cNvPr id="26" name="Picture 25">
            <a:extLst>
              <a:ext uri="{FF2B5EF4-FFF2-40B4-BE49-F238E27FC236}">
                <a16:creationId xmlns:a16="http://schemas.microsoft.com/office/drawing/2014/main" id="{09DD6129-94C4-9D05-3F2C-C6008CAB5E79}"/>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695348" y="2423620"/>
            <a:ext cx="1953190" cy="1298545"/>
          </a:xfrm>
          <a:prstGeom prst="rect">
            <a:avLst/>
          </a:prstGeom>
        </p:spPr>
      </p:pic>
      <p:sp>
        <p:nvSpPr>
          <p:cNvPr id="8" name="Text Placeholder 14">
            <a:extLst>
              <a:ext uri="{FF2B5EF4-FFF2-40B4-BE49-F238E27FC236}">
                <a16:creationId xmlns:a16="http://schemas.microsoft.com/office/drawing/2014/main" id="{D646E9B7-4B56-218D-E3C9-3543AD7B4E03}"/>
              </a:ext>
            </a:extLst>
          </p:cNvPr>
          <p:cNvSpPr txBox="1">
            <a:spLocks/>
          </p:cNvSpPr>
          <p:nvPr/>
        </p:nvSpPr>
        <p:spPr>
          <a:xfrm>
            <a:off x="8085067" y="3851576"/>
            <a:ext cx="1523757" cy="349030"/>
          </a:xfrm>
          <a:prstGeom prst="rect">
            <a:avLst/>
          </a:prstGeom>
        </p:spPr>
        <p:txBody>
          <a:bodyPr lIns="0"/>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60"/>
              </a:lnSpc>
              <a:buNone/>
            </a:pPr>
            <a:r>
              <a:rPr lang="en-GB" sz="1800" b="1" dirty="0">
                <a:latin typeface="Calibri" panose="020F0502020204030204" pitchFamily="34" charset="0"/>
                <a:cs typeface="Calibri" panose="020F0502020204030204" pitchFamily="34" charset="0"/>
              </a:rPr>
              <a:t>Mineral Oil Tax</a:t>
            </a:r>
          </a:p>
        </p:txBody>
      </p:sp>
      <p:pic>
        <p:nvPicPr>
          <p:cNvPr id="28" name="Picture 27">
            <a:extLst>
              <a:ext uri="{FF2B5EF4-FFF2-40B4-BE49-F238E27FC236}">
                <a16:creationId xmlns:a16="http://schemas.microsoft.com/office/drawing/2014/main" id="{9DDC3407-9E97-3C9C-4182-37F31425A407}"/>
              </a:ext>
              <a:ext uri="{C183D7F6-B498-43B3-948B-1728B52AA6E4}">
                <adec:decorative xmlns:adec="http://schemas.microsoft.com/office/drawing/2017/decorative" val="1"/>
              </a:ext>
            </a:extLst>
          </p:cNvPr>
          <p:cNvPicPr>
            <a:picLocks noChangeAspect="1"/>
          </p:cNvPicPr>
          <p:nvPr/>
        </p:nvPicPr>
        <p:blipFill rotWithShape="1">
          <a:blip r:embed="rId7"/>
          <a:srcRect l="7065" b="14131"/>
          <a:stretch/>
        </p:blipFill>
        <p:spPr>
          <a:xfrm>
            <a:off x="9731012" y="2047709"/>
            <a:ext cx="1953190" cy="1725577"/>
          </a:xfrm>
          <a:prstGeom prst="rect">
            <a:avLst/>
          </a:prstGeom>
        </p:spPr>
      </p:pic>
      <p:sp>
        <p:nvSpPr>
          <p:cNvPr id="7" name="Text Placeholder 12">
            <a:extLst>
              <a:ext uri="{FF2B5EF4-FFF2-40B4-BE49-F238E27FC236}">
                <a16:creationId xmlns:a16="http://schemas.microsoft.com/office/drawing/2014/main" id="{CE42F262-6C1B-AE6E-C55C-AA8415236518}"/>
              </a:ext>
            </a:extLst>
          </p:cNvPr>
          <p:cNvSpPr txBox="1">
            <a:spLocks/>
          </p:cNvSpPr>
          <p:nvPr/>
        </p:nvSpPr>
        <p:spPr>
          <a:xfrm>
            <a:off x="9954181" y="3851577"/>
            <a:ext cx="1414544" cy="308214"/>
          </a:xfrm>
          <a:prstGeom prst="rect">
            <a:avLst/>
          </a:prstGeom>
        </p:spPr>
        <p:txBody>
          <a:bodyPr lIns="0"/>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60"/>
              </a:lnSpc>
              <a:buNone/>
            </a:pPr>
            <a:r>
              <a:rPr lang="en-GB" sz="1800" b="1" dirty="0">
                <a:latin typeface="Calibri" panose="020F0502020204030204" pitchFamily="34" charset="0"/>
                <a:cs typeface="Calibri" panose="020F0502020204030204" pitchFamily="34" charset="0"/>
              </a:rPr>
              <a:t>Betting Duty</a:t>
            </a:r>
          </a:p>
        </p:txBody>
      </p:sp>
      <p:sp>
        <p:nvSpPr>
          <p:cNvPr id="15" name="Rounded Rectangular Callout 14">
            <a:extLst>
              <a:ext uri="{FF2B5EF4-FFF2-40B4-BE49-F238E27FC236}">
                <a16:creationId xmlns:a16="http://schemas.microsoft.com/office/drawing/2014/main" id="{22A98657-8021-76CA-FADC-FF2D0A5B600B}"/>
              </a:ext>
            </a:extLst>
          </p:cNvPr>
          <p:cNvSpPr/>
          <p:nvPr/>
        </p:nvSpPr>
        <p:spPr>
          <a:xfrm flipH="1">
            <a:off x="6245412" y="4499056"/>
            <a:ext cx="4972972" cy="1419106"/>
          </a:xfrm>
          <a:prstGeom prst="wedgeRoundRectCallout">
            <a:avLst>
              <a:gd name="adj1" fmla="val -33438"/>
              <a:gd name="adj2" fmla="val 82577"/>
              <a:gd name="adj3" fmla="val 16667"/>
            </a:avLst>
          </a:prstGeom>
          <a:solidFill>
            <a:schemeClr val="bg1"/>
          </a:solidFill>
          <a:ln w="5080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lnSpc>
                <a:spcPts val="2840"/>
              </a:lnSpc>
            </a:pPr>
            <a:r>
              <a:rPr lang="en-GB" sz="3200" b="1" dirty="0">
                <a:solidFill>
                  <a:schemeClr val="tx1"/>
                </a:solidFill>
                <a:latin typeface="Calibri" panose="020F0502020204030204" pitchFamily="34" charset="0"/>
                <a:cs typeface="Calibri" panose="020F0502020204030204" pitchFamily="34" charset="0"/>
              </a:rPr>
              <a:t>These types of taxes are also known collectively as excise duties</a:t>
            </a:r>
          </a:p>
        </p:txBody>
      </p:sp>
      <p:sp>
        <p:nvSpPr>
          <p:cNvPr id="3" name="Slide Number Placeholder 12">
            <a:extLst>
              <a:ext uri="{FF2B5EF4-FFF2-40B4-BE49-F238E27FC236}">
                <a16:creationId xmlns:a16="http://schemas.microsoft.com/office/drawing/2014/main" id="{D357B57C-3870-3D33-3D0F-335C4C7DCC37}"/>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7</a:t>
            </a:fld>
            <a:endParaRPr lang="en-US" dirty="0"/>
          </a:p>
        </p:txBody>
      </p:sp>
    </p:spTree>
    <p:extLst>
      <p:ext uri="{BB962C8B-B14F-4D97-AF65-F5344CB8AC3E}">
        <p14:creationId xmlns:p14="http://schemas.microsoft.com/office/powerpoint/2010/main" val="2967512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dissolve">
                                      <p:cBhvr>
                                        <p:cTn id="15" dur="500"/>
                                        <p:tgtEl>
                                          <p:spTgt spid="30"/>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dissolve">
                                      <p:cBhvr>
                                        <p:cTn id="23" dur="500"/>
                                        <p:tgtEl>
                                          <p:spTgt spid="32"/>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ssolv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dissolve">
                                      <p:cBhvr>
                                        <p:cTn id="31" dur="500"/>
                                        <p:tgtEl>
                                          <p:spTgt spid="2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dissolv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dissolve">
                                      <p:cBhvr>
                                        <p:cTn id="39" dur="500"/>
                                        <p:tgtEl>
                                          <p:spTgt spid="28"/>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dissolve">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dissolv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9" grpId="0"/>
      <p:bldP spid="8" grpId="0"/>
      <p:bldP spid="7" grpId="0"/>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980E-2D94-576E-CB86-C566891CF1C4}"/>
              </a:ext>
            </a:extLst>
          </p:cNvPr>
          <p:cNvSpPr>
            <a:spLocks noGrp="1"/>
          </p:cNvSpPr>
          <p:nvPr>
            <p:ph type="title"/>
          </p:nvPr>
        </p:nvSpPr>
        <p:spPr>
          <a:xfrm>
            <a:off x="1765616" y="909409"/>
            <a:ext cx="8140453" cy="766992"/>
          </a:xfrm>
        </p:spPr>
        <p:txBody>
          <a:bodyPr lIns="0" anchor="t">
            <a:normAutofit/>
          </a:bodyPr>
          <a:lstStyle/>
          <a:p>
            <a:r>
              <a:rPr lang="en-GB" dirty="0"/>
              <a:t>Sin Taxes</a:t>
            </a:r>
          </a:p>
        </p:txBody>
      </p:sp>
      <p:sp>
        <p:nvSpPr>
          <p:cNvPr id="3" name="Content Placeholder 2">
            <a:extLst>
              <a:ext uri="{FF2B5EF4-FFF2-40B4-BE49-F238E27FC236}">
                <a16:creationId xmlns:a16="http://schemas.microsoft.com/office/drawing/2014/main" id="{1E7425A1-A3DB-B8C5-6137-3A3990857E39}"/>
              </a:ext>
            </a:extLst>
          </p:cNvPr>
          <p:cNvSpPr>
            <a:spLocks noGrp="1"/>
          </p:cNvSpPr>
          <p:nvPr>
            <p:ph type="body" sz="quarter" idx="10"/>
          </p:nvPr>
        </p:nvSpPr>
        <p:spPr>
          <a:xfrm>
            <a:off x="1760538" y="1509713"/>
            <a:ext cx="9493250" cy="4243387"/>
          </a:xfrm>
        </p:spPr>
        <p:txBody>
          <a:bodyPr lIns="0">
            <a:normAutofit/>
          </a:bodyPr>
          <a:lstStyle/>
          <a:p>
            <a:pPr>
              <a:lnSpc>
                <a:spcPct val="90000"/>
              </a:lnSpc>
            </a:pPr>
            <a:r>
              <a:rPr lang="en-GB" dirty="0"/>
              <a:t>The </a:t>
            </a:r>
            <a:r>
              <a:rPr lang="en-GB" b="1" dirty="0"/>
              <a:t>money collected contributes to general government revenue </a:t>
            </a:r>
            <a:r>
              <a:rPr lang="en-GB" dirty="0"/>
              <a:t>and is </a:t>
            </a:r>
            <a:r>
              <a:rPr lang="en-GB" b="1" dirty="0"/>
              <a:t>spent</a:t>
            </a:r>
            <a:r>
              <a:rPr lang="en-GB" dirty="0"/>
              <a:t> on a wide range of </a:t>
            </a:r>
            <a:r>
              <a:rPr lang="en-GB" b="1" dirty="0"/>
              <a:t>goods</a:t>
            </a:r>
            <a:r>
              <a:rPr lang="en-GB" dirty="0"/>
              <a:t> and </a:t>
            </a:r>
            <a:r>
              <a:rPr lang="en-GB" b="1" dirty="0"/>
              <a:t>services</a:t>
            </a:r>
            <a:r>
              <a:rPr lang="en-GB" dirty="0"/>
              <a:t> provided by the government</a:t>
            </a:r>
          </a:p>
          <a:p>
            <a:pPr marL="0" indent="0">
              <a:buNone/>
            </a:pPr>
            <a:endParaRPr lang="en-GB" dirty="0"/>
          </a:p>
        </p:txBody>
      </p:sp>
      <p:grpSp>
        <p:nvGrpSpPr>
          <p:cNvPr id="4" name="Group 3" descr="The following are examples of taxes that go towards Government Revenue:&#10;&#10;Alcohol Tax, Tobacco Tax, Betting Duty, Sugar Sweetened Drinks Tax, Mineral Oil Tax">
            <a:extLst>
              <a:ext uri="{FF2B5EF4-FFF2-40B4-BE49-F238E27FC236}">
                <a16:creationId xmlns:a16="http://schemas.microsoft.com/office/drawing/2014/main" id="{478245C1-A92D-DEA2-9C27-89D373CD3F6A}"/>
              </a:ext>
            </a:extLst>
          </p:cNvPr>
          <p:cNvGrpSpPr/>
          <p:nvPr/>
        </p:nvGrpSpPr>
        <p:grpSpPr>
          <a:xfrm>
            <a:off x="2210634" y="3142805"/>
            <a:ext cx="2842924" cy="3084627"/>
            <a:chOff x="2210634" y="3142805"/>
            <a:chExt cx="2842924" cy="3084627"/>
          </a:xfrm>
        </p:grpSpPr>
        <p:sp>
          <p:nvSpPr>
            <p:cNvPr id="24" name="Right Arrow 23">
              <a:extLst>
                <a:ext uri="{FF2B5EF4-FFF2-40B4-BE49-F238E27FC236}">
                  <a16:creationId xmlns:a16="http://schemas.microsoft.com/office/drawing/2014/main" id="{B9183313-4FA7-98BB-58D3-7A6CFBD7FE7C}"/>
                </a:ext>
                <a:ext uri="{C183D7F6-B498-43B3-948B-1728B52AA6E4}">
                  <adec:decorative xmlns:adec="http://schemas.microsoft.com/office/drawing/2017/decorative" val="1"/>
                </a:ext>
              </a:extLst>
            </p:cNvPr>
            <p:cNvSpPr/>
            <p:nvPr/>
          </p:nvSpPr>
          <p:spPr>
            <a:xfrm>
              <a:off x="4408516" y="4103054"/>
              <a:ext cx="645042" cy="546657"/>
            </a:xfrm>
            <a:prstGeom prst="rightArrow">
              <a:avLst/>
            </a:prstGeom>
            <a:solidFill>
              <a:srgbClr val="AE2026"/>
            </a:solidFill>
            <a:ln w="28575"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Box 22">
              <a:extLst>
                <a:ext uri="{FF2B5EF4-FFF2-40B4-BE49-F238E27FC236}">
                  <a16:creationId xmlns:a16="http://schemas.microsoft.com/office/drawing/2014/main" id="{CCAF3439-A5F0-C6E0-16F6-EE54BB28BC6A}"/>
                </a:ext>
              </a:extLst>
            </p:cNvPr>
            <p:cNvSpPr txBox="1"/>
            <p:nvPr/>
          </p:nvSpPr>
          <p:spPr>
            <a:xfrm>
              <a:off x="2210634" y="3142805"/>
              <a:ext cx="2457087" cy="3084627"/>
            </a:xfrm>
            <a:prstGeom prst="rect">
              <a:avLst/>
            </a:prstGeom>
            <a:noFill/>
          </p:spPr>
          <p:txBody>
            <a:bodyPr wrap="square" lIns="0" rtlCol="0">
              <a:spAutoFit/>
            </a:bodyPr>
            <a:lstStyle/>
            <a:p>
              <a:pPr>
                <a:lnSpc>
                  <a:spcPts val="2000"/>
                </a:lnSpc>
              </a:pPr>
              <a:r>
                <a:rPr lang="en-GB" sz="2400" b="1" dirty="0">
                  <a:latin typeface="Calibri" panose="020F0502020204030204" pitchFamily="34" charset="0"/>
                  <a:cs typeface="Calibri" panose="020F0502020204030204" pitchFamily="34" charset="0"/>
                </a:rPr>
                <a:t>Alcohol Tax</a:t>
              </a:r>
              <a:br>
                <a:rPr lang="en-GB" sz="2400" b="1" dirty="0">
                  <a:latin typeface="Calibri" panose="020F0502020204030204" pitchFamily="34" charset="0"/>
                  <a:cs typeface="Calibri" panose="020F0502020204030204" pitchFamily="34" charset="0"/>
                </a:rPr>
              </a:br>
              <a:endParaRPr lang="en-GB" sz="2400" b="1" dirty="0">
                <a:latin typeface="Calibri" panose="020F0502020204030204" pitchFamily="34" charset="0"/>
                <a:cs typeface="Calibri" panose="020F0502020204030204" pitchFamily="34" charset="0"/>
              </a:endParaRPr>
            </a:p>
            <a:p>
              <a:pPr>
                <a:lnSpc>
                  <a:spcPts val="2000"/>
                </a:lnSpc>
              </a:pPr>
              <a:r>
                <a:rPr lang="en-GB" sz="2400" b="1" dirty="0">
                  <a:latin typeface="Calibri" panose="020F0502020204030204" pitchFamily="34" charset="0"/>
                  <a:cs typeface="Calibri" panose="020F0502020204030204" pitchFamily="34" charset="0"/>
                </a:rPr>
                <a:t>Tobacco Tax</a:t>
              </a:r>
              <a:br>
                <a:rPr lang="en-GB" sz="2400" b="1" dirty="0">
                  <a:latin typeface="Calibri" panose="020F0502020204030204" pitchFamily="34" charset="0"/>
                  <a:cs typeface="Calibri" panose="020F0502020204030204" pitchFamily="34" charset="0"/>
                </a:rPr>
              </a:br>
              <a:endParaRPr lang="en-GB" sz="2400" b="1" dirty="0">
                <a:latin typeface="Calibri" panose="020F0502020204030204" pitchFamily="34" charset="0"/>
                <a:cs typeface="Calibri" panose="020F0502020204030204" pitchFamily="34" charset="0"/>
              </a:endParaRPr>
            </a:p>
            <a:p>
              <a:pPr>
                <a:lnSpc>
                  <a:spcPts val="2000"/>
                </a:lnSpc>
              </a:pPr>
              <a:r>
                <a:rPr lang="en-GB" sz="2400" b="1" dirty="0">
                  <a:latin typeface="Calibri" panose="020F0502020204030204" pitchFamily="34" charset="0"/>
                  <a:cs typeface="Calibri" panose="020F0502020204030204" pitchFamily="34" charset="0"/>
                </a:rPr>
                <a:t>Betting Duty</a:t>
              </a:r>
              <a:br>
                <a:rPr lang="en-GB" sz="2400" b="1" dirty="0">
                  <a:latin typeface="Calibri" panose="020F0502020204030204" pitchFamily="34" charset="0"/>
                  <a:cs typeface="Calibri" panose="020F0502020204030204" pitchFamily="34" charset="0"/>
                </a:rPr>
              </a:br>
              <a:endParaRPr lang="en-GB" sz="2400" b="1" dirty="0">
                <a:latin typeface="Calibri" panose="020F0502020204030204" pitchFamily="34" charset="0"/>
                <a:cs typeface="Calibri" panose="020F0502020204030204" pitchFamily="34" charset="0"/>
              </a:endParaRPr>
            </a:p>
            <a:p>
              <a:pPr>
                <a:lnSpc>
                  <a:spcPts val="2400"/>
                </a:lnSpc>
              </a:pPr>
              <a:r>
                <a:rPr lang="en-GB" sz="2400" b="1" dirty="0">
                  <a:latin typeface="Calibri" panose="020F0502020204030204" pitchFamily="34" charset="0"/>
                  <a:cs typeface="Calibri" panose="020F0502020204030204" pitchFamily="34" charset="0"/>
                </a:rPr>
                <a:t>Sugar Sweetened</a:t>
              </a:r>
            </a:p>
            <a:p>
              <a:pPr>
                <a:lnSpc>
                  <a:spcPts val="2400"/>
                </a:lnSpc>
              </a:pPr>
              <a:r>
                <a:rPr lang="en-GB" sz="2400" b="1" dirty="0">
                  <a:latin typeface="Calibri" panose="020F0502020204030204" pitchFamily="34" charset="0"/>
                  <a:cs typeface="Calibri" panose="020F0502020204030204" pitchFamily="34" charset="0"/>
                </a:rPr>
                <a:t>Drinks Tax</a:t>
              </a:r>
              <a:br>
                <a:rPr lang="en-GB" sz="2400" b="1" dirty="0">
                  <a:latin typeface="Calibri" panose="020F0502020204030204" pitchFamily="34" charset="0"/>
                  <a:cs typeface="Calibri" panose="020F0502020204030204" pitchFamily="34" charset="0"/>
                </a:rPr>
              </a:br>
              <a:endParaRPr lang="en-GB" sz="2400" b="1" dirty="0">
                <a:latin typeface="Calibri" panose="020F0502020204030204" pitchFamily="34" charset="0"/>
                <a:cs typeface="Calibri" panose="020F0502020204030204" pitchFamily="34" charset="0"/>
              </a:endParaRPr>
            </a:p>
            <a:p>
              <a:pPr>
                <a:lnSpc>
                  <a:spcPts val="2000"/>
                </a:lnSpc>
              </a:pPr>
              <a:r>
                <a:rPr lang="en-GB" sz="2400" b="1" dirty="0">
                  <a:latin typeface="Calibri" panose="020F0502020204030204" pitchFamily="34" charset="0"/>
                  <a:cs typeface="Calibri" panose="020F0502020204030204" pitchFamily="34" charset="0"/>
                </a:rPr>
                <a:t>Mineral Oil Tax</a:t>
              </a:r>
            </a:p>
            <a:p>
              <a:pPr>
                <a:lnSpc>
                  <a:spcPts val="2000"/>
                </a:lnSpc>
              </a:pPr>
              <a:endParaRPr lang="en-GB" sz="2400" b="1" dirty="0">
                <a:latin typeface="Calibri" panose="020F0502020204030204" pitchFamily="34" charset="0"/>
                <a:cs typeface="Calibri" panose="020F0502020204030204" pitchFamily="34" charset="0"/>
              </a:endParaRPr>
            </a:p>
          </p:txBody>
        </p:sp>
      </p:grpSp>
      <p:grpSp>
        <p:nvGrpSpPr>
          <p:cNvPr id="5" name="Group 4">
            <a:extLst>
              <a:ext uri="{FF2B5EF4-FFF2-40B4-BE49-F238E27FC236}">
                <a16:creationId xmlns:a16="http://schemas.microsoft.com/office/drawing/2014/main" id="{D3E8D994-A994-2056-E02F-6197292BBCA6}"/>
              </a:ext>
              <a:ext uri="{C183D7F6-B498-43B3-948B-1728B52AA6E4}">
                <adec:decorative xmlns:adec="http://schemas.microsoft.com/office/drawing/2017/decorative" val="1"/>
              </a:ext>
            </a:extLst>
          </p:cNvPr>
          <p:cNvGrpSpPr/>
          <p:nvPr/>
        </p:nvGrpSpPr>
        <p:grpSpPr>
          <a:xfrm>
            <a:off x="4350870" y="2384772"/>
            <a:ext cx="3724817" cy="3724817"/>
            <a:chOff x="4350870" y="2384772"/>
            <a:chExt cx="3724817" cy="3724817"/>
          </a:xfrm>
        </p:grpSpPr>
        <p:pic>
          <p:nvPicPr>
            <p:cNvPr id="10" name="Picture 9">
              <a:extLst>
                <a:ext uri="{FF2B5EF4-FFF2-40B4-BE49-F238E27FC236}">
                  <a16:creationId xmlns:a16="http://schemas.microsoft.com/office/drawing/2014/main" id="{9BB786B8-9D97-C31A-E2F5-DAD677D880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50870" y="2384772"/>
              <a:ext cx="3724817" cy="3724817"/>
            </a:xfrm>
            <a:prstGeom prst="rect">
              <a:avLst/>
            </a:prstGeom>
          </p:spPr>
        </p:pic>
        <p:sp>
          <p:nvSpPr>
            <p:cNvPr id="25" name="TextBox 24" descr="Government &#10;Revenue&#10;">
              <a:extLst>
                <a:ext uri="{FF2B5EF4-FFF2-40B4-BE49-F238E27FC236}">
                  <a16:creationId xmlns:a16="http://schemas.microsoft.com/office/drawing/2014/main" id="{69F52FCF-E71B-40CC-A746-C2C352B538D7}"/>
                </a:ext>
              </a:extLst>
            </p:cNvPr>
            <p:cNvSpPr txBox="1"/>
            <p:nvPr/>
          </p:nvSpPr>
          <p:spPr>
            <a:xfrm>
              <a:off x="5204348" y="4464059"/>
              <a:ext cx="2073835" cy="748154"/>
            </a:xfrm>
            <a:prstGeom prst="rect">
              <a:avLst/>
            </a:prstGeom>
            <a:noFill/>
          </p:spPr>
          <p:txBody>
            <a:bodyPr wrap="square" rtlCol="0">
              <a:spAutoFit/>
            </a:bodyPr>
            <a:lstStyle/>
            <a:p>
              <a:pPr algn="ctr">
                <a:lnSpc>
                  <a:spcPts val="2460"/>
                </a:lnSpc>
              </a:pPr>
              <a:r>
                <a:rPr lang="en-GB" sz="2800" b="1" dirty="0">
                  <a:latin typeface="Calibri" panose="020F0502020204030204" pitchFamily="34" charset="0"/>
                  <a:cs typeface="Calibri" panose="020F0502020204030204" pitchFamily="34" charset="0"/>
                </a:rPr>
                <a:t>Government Revenue</a:t>
              </a:r>
            </a:p>
          </p:txBody>
        </p:sp>
      </p:grpSp>
      <p:grpSp>
        <p:nvGrpSpPr>
          <p:cNvPr id="6" name="Group 5" descr="Government revenue is spent on: Health, Education, Social welfare, Housing, Justice and Transport.">
            <a:extLst>
              <a:ext uri="{FF2B5EF4-FFF2-40B4-BE49-F238E27FC236}">
                <a16:creationId xmlns:a16="http://schemas.microsoft.com/office/drawing/2014/main" id="{8E8D3C7F-751A-E9B2-AD09-2EB389516E7E}"/>
              </a:ext>
            </a:extLst>
          </p:cNvPr>
          <p:cNvGrpSpPr/>
          <p:nvPr/>
        </p:nvGrpSpPr>
        <p:grpSpPr>
          <a:xfrm>
            <a:off x="7489156" y="3435736"/>
            <a:ext cx="4353165" cy="2117868"/>
            <a:chOff x="7489156" y="3435736"/>
            <a:chExt cx="4353165" cy="2117868"/>
          </a:xfrm>
        </p:grpSpPr>
        <p:sp>
          <p:nvSpPr>
            <p:cNvPr id="19" name="Rounded Rectangle 18">
              <a:extLst>
                <a:ext uri="{FF2B5EF4-FFF2-40B4-BE49-F238E27FC236}">
                  <a16:creationId xmlns:a16="http://schemas.microsoft.com/office/drawing/2014/main" id="{46E4D37A-79BC-36DC-29A6-D10A4713D81C}"/>
                </a:ext>
              </a:extLst>
            </p:cNvPr>
            <p:cNvSpPr/>
            <p:nvPr/>
          </p:nvSpPr>
          <p:spPr>
            <a:xfrm>
              <a:off x="8352905" y="3435736"/>
              <a:ext cx="3489416" cy="2117868"/>
            </a:xfrm>
            <a:prstGeom prst="roundRect">
              <a:avLst/>
            </a:prstGeom>
            <a:solidFill>
              <a:schemeClr val="bg1"/>
            </a:solidFill>
            <a:ln w="603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92255B2A-4E5D-87B3-8EC8-6BC62EA6BA5A}"/>
                </a:ext>
              </a:extLst>
            </p:cNvPr>
            <p:cNvSpPr txBox="1"/>
            <p:nvPr/>
          </p:nvSpPr>
          <p:spPr>
            <a:xfrm>
              <a:off x="8664220" y="3687551"/>
              <a:ext cx="1076104" cy="461665"/>
            </a:xfrm>
            <a:prstGeom prst="rect">
              <a:avLst/>
            </a:prstGeom>
            <a:noFill/>
          </p:spPr>
          <p:txBody>
            <a:bodyPr wrap="none" lIns="0" rtlCol="0">
              <a:spAutoFit/>
            </a:bodyPr>
            <a:lstStyle/>
            <a:p>
              <a:r>
                <a:rPr lang="en-GB" sz="2400" b="1" dirty="0">
                  <a:latin typeface="Calibri" panose="020F0502020204030204" pitchFamily="34" charset="0"/>
                  <a:cs typeface="Calibri" panose="020F0502020204030204" pitchFamily="34" charset="0"/>
                </a:rPr>
                <a:t>Health</a:t>
              </a:r>
            </a:p>
          </p:txBody>
        </p:sp>
        <p:sp>
          <p:nvSpPr>
            <p:cNvPr id="26" name="TextBox 25">
              <a:extLst>
                <a:ext uri="{FF2B5EF4-FFF2-40B4-BE49-F238E27FC236}">
                  <a16:creationId xmlns:a16="http://schemas.microsoft.com/office/drawing/2014/main" id="{01844571-4BBE-C52B-0281-77601FA98B36}"/>
                </a:ext>
              </a:extLst>
            </p:cNvPr>
            <p:cNvSpPr txBox="1"/>
            <p:nvPr/>
          </p:nvSpPr>
          <p:spPr>
            <a:xfrm>
              <a:off x="8643439" y="4105836"/>
              <a:ext cx="1533293" cy="461665"/>
            </a:xfrm>
            <a:prstGeom prst="rect">
              <a:avLst/>
            </a:prstGeom>
            <a:noFill/>
          </p:spPr>
          <p:txBody>
            <a:bodyPr wrap="none" lIns="0" rtlCol="0">
              <a:spAutoFit/>
            </a:bodyPr>
            <a:lstStyle/>
            <a:p>
              <a:r>
                <a:rPr lang="en-GB" sz="2400" b="1" dirty="0">
                  <a:latin typeface="Calibri" panose="020F0502020204030204" pitchFamily="34" charset="0"/>
                  <a:cs typeface="Calibri" panose="020F0502020204030204" pitchFamily="34" charset="0"/>
                </a:rPr>
                <a:t>Education</a:t>
              </a:r>
            </a:p>
          </p:txBody>
        </p:sp>
        <p:sp>
          <p:nvSpPr>
            <p:cNvPr id="27" name="TextBox 26">
              <a:extLst>
                <a:ext uri="{FF2B5EF4-FFF2-40B4-BE49-F238E27FC236}">
                  <a16:creationId xmlns:a16="http://schemas.microsoft.com/office/drawing/2014/main" id="{6ADE82A9-4F3F-7374-4032-CEBD5EB8E632}"/>
                </a:ext>
              </a:extLst>
            </p:cNvPr>
            <p:cNvSpPr txBox="1"/>
            <p:nvPr/>
          </p:nvSpPr>
          <p:spPr>
            <a:xfrm>
              <a:off x="10147385" y="4558665"/>
              <a:ext cx="1354918" cy="461665"/>
            </a:xfrm>
            <a:prstGeom prst="rect">
              <a:avLst/>
            </a:prstGeom>
            <a:noFill/>
          </p:spPr>
          <p:txBody>
            <a:bodyPr wrap="none" lIns="0" rtlCol="0">
              <a:spAutoFit/>
            </a:bodyPr>
            <a:lstStyle/>
            <a:p>
              <a:r>
                <a:rPr lang="en-GB" sz="2400" b="1" dirty="0">
                  <a:latin typeface="Calibri" panose="020F0502020204030204" pitchFamily="34" charset="0"/>
                  <a:cs typeface="Calibri" panose="020F0502020204030204" pitchFamily="34" charset="0"/>
                </a:rPr>
                <a:t>Transport</a:t>
              </a:r>
            </a:p>
          </p:txBody>
        </p:sp>
        <p:sp>
          <p:nvSpPr>
            <p:cNvPr id="28" name="TextBox 27">
              <a:extLst>
                <a:ext uri="{FF2B5EF4-FFF2-40B4-BE49-F238E27FC236}">
                  <a16:creationId xmlns:a16="http://schemas.microsoft.com/office/drawing/2014/main" id="{7D0B5564-2542-DE93-7D3F-27EC4AD5EBFD}"/>
                </a:ext>
              </a:extLst>
            </p:cNvPr>
            <p:cNvSpPr txBox="1"/>
            <p:nvPr/>
          </p:nvSpPr>
          <p:spPr>
            <a:xfrm>
              <a:off x="10147385" y="3687551"/>
              <a:ext cx="1126270" cy="461665"/>
            </a:xfrm>
            <a:prstGeom prst="rect">
              <a:avLst/>
            </a:prstGeom>
            <a:noFill/>
          </p:spPr>
          <p:txBody>
            <a:bodyPr wrap="none" lIns="0" rtlCol="0">
              <a:spAutoFit/>
            </a:bodyPr>
            <a:lstStyle/>
            <a:p>
              <a:r>
                <a:rPr lang="en-GB" sz="2400" b="1" dirty="0">
                  <a:latin typeface="Calibri" panose="020F0502020204030204" pitchFamily="34" charset="0"/>
                  <a:cs typeface="Calibri" panose="020F0502020204030204" pitchFamily="34" charset="0"/>
                </a:rPr>
                <a:t>Housing</a:t>
              </a:r>
            </a:p>
          </p:txBody>
        </p:sp>
        <p:sp>
          <p:nvSpPr>
            <p:cNvPr id="29" name="TextBox 28">
              <a:extLst>
                <a:ext uri="{FF2B5EF4-FFF2-40B4-BE49-F238E27FC236}">
                  <a16:creationId xmlns:a16="http://schemas.microsoft.com/office/drawing/2014/main" id="{F217FA8C-0F40-684D-D5C7-57F299C0E2C3}"/>
                </a:ext>
              </a:extLst>
            </p:cNvPr>
            <p:cNvSpPr txBox="1"/>
            <p:nvPr/>
          </p:nvSpPr>
          <p:spPr>
            <a:xfrm>
              <a:off x="10147385" y="4105835"/>
              <a:ext cx="982829" cy="461665"/>
            </a:xfrm>
            <a:prstGeom prst="rect">
              <a:avLst/>
            </a:prstGeom>
            <a:noFill/>
          </p:spPr>
          <p:txBody>
            <a:bodyPr wrap="none" lIns="0" rtlCol="0">
              <a:spAutoFit/>
            </a:bodyPr>
            <a:lstStyle/>
            <a:p>
              <a:r>
                <a:rPr lang="en-GB" sz="2400" b="1" dirty="0">
                  <a:latin typeface="Calibri" panose="020F0502020204030204" pitchFamily="34" charset="0"/>
                  <a:cs typeface="Calibri" panose="020F0502020204030204" pitchFamily="34" charset="0"/>
                </a:rPr>
                <a:t>Justice</a:t>
              </a:r>
            </a:p>
          </p:txBody>
        </p:sp>
        <p:sp>
          <p:nvSpPr>
            <p:cNvPr id="30" name="TextBox 29">
              <a:extLst>
                <a:ext uri="{FF2B5EF4-FFF2-40B4-BE49-F238E27FC236}">
                  <a16:creationId xmlns:a16="http://schemas.microsoft.com/office/drawing/2014/main" id="{34E52045-9C4A-3202-E92E-3703CD5EDF45}"/>
                </a:ext>
              </a:extLst>
            </p:cNvPr>
            <p:cNvSpPr txBox="1"/>
            <p:nvPr/>
          </p:nvSpPr>
          <p:spPr>
            <a:xfrm>
              <a:off x="8658270" y="4626123"/>
              <a:ext cx="1207017" cy="712183"/>
            </a:xfrm>
            <a:prstGeom prst="rect">
              <a:avLst/>
            </a:prstGeom>
            <a:noFill/>
          </p:spPr>
          <p:txBody>
            <a:bodyPr wrap="none" lIns="0" rtlCol="0">
              <a:spAutoFit/>
            </a:bodyPr>
            <a:lstStyle/>
            <a:p>
              <a:pPr>
                <a:lnSpc>
                  <a:spcPts val="2380"/>
                </a:lnSpc>
              </a:pPr>
              <a:r>
                <a:rPr lang="en-GB" sz="2400" b="1" dirty="0">
                  <a:latin typeface="Calibri" panose="020F0502020204030204" pitchFamily="34" charset="0"/>
                  <a:cs typeface="Calibri" panose="020F0502020204030204" pitchFamily="34" charset="0"/>
                </a:rPr>
                <a:t>Social </a:t>
              </a:r>
            </a:p>
            <a:p>
              <a:pPr>
                <a:lnSpc>
                  <a:spcPts val="2380"/>
                </a:lnSpc>
              </a:pPr>
              <a:r>
                <a:rPr lang="en-GB" sz="2400" b="1" dirty="0">
                  <a:latin typeface="Calibri" panose="020F0502020204030204" pitchFamily="34" charset="0"/>
                  <a:cs typeface="Calibri" panose="020F0502020204030204" pitchFamily="34" charset="0"/>
                </a:rPr>
                <a:t>Welfare</a:t>
              </a:r>
            </a:p>
          </p:txBody>
        </p:sp>
        <p:sp>
          <p:nvSpPr>
            <p:cNvPr id="17" name="Right Arrow 16">
              <a:extLst>
                <a:ext uri="{FF2B5EF4-FFF2-40B4-BE49-F238E27FC236}">
                  <a16:creationId xmlns:a16="http://schemas.microsoft.com/office/drawing/2014/main" id="{5D3ECADC-10A6-8CA6-FD99-1DE455364621}"/>
                </a:ext>
                <a:ext uri="{C183D7F6-B498-43B3-948B-1728B52AA6E4}">
                  <adec:decorative xmlns:adec="http://schemas.microsoft.com/office/drawing/2017/decorative" val="1"/>
                </a:ext>
              </a:extLst>
            </p:cNvPr>
            <p:cNvSpPr/>
            <p:nvPr/>
          </p:nvSpPr>
          <p:spPr>
            <a:xfrm>
              <a:off x="7489156" y="4089681"/>
              <a:ext cx="645042" cy="546657"/>
            </a:xfrm>
            <a:prstGeom prst="rightArrow">
              <a:avLst/>
            </a:prstGeom>
            <a:solidFill>
              <a:srgbClr val="AE2026"/>
            </a:solidFill>
            <a:ln w="28575"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7" name="Slide Number Placeholder 12">
            <a:extLst>
              <a:ext uri="{FF2B5EF4-FFF2-40B4-BE49-F238E27FC236}">
                <a16:creationId xmlns:a16="http://schemas.microsoft.com/office/drawing/2014/main" id="{C2166BAB-08D0-52C3-C832-021FE0DB6729}"/>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8</a:t>
            </a:fld>
            <a:endParaRPr lang="en-US" dirty="0"/>
          </a:p>
        </p:txBody>
      </p:sp>
    </p:spTree>
    <p:extLst>
      <p:ext uri="{BB962C8B-B14F-4D97-AF65-F5344CB8AC3E}">
        <p14:creationId xmlns:p14="http://schemas.microsoft.com/office/powerpoint/2010/main" val="145128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B023C-F6F2-7DDE-28E3-86705E5A017B}"/>
              </a:ext>
            </a:extLst>
          </p:cNvPr>
          <p:cNvSpPr>
            <a:spLocks noGrp="1"/>
          </p:cNvSpPr>
          <p:nvPr>
            <p:ph type="title"/>
          </p:nvPr>
        </p:nvSpPr>
        <p:spPr>
          <a:xfrm>
            <a:off x="1765616" y="909409"/>
            <a:ext cx="8140453" cy="766992"/>
          </a:xfrm>
        </p:spPr>
        <p:txBody>
          <a:bodyPr lIns="0">
            <a:noAutofit/>
          </a:bodyPr>
          <a:lstStyle/>
          <a:p>
            <a:r>
              <a:rPr lang="en-GB" dirty="0"/>
              <a:t>Pigouvian Taxes</a:t>
            </a:r>
          </a:p>
        </p:txBody>
      </p:sp>
      <p:sp>
        <p:nvSpPr>
          <p:cNvPr id="3" name="Content Placeholder 2">
            <a:extLst>
              <a:ext uri="{FF2B5EF4-FFF2-40B4-BE49-F238E27FC236}">
                <a16:creationId xmlns:a16="http://schemas.microsoft.com/office/drawing/2014/main" id="{B9B4BACC-F1CC-77F9-6F22-5CC64660EEB6}"/>
              </a:ext>
            </a:extLst>
          </p:cNvPr>
          <p:cNvSpPr>
            <a:spLocks noGrp="1"/>
          </p:cNvSpPr>
          <p:nvPr>
            <p:ph type="body" sz="quarter" idx="10"/>
          </p:nvPr>
        </p:nvSpPr>
        <p:spPr>
          <a:xfrm>
            <a:off x="1760538" y="1509713"/>
            <a:ext cx="9493250" cy="2316053"/>
          </a:xfrm>
        </p:spPr>
        <p:txBody>
          <a:bodyPr lIns="0">
            <a:normAutofit/>
          </a:bodyPr>
          <a:lstStyle/>
          <a:p>
            <a:r>
              <a:rPr lang="en-GB" dirty="0">
                <a:latin typeface="Calibri" panose="020F0502020204030204" pitchFamily="34" charset="0"/>
                <a:cs typeface="Calibri" panose="020F0502020204030204" pitchFamily="34" charset="0"/>
              </a:rPr>
              <a:t>This is a </a:t>
            </a:r>
            <a:r>
              <a:rPr lang="en-GB" b="1" dirty="0">
                <a:latin typeface="Calibri" panose="020F0502020204030204" pitchFamily="34" charset="0"/>
                <a:cs typeface="Calibri" panose="020F0502020204030204" pitchFamily="34" charset="0"/>
              </a:rPr>
              <a:t>tax imposed on individuals and businesses </a:t>
            </a:r>
            <a:r>
              <a:rPr lang="en-GB" dirty="0">
                <a:latin typeface="Calibri" panose="020F0502020204030204" pitchFamily="34" charset="0"/>
                <a:cs typeface="Calibri" panose="020F0502020204030204" pitchFamily="34" charset="0"/>
              </a:rPr>
              <a:t>for engaging in </a:t>
            </a:r>
            <a:r>
              <a:rPr lang="en-GB" b="1" dirty="0">
                <a:latin typeface="Calibri" panose="020F0502020204030204" pitchFamily="34" charset="0"/>
                <a:cs typeface="Calibri" panose="020F0502020204030204" pitchFamily="34" charset="0"/>
              </a:rPr>
              <a:t>activities</a:t>
            </a:r>
            <a:r>
              <a:rPr lang="en-GB" dirty="0">
                <a:latin typeface="Calibri" panose="020F0502020204030204" pitchFamily="34" charset="0"/>
                <a:cs typeface="Calibri" panose="020F0502020204030204" pitchFamily="34" charset="0"/>
              </a:rPr>
              <a:t> that create a </a:t>
            </a:r>
            <a:r>
              <a:rPr lang="en-GB" b="1" dirty="0">
                <a:latin typeface="Calibri" panose="020F0502020204030204" pitchFamily="34" charset="0"/>
                <a:cs typeface="Calibri" panose="020F0502020204030204" pitchFamily="34" charset="0"/>
              </a:rPr>
              <a:t>negative impact on society</a:t>
            </a:r>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They are different from Sin Taxes, as the </a:t>
            </a:r>
            <a:r>
              <a:rPr lang="en-GB" b="1" dirty="0">
                <a:latin typeface="Calibri" panose="020F0502020204030204" pitchFamily="34" charset="0"/>
                <a:cs typeface="Calibri" panose="020F0502020204030204" pitchFamily="34" charset="0"/>
              </a:rPr>
              <a:t>revenue (money) collected </a:t>
            </a:r>
            <a:r>
              <a:rPr lang="en-GB" dirty="0">
                <a:latin typeface="Calibri" panose="020F0502020204030204" pitchFamily="34" charset="0"/>
                <a:cs typeface="Calibri" panose="020F0502020204030204" pitchFamily="34" charset="0"/>
              </a:rPr>
              <a:t>from these taxes is used specifically to </a:t>
            </a:r>
            <a:r>
              <a:rPr lang="en-GB" b="1" dirty="0">
                <a:latin typeface="Calibri" panose="020F0502020204030204" pitchFamily="34" charset="0"/>
                <a:cs typeface="Calibri" panose="020F0502020204030204" pitchFamily="34" charset="0"/>
              </a:rPr>
              <a:t>fund initiatives to reduce the negative impact </a:t>
            </a:r>
            <a:r>
              <a:rPr lang="en-GB" dirty="0">
                <a:latin typeface="Calibri" panose="020F0502020204030204" pitchFamily="34" charset="0"/>
                <a:cs typeface="Calibri" panose="020F0502020204030204" pitchFamily="34" charset="0"/>
              </a:rPr>
              <a:t>of the product or service</a:t>
            </a:r>
            <a:endParaRPr lang="en-US" dirty="0">
              <a:latin typeface="Calibri" panose="020F0502020204030204" pitchFamily="34" charset="0"/>
              <a:cs typeface="Calibri" panose="020F0502020204030204" pitchFamily="34" charset="0"/>
            </a:endParaRPr>
          </a:p>
          <a:p>
            <a:pPr marL="0" indent="0">
              <a:buNone/>
            </a:pPr>
            <a:endParaRPr lang="en-GB" dirty="0"/>
          </a:p>
        </p:txBody>
      </p:sp>
      <p:grpSp>
        <p:nvGrpSpPr>
          <p:cNvPr id="5" name="Group 4" descr="Carbon tax and electricity tax goes to the climate fund">
            <a:extLst>
              <a:ext uri="{FF2B5EF4-FFF2-40B4-BE49-F238E27FC236}">
                <a16:creationId xmlns:a16="http://schemas.microsoft.com/office/drawing/2014/main" id="{ACCD66B8-888A-EC93-84E6-727AE3185F6F}"/>
              </a:ext>
            </a:extLst>
          </p:cNvPr>
          <p:cNvGrpSpPr/>
          <p:nvPr/>
        </p:nvGrpSpPr>
        <p:grpSpPr>
          <a:xfrm>
            <a:off x="2030878" y="4616196"/>
            <a:ext cx="1557829" cy="1006289"/>
            <a:chOff x="2030878" y="4616196"/>
            <a:chExt cx="1557829" cy="1006289"/>
          </a:xfrm>
        </p:grpSpPr>
        <p:sp>
          <p:nvSpPr>
            <p:cNvPr id="20" name="TextBox 19">
              <a:extLst>
                <a:ext uri="{FF2B5EF4-FFF2-40B4-BE49-F238E27FC236}">
                  <a16:creationId xmlns:a16="http://schemas.microsoft.com/office/drawing/2014/main" id="{0B45C088-B51A-26FF-B51C-932B15DE3788}"/>
                </a:ext>
              </a:extLst>
            </p:cNvPr>
            <p:cNvSpPr txBox="1"/>
            <p:nvPr/>
          </p:nvSpPr>
          <p:spPr>
            <a:xfrm>
              <a:off x="2030878" y="4616196"/>
              <a:ext cx="1164086" cy="483146"/>
            </a:xfrm>
            <a:prstGeom prst="rect">
              <a:avLst/>
            </a:prstGeom>
            <a:noFill/>
          </p:spPr>
          <p:txBody>
            <a:bodyPr wrap="square" rtlCol="0">
              <a:spAutoFit/>
            </a:bodyPr>
            <a:lstStyle/>
            <a:p>
              <a:pPr algn="ctr">
                <a:lnSpc>
                  <a:spcPts val="1520"/>
                </a:lnSpc>
              </a:pPr>
              <a:r>
                <a:rPr lang="en-GB" sz="1600" b="1" dirty="0">
                  <a:latin typeface="Calibri" panose="020F0502020204030204" pitchFamily="34" charset="0"/>
                  <a:cs typeface="Calibri" panose="020F0502020204030204" pitchFamily="34" charset="0"/>
                </a:rPr>
                <a:t>Carbon</a:t>
              </a:r>
            </a:p>
            <a:p>
              <a:pPr algn="ctr">
                <a:lnSpc>
                  <a:spcPts val="1520"/>
                </a:lnSpc>
              </a:pPr>
              <a:r>
                <a:rPr lang="en-GB" sz="1600" b="1" dirty="0">
                  <a:latin typeface="Calibri" panose="020F0502020204030204" pitchFamily="34" charset="0"/>
                  <a:cs typeface="Calibri" panose="020F0502020204030204" pitchFamily="34" charset="0"/>
                </a:rPr>
                <a:t>Tax</a:t>
              </a:r>
            </a:p>
          </p:txBody>
        </p:sp>
        <p:sp>
          <p:nvSpPr>
            <p:cNvPr id="9" name="Right Arrow 8">
              <a:extLst>
                <a:ext uri="{FF2B5EF4-FFF2-40B4-BE49-F238E27FC236}">
                  <a16:creationId xmlns:a16="http://schemas.microsoft.com/office/drawing/2014/main" id="{12659984-C722-195B-0778-6AB6924C4FA1}"/>
                </a:ext>
                <a:ext uri="{C183D7F6-B498-43B3-948B-1728B52AA6E4}">
                  <adec:decorative xmlns:adec="http://schemas.microsoft.com/office/drawing/2017/decorative" val="1"/>
                </a:ext>
              </a:extLst>
            </p:cNvPr>
            <p:cNvSpPr/>
            <p:nvPr/>
          </p:nvSpPr>
          <p:spPr>
            <a:xfrm>
              <a:off x="3179110" y="4909187"/>
              <a:ext cx="409597" cy="398091"/>
            </a:xfrm>
            <a:prstGeom prst="rightArrow">
              <a:avLst/>
            </a:prstGeom>
            <a:solidFill>
              <a:srgbClr val="AE2026"/>
            </a:solidFill>
            <a:ln w="2540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TextBox 30">
              <a:extLst>
                <a:ext uri="{FF2B5EF4-FFF2-40B4-BE49-F238E27FC236}">
                  <a16:creationId xmlns:a16="http://schemas.microsoft.com/office/drawing/2014/main" id="{E5B6FE5C-5D4E-575F-EDE6-6F6257C2BEA9}"/>
                </a:ext>
              </a:extLst>
            </p:cNvPr>
            <p:cNvSpPr txBox="1"/>
            <p:nvPr/>
          </p:nvSpPr>
          <p:spPr>
            <a:xfrm>
              <a:off x="2030878" y="5139339"/>
              <a:ext cx="1164086" cy="483146"/>
            </a:xfrm>
            <a:prstGeom prst="rect">
              <a:avLst/>
            </a:prstGeom>
            <a:noFill/>
          </p:spPr>
          <p:txBody>
            <a:bodyPr wrap="square" rtlCol="0">
              <a:spAutoFit/>
            </a:bodyPr>
            <a:lstStyle/>
            <a:p>
              <a:pPr algn="ctr">
                <a:lnSpc>
                  <a:spcPts val="1520"/>
                </a:lnSpc>
              </a:pPr>
              <a:r>
                <a:rPr lang="en-GB" sz="1600" b="1" dirty="0">
                  <a:latin typeface="Calibri" panose="020F0502020204030204" pitchFamily="34" charset="0"/>
                  <a:cs typeface="Calibri" panose="020F0502020204030204" pitchFamily="34" charset="0"/>
                </a:rPr>
                <a:t>Electricity</a:t>
              </a:r>
            </a:p>
            <a:p>
              <a:pPr algn="ctr">
                <a:lnSpc>
                  <a:spcPts val="1520"/>
                </a:lnSpc>
              </a:pPr>
              <a:r>
                <a:rPr lang="en-GB" sz="1600" b="1" dirty="0">
                  <a:latin typeface="Calibri" panose="020F0502020204030204" pitchFamily="34" charset="0"/>
                  <a:cs typeface="Calibri" panose="020F0502020204030204" pitchFamily="34" charset="0"/>
                </a:rPr>
                <a:t>Tax</a:t>
              </a:r>
            </a:p>
          </p:txBody>
        </p:sp>
        <p:cxnSp>
          <p:nvCxnSpPr>
            <p:cNvPr id="33" name="Straight Connector 32">
              <a:extLst>
                <a:ext uri="{FF2B5EF4-FFF2-40B4-BE49-F238E27FC236}">
                  <a16:creationId xmlns:a16="http://schemas.microsoft.com/office/drawing/2014/main" id="{C5766413-BC24-6C6C-96F8-4F6B560E628A}"/>
                </a:ext>
              </a:extLst>
            </p:cNvPr>
            <p:cNvCxnSpPr>
              <a:cxnSpLocks/>
            </p:cNvCxnSpPr>
            <p:nvPr/>
          </p:nvCxnSpPr>
          <p:spPr>
            <a:xfrm>
              <a:off x="2202812" y="5092737"/>
              <a:ext cx="828942" cy="0"/>
            </a:xfrm>
            <a:prstGeom prst="line">
              <a:avLst/>
            </a:prstGeom>
            <a:ln w="19050" cap="rnd">
              <a:solidFill>
                <a:srgbClr val="FDB515"/>
              </a:solidFill>
              <a:round/>
            </a:ln>
          </p:spPr>
          <p:style>
            <a:lnRef idx="1">
              <a:schemeClr val="accent1"/>
            </a:lnRef>
            <a:fillRef idx="0">
              <a:schemeClr val="accent1"/>
            </a:fillRef>
            <a:effectRef idx="0">
              <a:schemeClr val="accent1"/>
            </a:effectRef>
            <a:fontRef idx="minor">
              <a:schemeClr val="tx1"/>
            </a:fontRef>
          </p:style>
        </p:cxnSp>
      </p:grpSp>
      <p:grpSp>
        <p:nvGrpSpPr>
          <p:cNvPr id="6" name="Group 5" descr="Climate fund">
            <a:extLst>
              <a:ext uri="{FF2B5EF4-FFF2-40B4-BE49-F238E27FC236}">
                <a16:creationId xmlns:a16="http://schemas.microsoft.com/office/drawing/2014/main" id="{C3187C70-33ED-8FE5-E7DE-AF95C61F88FF}"/>
              </a:ext>
              <a:ext uri="{C183D7F6-B498-43B3-948B-1728B52AA6E4}">
                <adec:decorative xmlns:adec="http://schemas.microsoft.com/office/drawing/2017/decorative" val="0"/>
              </a:ext>
            </a:extLst>
          </p:cNvPr>
          <p:cNvGrpSpPr/>
          <p:nvPr/>
        </p:nvGrpSpPr>
        <p:grpSpPr>
          <a:xfrm>
            <a:off x="3111375" y="3705460"/>
            <a:ext cx="2509098" cy="2509098"/>
            <a:chOff x="3111375" y="3705460"/>
            <a:chExt cx="2509098" cy="2509098"/>
          </a:xfrm>
        </p:grpSpPr>
        <p:pic>
          <p:nvPicPr>
            <p:cNvPr id="8" name="Picture 7">
              <a:extLst>
                <a:ext uri="{FF2B5EF4-FFF2-40B4-BE49-F238E27FC236}">
                  <a16:creationId xmlns:a16="http://schemas.microsoft.com/office/drawing/2014/main" id="{065CA349-D0C6-5370-A5A2-31A3CB783AB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11375" y="3705460"/>
              <a:ext cx="2509098" cy="2509098"/>
            </a:xfrm>
            <a:prstGeom prst="rect">
              <a:avLst/>
            </a:prstGeom>
          </p:spPr>
        </p:pic>
        <p:sp>
          <p:nvSpPr>
            <p:cNvPr id="13" name="TextBox 12">
              <a:extLst>
                <a:ext uri="{FF2B5EF4-FFF2-40B4-BE49-F238E27FC236}">
                  <a16:creationId xmlns:a16="http://schemas.microsoft.com/office/drawing/2014/main" id="{FA09BB1E-B7F2-4C06-F52B-A0F281DACCAF}"/>
                </a:ext>
              </a:extLst>
            </p:cNvPr>
            <p:cNvSpPr txBox="1"/>
            <p:nvPr/>
          </p:nvSpPr>
          <p:spPr>
            <a:xfrm>
              <a:off x="3438967" y="5040598"/>
              <a:ext cx="1899776" cy="512320"/>
            </a:xfrm>
            <a:prstGeom prst="rect">
              <a:avLst/>
            </a:prstGeom>
            <a:noFill/>
          </p:spPr>
          <p:txBody>
            <a:bodyPr wrap="square" rtlCol="0">
              <a:spAutoFit/>
            </a:bodyPr>
            <a:lstStyle/>
            <a:p>
              <a:pPr algn="ctr">
                <a:lnSpc>
                  <a:spcPts val="1560"/>
                </a:lnSpc>
              </a:pPr>
              <a:r>
                <a:rPr lang="en-GB" b="1" dirty="0">
                  <a:latin typeface="Calibri" panose="020F0502020204030204" pitchFamily="34" charset="0"/>
                  <a:cs typeface="Calibri" panose="020F0502020204030204" pitchFamily="34" charset="0"/>
                </a:rPr>
                <a:t>Climate</a:t>
              </a:r>
            </a:p>
            <a:p>
              <a:pPr algn="ctr">
                <a:lnSpc>
                  <a:spcPts val="1560"/>
                </a:lnSpc>
              </a:pPr>
              <a:r>
                <a:rPr lang="en-GB" b="1" dirty="0">
                  <a:latin typeface="Calibri" panose="020F0502020204030204" pitchFamily="34" charset="0"/>
                  <a:cs typeface="Calibri" panose="020F0502020204030204" pitchFamily="34" charset="0"/>
                </a:rPr>
                <a:t>Fund</a:t>
              </a:r>
            </a:p>
          </p:txBody>
        </p:sp>
      </p:grpSp>
      <p:cxnSp>
        <p:nvCxnSpPr>
          <p:cNvPr id="30" name="Straight Connector 29">
            <a:extLst>
              <a:ext uri="{FF2B5EF4-FFF2-40B4-BE49-F238E27FC236}">
                <a16:creationId xmlns:a16="http://schemas.microsoft.com/office/drawing/2014/main" id="{91927C06-33ED-42DF-E9F7-4EEE0433BD86}"/>
              </a:ext>
              <a:ext uri="{C183D7F6-B498-43B3-948B-1728B52AA6E4}">
                <adec:decorative xmlns:adec="http://schemas.microsoft.com/office/drawing/2017/decorative" val="1"/>
              </a:ext>
            </a:extLst>
          </p:cNvPr>
          <p:cNvCxnSpPr>
            <a:cxnSpLocks/>
          </p:cNvCxnSpPr>
          <p:nvPr/>
        </p:nvCxnSpPr>
        <p:spPr>
          <a:xfrm>
            <a:off x="6804953" y="4407950"/>
            <a:ext cx="0" cy="1549400"/>
          </a:xfrm>
          <a:prstGeom prst="line">
            <a:avLst/>
          </a:prstGeom>
          <a:ln w="25400">
            <a:solidFill>
              <a:srgbClr val="FDB515"/>
            </a:solidFill>
            <a:prstDash val="sysDot"/>
          </a:ln>
        </p:spPr>
        <p:style>
          <a:lnRef idx="1">
            <a:schemeClr val="accent1"/>
          </a:lnRef>
          <a:fillRef idx="0">
            <a:schemeClr val="accent1"/>
          </a:fillRef>
          <a:effectRef idx="0">
            <a:schemeClr val="accent1"/>
          </a:effectRef>
          <a:fontRef idx="minor">
            <a:schemeClr val="tx1"/>
          </a:fontRef>
        </p:style>
      </p:cxnSp>
      <p:grpSp>
        <p:nvGrpSpPr>
          <p:cNvPr id="7" name="Group 6" descr="The climate fund is spent on climate protection">
            <a:extLst>
              <a:ext uri="{FF2B5EF4-FFF2-40B4-BE49-F238E27FC236}">
                <a16:creationId xmlns:a16="http://schemas.microsoft.com/office/drawing/2014/main" id="{56D4B09B-3116-6213-F216-127B3C13183A}"/>
              </a:ext>
            </a:extLst>
          </p:cNvPr>
          <p:cNvGrpSpPr/>
          <p:nvPr/>
        </p:nvGrpSpPr>
        <p:grpSpPr>
          <a:xfrm>
            <a:off x="5267968" y="4909187"/>
            <a:ext cx="1486290" cy="486083"/>
            <a:chOff x="5267968" y="4909187"/>
            <a:chExt cx="1486290" cy="486083"/>
          </a:xfrm>
        </p:grpSpPr>
        <p:sp>
          <p:nvSpPr>
            <p:cNvPr id="10" name="TextBox 9">
              <a:extLst>
                <a:ext uri="{FF2B5EF4-FFF2-40B4-BE49-F238E27FC236}">
                  <a16:creationId xmlns:a16="http://schemas.microsoft.com/office/drawing/2014/main" id="{1A47E94A-78AC-D453-58BD-36FE2435E8E3}"/>
                </a:ext>
              </a:extLst>
            </p:cNvPr>
            <p:cNvSpPr txBox="1"/>
            <p:nvPr/>
          </p:nvSpPr>
          <p:spPr>
            <a:xfrm>
              <a:off x="5590172" y="4912124"/>
              <a:ext cx="1164086" cy="483146"/>
            </a:xfrm>
            <a:prstGeom prst="rect">
              <a:avLst/>
            </a:prstGeom>
            <a:noFill/>
          </p:spPr>
          <p:txBody>
            <a:bodyPr wrap="square" rtlCol="0">
              <a:spAutoFit/>
            </a:bodyPr>
            <a:lstStyle/>
            <a:p>
              <a:pPr algn="ctr">
                <a:lnSpc>
                  <a:spcPts val="1520"/>
                </a:lnSpc>
              </a:pPr>
              <a:r>
                <a:rPr lang="en-GB" sz="1600" b="1" dirty="0">
                  <a:latin typeface="Calibri" panose="020F0502020204030204" pitchFamily="34" charset="0"/>
                  <a:cs typeface="Calibri" panose="020F0502020204030204" pitchFamily="34" charset="0"/>
                </a:rPr>
                <a:t>Climate Protection</a:t>
              </a:r>
            </a:p>
          </p:txBody>
        </p:sp>
        <p:sp>
          <p:nvSpPr>
            <p:cNvPr id="18" name="Right Arrow 17">
              <a:extLst>
                <a:ext uri="{FF2B5EF4-FFF2-40B4-BE49-F238E27FC236}">
                  <a16:creationId xmlns:a16="http://schemas.microsoft.com/office/drawing/2014/main" id="{985249F4-7F56-CDAA-2023-1746F67C6E33}"/>
                </a:ext>
                <a:ext uri="{C183D7F6-B498-43B3-948B-1728B52AA6E4}">
                  <adec:decorative xmlns:adec="http://schemas.microsoft.com/office/drawing/2017/decorative" val="1"/>
                </a:ext>
              </a:extLst>
            </p:cNvPr>
            <p:cNvSpPr/>
            <p:nvPr/>
          </p:nvSpPr>
          <p:spPr>
            <a:xfrm>
              <a:off x="5267968" y="4909187"/>
              <a:ext cx="409597" cy="398091"/>
            </a:xfrm>
            <a:prstGeom prst="rightArrow">
              <a:avLst/>
            </a:prstGeom>
            <a:solidFill>
              <a:srgbClr val="AE2026"/>
            </a:solidFill>
            <a:ln w="2540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1" name="Group 10" descr="Plastic bag levy goes to the environment fund">
            <a:extLst>
              <a:ext uri="{FF2B5EF4-FFF2-40B4-BE49-F238E27FC236}">
                <a16:creationId xmlns:a16="http://schemas.microsoft.com/office/drawing/2014/main" id="{93AD8827-DEEA-C475-89C6-2B1D272FFE22}"/>
              </a:ext>
            </a:extLst>
          </p:cNvPr>
          <p:cNvGrpSpPr/>
          <p:nvPr/>
        </p:nvGrpSpPr>
        <p:grpSpPr>
          <a:xfrm>
            <a:off x="6917215" y="4909187"/>
            <a:ext cx="1376351" cy="497392"/>
            <a:chOff x="6917215" y="4909187"/>
            <a:chExt cx="1376351" cy="497392"/>
          </a:xfrm>
        </p:grpSpPr>
        <p:sp>
          <p:nvSpPr>
            <p:cNvPr id="26" name="TextBox 25">
              <a:extLst>
                <a:ext uri="{FF2B5EF4-FFF2-40B4-BE49-F238E27FC236}">
                  <a16:creationId xmlns:a16="http://schemas.microsoft.com/office/drawing/2014/main" id="{DF125135-17FB-2B40-09D0-352822F783A9}"/>
                </a:ext>
              </a:extLst>
            </p:cNvPr>
            <p:cNvSpPr txBox="1"/>
            <p:nvPr/>
          </p:nvSpPr>
          <p:spPr>
            <a:xfrm>
              <a:off x="6917215" y="4923433"/>
              <a:ext cx="988709" cy="483146"/>
            </a:xfrm>
            <a:prstGeom prst="rect">
              <a:avLst/>
            </a:prstGeom>
            <a:noFill/>
          </p:spPr>
          <p:txBody>
            <a:bodyPr wrap="square" rtlCol="0">
              <a:spAutoFit/>
            </a:bodyPr>
            <a:lstStyle/>
            <a:p>
              <a:pPr algn="ctr">
                <a:lnSpc>
                  <a:spcPts val="1520"/>
                </a:lnSpc>
              </a:pPr>
              <a:r>
                <a:rPr lang="en-GB" sz="1600" b="1" dirty="0">
                  <a:latin typeface="Calibri" panose="020F0502020204030204" pitchFamily="34" charset="0"/>
                  <a:cs typeface="Calibri" panose="020F0502020204030204" pitchFamily="34" charset="0"/>
                </a:rPr>
                <a:t>Plastic</a:t>
              </a:r>
            </a:p>
            <a:p>
              <a:pPr algn="ctr">
                <a:lnSpc>
                  <a:spcPts val="1520"/>
                </a:lnSpc>
              </a:pPr>
              <a:r>
                <a:rPr lang="en-GB" sz="1600" b="1" dirty="0">
                  <a:latin typeface="Calibri" panose="020F0502020204030204" pitchFamily="34" charset="0"/>
                  <a:cs typeface="Calibri" panose="020F0502020204030204" pitchFamily="34" charset="0"/>
                </a:rPr>
                <a:t>Bag Levy</a:t>
              </a:r>
            </a:p>
          </p:txBody>
        </p:sp>
        <p:sp>
          <p:nvSpPr>
            <p:cNvPr id="35" name="Right Arrow 34">
              <a:extLst>
                <a:ext uri="{FF2B5EF4-FFF2-40B4-BE49-F238E27FC236}">
                  <a16:creationId xmlns:a16="http://schemas.microsoft.com/office/drawing/2014/main" id="{B7C9D108-EF36-BB5C-D143-35E9F59E4C9A}"/>
                </a:ext>
                <a:ext uri="{C183D7F6-B498-43B3-948B-1728B52AA6E4}">
                  <adec:decorative xmlns:adec="http://schemas.microsoft.com/office/drawing/2017/decorative" val="1"/>
                </a:ext>
              </a:extLst>
            </p:cNvPr>
            <p:cNvSpPr/>
            <p:nvPr/>
          </p:nvSpPr>
          <p:spPr>
            <a:xfrm>
              <a:off x="7883969" y="4909187"/>
              <a:ext cx="409597" cy="398091"/>
            </a:xfrm>
            <a:prstGeom prst="rightArrow">
              <a:avLst/>
            </a:prstGeom>
            <a:solidFill>
              <a:srgbClr val="AE2026"/>
            </a:solidFill>
            <a:ln w="2540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2" name="Group 11" descr="Environment fund">
            <a:extLst>
              <a:ext uri="{FF2B5EF4-FFF2-40B4-BE49-F238E27FC236}">
                <a16:creationId xmlns:a16="http://schemas.microsoft.com/office/drawing/2014/main" id="{5C1CE8B9-58F6-5F1A-09AE-29936900D2FC}"/>
              </a:ext>
            </a:extLst>
          </p:cNvPr>
          <p:cNvGrpSpPr/>
          <p:nvPr/>
        </p:nvGrpSpPr>
        <p:grpSpPr>
          <a:xfrm>
            <a:off x="7825930" y="3701390"/>
            <a:ext cx="2509098" cy="2509098"/>
            <a:chOff x="7825930" y="3701390"/>
            <a:chExt cx="2509098" cy="2509098"/>
          </a:xfrm>
        </p:grpSpPr>
        <p:pic>
          <p:nvPicPr>
            <p:cNvPr id="34" name="Picture 33">
              <a:extLst>
                <a:ext uri="{FF2B5EF4-FFF2-40B4-BE49-F238E27FC236}">
                  <a16:creationId xmlns:a16="http://schemas.microsoft.com/office/drawing/2014/main" id="{55B8C0DA-563B-5564-FC4B-56E1ED7F75A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825930" y="3701390"/>
              <a:ext cx="2509098" cy="2509098"/>
            </a:xfrm>
            <a:prstGeom prst="rect">
              <a:avLst/>
            </a:prstGeom>
          </p:spPr>
        </p:pic>
        <p:sp>
          <p:nvSpPr>
            <p:cNvPr id="36" name="TextBox 35">
              <a:extLst>
                <a:ext uri="{FF2B5EF4-FFF2-40B4-BE49-F238E27FC236}">
                  <a16:creationId xmlns:a16="http://schemas.microsoft.com/office/drawing/2014/main" id="{34547EAB-6FB9-86AF-A3B1-20F3A59EA2AE}"/>
                </a:ext>
              </a:extLst>
            </p:cNvPr>
            <p:cNvSpPr txBox="1"/>
            <p:nvPr/>
          </p:nvSpPr>
          <p:spPr>
            <a:xfrm>
              <a:off x="8399135" y="5040598"/>
              <a:ext cx="1452875" cy="512320"/>
            </a:xfrm>
            <a:prstGeom prst="rect">
              <a:avLst/>
            </a:prstGeom>
            <a:noFill/>
          </p:spPr>
          <p:txBody>
            <a:bodyPr wrap="square" rtlCol="0">
              <a:spAutoFit/>
            </a:bodyPr>
            <a:lstStyle/>
            <a:p>
              <a:pPr algn="ctr">
                <a:lnSpc>
                  <a:spcPts val="1560"/>
                </a:lnSpc>
              </a:pPr>
              <a:r>
                <a:rPr lang="en-GB" b="1" dirty="0">
                  <a:latin typeface="Calibri" panose="020F0502020204030204" pitchFamily="34" charset="0"/>
                  <a:cs typeface="Calibri" panose="020F0502020204030204" pitchFamily="34" charset="0"/>
                </a:rPr>
                <a:t>Environment</a:t>
              </a:r>
            </a:p>
            <a:p>
              <a:pPr algn="ctr">
                <a:lnSpc>
                  <a:spcPts val="1560"/>
                </a:lnSpc>
              </a:pPr>
              <a:r>
                <a:rPr lang="en-GB" b="1" dirty="0">
                  <a:latin typeface="Calibri" panose="020F0502020204030204" pitchFamily="34" charset="0"/>
                  <a:cs typeface="Calibri" panose="020F0502020204030204" pitchFamily="34" charset="0"/>
                </a:rPr>
                <a:t>Fund</a:t>
              </a:r>
            </a:p>
          </p:txBody>
        </p:sp>
      </p:grpSp>
      <p:grpSp>
        <p:nvGrpSpPr>
          <p:cNvPr id="14" name="Group 13" descr="The environment fund is spent on waste reduction campaigns">
            <a:extLst>
              <a:ext uri="{FF2B5EF4-FFF2-40B4-BE49-F238E27FC236}">
                <a16:creationId xmlns:a16="http://schemas.microsoft.com/office/drawing/2014/main" id="{2A5C70EA-1250-2472-74B4-80A5E47FD2BD}"/>
              </a:ext>
            </a:extLst>
          </p:cNvPr>
          <p:cNvGrpSpPr/>
          <p:nvPr/>
        </p:nvGrpSpPr>
        <p:grpSpPr>
          <a:xfrm>
            <a:off x="9966964" y="4800321"/>
            <a:ext cx="1526753" cy="675506"/>
            <a:chOff x="9966964" y="4800321"/>
            <a:chExt cx="1526753" cy="675506"/>
          </a:xfrm>
        </p:grpSpPr>
        <p:sp>
          <p:nvSpPr>
            <p:cNvPr id="28" name="TextBox 27">
              <a:extLst>
                <a:ext uri="{FF2B5EF4-FFF2-40B4-BE49-F238E27FC236}">
                  <a16:creationId xmlns:a16="http://schemas.microsoft.com/office/drawing/2014/main" id="{4E5D2D60-F446-1B4B-27BB-9529CC9A4FC2}"/>
                </a:ext>
              </a:extLst>
            </p:cNvPr>
            <p:cNvSpPr txBox="1"/>
            <p:nvPr/>
          </p:nvSpPr>
          <p:spPr>
            <a:xfrm>
              <a:off x="10386285" y="4800321"/>
              <a:ext cx="1107432" cy="675506"/>
            </a:xfrm>
            <a:prstGeom prst="rect">
              <a:avLst/>
            </a:prstGeom>
            <a:noFill/>
          </p:spPr>
          <p:txBody>
            <a:bodyPr wrap="square" rtlCol="0">
              <a:spAutoFit/>
            </a:bodyPr>
            <a:lstStyle/>
            <a:p>
              <a:pPr algn="ctr">
                <a:lnSpc>
                  <a:spcPts val="1520"/>
                </a:lnSpc>
              </a:pPr>
              <a:r>
                <a:rPr lang="en-GB" sz="1600" b="1" dirty="0">
                  <a:latin typeface="Calibri" panose="020F0502020204030204" pitchFamily="34" charset="0"/>
                  <a:cs typeface="Calibri" panose="020F0502020204030204" pitchFamily="34" charset="0"/>
                </a:rPr>
                <a:t>Waste </a:t>
              </a:r>
            </a:p>
            <a:p>
              <a:pPr algn="ctr">
                <a:lnSpc>
                  <a:spcPts val="1520"/>
                </a:lnSpc>
              </a:pPr>
              <a:r>
                <a:rPr lang="en-GB" sz="1600" b="1" dirty="0">
                  <a:latin typeface="Calibri" panose="020F0502020204030204" pitchFamily="34" charset="0"/>
                  <a:cs typeface="Calibri" panose="020F0502020204030204" pitchFamily="34" charset="0"/>
                </a:rPr>
                <a:t>Reduction</a:t>
              </a:r>
            </a:p>
            <a:p>
              <a:pPr algn="ctr">
                <a:lnSpc>
                  <a:spcPts val="1520"/>
                </a:lnSpc>
              </a:pPr>
              <a:r>
                <a:rPr lang="en-GB" sz="1600" b="1" dirty="0">
                  <a:latin typeface="Calibri" panose="020F0502020204030204" pitchFamily="34" charset="0"/>
                  <a:cs typeface="Calibri" panose="020F0502020204030204" pitchFamily="34" charset="0"/>
                </a:rPr>
                <a:t>Campaigns</a:t>
              </a:r>
            </a:p>
          </p:txBody>
        </p:sp>
        <p:sp>
          <p:nvSpPr>
            <p:cNvPr id="37" name="Right Arrow 36">
              <a:extLst>
                <a:ext uri="{FF2B5EF4-FFF2-40B4-BE49-F238E27FC236}">
                  <a16:creationId xmlns:a16="http://schemas.microsoft.com/office/drawing/2014/main" id="{44D0F964-4155-416C-6074-FC698D59D2A9}"/>
                </a:ext>
                <a:ext uri="{C183D7F6-B498-43B3-948B-1728B52AA6E4}">
                  <adec:decorative xmlns:adec="http://schemas.microsoft.com/office/drawing/2017/decorative" val="1"/>
                </a:ext>
              </a:extLst>
            </p:cNvPr>
            <p:cNvSpPr/>
            <p:nvPr/>
          </p:nvSpPr>
          <p:spPr>
            <a:xfrm>
              <a:off x="9966964" y="4909187"/>
              <a:ext cx="409597" cy="398091"/>
            </a:xfrm>
            <a:prstGeom prst="rightArrow">
              <a:avLst/>
            </a:prstGeom>
            <a:solidFill>
              <a:srgbClr val="AE2026"/>
            </a:solidFill>
            <a:ln w="2540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 name="Slide Number Placeholder 12">
            <a:extLst>
              <a:ext uri="{FF2B5EF4-FFF2-40B4-BE49-F238E27FC236}">
                <a16:creationId xmlns:a16="http://schemas.microsoft.com/office/drawing/2014/main" id="{5F952431-3493-7749-1514-1FA61DB0781C}"/>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9</a:t>
            </a:fld>
            <a:endParaRPr lang="en-US" dirty="0"/>
          </a:p>
        </p:txBody>
      </p:sp>
    </p:spTree>
    <p:extLst>
      <p:ext uri="{BB962C8B-B14F-4D97-AF65-F5344CB8AC3E}">
        <p14:creationId xmlns:p14="http://schemas.microsoft.com/office/powerpoint/2010/main" val="148161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ssolv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par>
                                <p:cTn id="33" presetID="9"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dissolve">
                                      <p:cBhvr>
                                        <p:cTn id="35" dur="500"/>
                                        <p:tgtEl>
                                          <p:spTgt spid="30"/>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dissolve">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dissolve">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rush">
  <a:themeElements>
    <a:clrScheme name="Custom 1">
      <a:dk1>
        <a:srgbClr val="000000"/>
      </a:dk1>
      <a:lt1>
        <a:srgbClr val="FFFFFF"/>
      </a:lt1>
      <a:dk2>
        <a:srgbClr val="455F51"/>
      </a:dk2>
      <a:lt2>
        <a:srgbClr val="E3DED1"/>
      </a:lt2>
      <a:accent1>
        <a:srgbClr val="009192"/>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f62107d924a7469492625f91956e46a6 xmlns="30388d3e-f850-492b-a475-cc3c8a4795b9">
      <Terms xmlns="http://schemas.microsoft.com/office/infopath/2007/PartnerControls">
        <TermInfo xmlns="http://schemas.microsoft.com/office/infopath/2007/PartnerControls">
          <TermName xmlns="http://schemas.microsoft.com/office/infopath/2007/PartnerControls">Transition Year Education Project</TermName>
          <TermId xmlns="http://schemas.microsoft.com/office/infopath/2007/PartnerControls">bd12f74a-ff32-4cfc-a00f-8d2c609d030e</TermId>
        </TermInfo>
      </Terms>
    </f62107d924a7469492625f91956e46a6>
    <e9be08524f454d8b979862330e952271 xmlns="30388d3e-f850-492b-a475-cc3c8a4795b9">
      <Terms xmlns="http://schemas.microsoft.com/office/infopath/2007/PartnerControls"/>
    </e9be08524f454d8b979862330e952271>
    <l29cd52af9b640b690e3347aa75f97a9 xmlns="30388d3e-f850-492b-a475-cc3c8a4795b9">
      <Terms xmlns="http://schemas.microsoft.com/office/infopath/2007/PartnerControls"/>
    </l29cd52af9b640b690e3347aa75f97a9>
    <e62af2f156934d1aab35222180c5fbb1 xmlns="30388d3e-f850-492b-a475-cc3c8a4795b9">
      <Terms xmlns="http://schemas.microsoft.com/office/infopath/2007/PartnerControls">
        <TermInfo xmlns="http://schemas.microsoft.com/office/infopath/2007/PartnerControls">
          <TermName xmlns="http://schemas.microsoft.com/office/infopath/2007/PartnerControls">Project Site</TermName>
          <TermId xmlns="http://schemas.microsoft.com/office/infopath/2007/PartnerControls">7b0ab4a9-6be8-4c6c-983c-945fdef69f95</TermId>
        </TermInfo>
      </Terms>
    </e62af2f156934d1aab35222180c5fbb1>
    <ade64af1c6a24cfdbe8da7f962b31d74 xmlns="30388d3e-f850-492b-a475-cc3c8a4795b9">
      <Terms xmlns="http://schemas.microsoft.com/office/infopath/2007/PartnerControls"/>
    </ade64af1c6a24cfdbe8da7f962b31d74>
    <TaxCatchAll xmlns="30388d3e-f850-492b-a475-cc3c8a4795b9">
      <Value>27</Value>
      <Value>46</Value>
      <Value>8</Value>
    </TaxCatchAll>
    <nb82aa7489a64919aab5fd247ffa0d1e xmlns="30388d3e-f850-492b-a475-cc3c8a4795b9">
      <Terms xmlns="http://schemas.microsoft.com/office/infopath/2007/PartnerControls">
        <TermInfo xmlns="http://schemas.microsoft.com/office/infopath/2007/PartnerControls">
          <TermName xmlns="http://schemas.microsoft.com/office/infopath/2007/PartnerControls">Education Initiatives</TermName>
          <TermId xmlns="http://schemas.microsoft.com/office/infopath/2007/PartnerControls">e180f215-414c-4640-92a7-94cc26c0dc53</TermId>
        </TermInfo>
      </Terms>
    </nb82aa7489a64919aab5fd247ffa0d1e>
  </documentManagement>
</p:properties>
</file>

<file path=customXml/item3.xml><?xml version="1.0" encoding="utf-8"?>
<ct:contentTypeSchema xmlns:ct="http://schemas.microsoft.com/office/2006/metadata/contentType" xmlns:ma="http://schemas.microsoft.com/office/2006/metadata/properties/metaAttributes" ct:_="" ma:_="" ma:contentTypeName="PowerPoint presentation" ma:contentTypeID="0x010100852E11B2A94E4937B655CB4FCD918453005FA75F085205413EA3615870986D061700D0D0AE870DAF4F469AC5090B41715AEE" ma:contentTypeVersion="27" ma:contentTypeDescription="" ma:contentTypeScope="" ma:versionID="ad6ce0c09e2b2df592cb0dcc6898980c">
  <xsd:schema xmlns:xsd="http://www.w3.org/2001/XMLSchema" xmlns:xs="http://www.w3.org/2001/XMLSchema" xmlns:p="http://schemas.microsoft.com/office/2006/metadata/properties" xmlns:ns2="30388d3e-f850-492b-a475-cc3c8a4795b9" targetNamespace="http://schemas.microsoft.com/office/2006/metadata/properties" ma:root="true" ma:fieldsID="486328cfd63650f5a0accfb6080b4dfb" ns2:_="">
    <xsd:import namespace="30388d3e-f850-492b-a475-cc3c8a4795b9"/>
    <xsd:element name="properties">
      <xsd:complexType>
        <xsd:sequence>
          <xsd:element name="documentManagement">
            <xsd:complexType>
              <xsd:all>
                <xsd:element ref="ns2:e9be08524f454d8b979862330e952271" minOccurs="0"/>
                <xsd:element ref="ns2:TaxCatchAll" minOccurs="0"/>
                <xsd:element ref="ns2:TaxCatchAllLabel" minOccurs="0"/>
                <xsd:element ref="ns2:l29cd52af9b640b690e3347aa75f97a9" minOccurs="0"/>
                <xsd:element ref="ns2:ade64af1c6a24cfdbe8da7f962b31d74" minOccurs="0"/>
                <xsd:element ref="ns2:e62af2f156934d1aab35222180c5fbb1" minOccurs="0"/>
                <xsd:element ref="ns2:nb82aa7489a64919aab5fd247ffa0d1e" minOccurs="0"/>
                <xsd:element ref="ns2:f62107d924a7469492625f91956e46a6"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388d3e-f850-492b-a475-cc3c8a4795b9" elementFormDefault="qualified">
    <xsd:import namespace="http://schemas.microsoft.com/office/2006/documentManagement/types"/>
    <xsd:import namespace="http://schemas.microsoft.com/office/infopath/2007/PartnerControls"/>
    <xsd:element name="e9be08524f454d8b979862330e952271" ma:index="8" nillable="true" ma:taxonomy="true" ma:internalName="e9be08524f454d8b979862330e952271" ma:taxonomyFieldName="nascDivision" ma:displayName="Division" ma:fieldId="{e9be0852-4f45-4d8b-9798-62330e952271}" ma:sspId="466d30fb-96d2-4a15-b6ad-75cede2d080a" ma:termSetId="9be7066c-d2d4-4f32-809f-3439c8c34a36"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92b6b74-6c9f-4db4-a7f5-445a8878a8ed}" ma:internalName="TaxCatchAll" ma:showField="CatchAllData" ma:web="30388d3e-f850-492b-a475-cc3c8a4795b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92b6b74-6c9f-4db4-a7f5-445a8878a8ed}" ma:internalName="TaxCatchAllLabel" ma:readOnly="true" ma:showField="CatchAllDataLabel" ma:web="30388d3e-f850-492b-a475-cc3c8a4795b9">
      <xsd:complexType>
        <xsd:complexContent>
          <xsd:extension base="dms:MultiChoiceLookup">
            <xsd:sequence>
              <xsd:element name="Value" type="dms:Lookup" maxOccurs="unbounded" minOccurs="0" nillable="true"/>
            </xsd:sequence>
          </xsd:extension>
        </xsd:complexContent>
      </xsd:complexType>
    </xsd:element>
    <xsd:element name="l29cd52af9b640b690e3347aa75f97a9" ma:index="12" nillable="true" ma:taxonomy="true" ma:internalName="l29cd52af9b640b690e3347aa75f97a9" ma:taxonomyFieldName="nascBranch" ma:displayName="Branch" ma:fieldId="{529cd52a-f9b6-40b6-90e3-347aa75f97a9}" ma:sspId="466d30fb-96d2-4a15-b6ad-75cede2d080a" ma:termSetId="af1c7d35-25ab-45c8-bad2-6b4dad3d92d4" ma:anchorId="00000000-0000-0000-0000-000000000000" ma:open="false" ma:isKeyword="false">
      <xsd:complexType>
        <xsd:sequence>
          <xsd:element ref="pc:Terms" minOccurs="0" maxOccurs="1"/>
        </xsd:sequence>
      </xsd:complexType>
    </xsd:element>
    <xsd:element name="ade64af1c6a24cfdbe8da7f962b31d74" ma:index="14" nillable="true" ma:taxonomy="true" ma:internalName="ade64af1c6a24cfdbe8da7f962b31d74" ma:taxonomyFieldName="nascUnit" ma:displayName="Unit" ma:fieldId="{ade64af1-c6a2-4cfd-be8d-a7f962b31d74}" ma:sspId="466d30fb-96d2-4a15-b6ad-75cede2d080a" ma:termSetId="a2efc30a-d818-4683-bc07-ff44ec6f5486" ma:anchorId="00000000-0000-0000-0000-000000000000" ma:open="false" ma:isKeyword="false">
      <xsd:complexType>
        <xsd:sequence>
          <xsd:element ref="pc:Terms" minOccurs="0" maxOccurs="1"/>
        </xsd:sequence>
      </xsd:complexType>
    </xsd:element>
    <xsd:element name="e62af2f156934d1aab35222180c5fbb1" ma:index="16" nillable="true" ma:taxonomy="true" ma:internalName="e62af2f156934d1aab35222180c5fbb1" ma:taxonomyFieldName="nascSiteType" ma:displayName="Site Type" ma:fieldId="{e62af2f1-5693-4d1a-ab35-222180c5fbb1}" ma:sspId="466d30fb-96d2-4a15-b6ad-75cede2d080a" ma:termSetId="9c2f7ba3-7c06-4b18-be0b-9494f9717f3e" ma:anchorId="00000000-0000-0000-0000-000000000000" ma:open="false" ma:isKeyword="false">
      <xsd:complexType>
        <xsd:sequence>
          <xsd:element ref="pc:Terms" minOccurs="0" maxOccurs="1"/>
        </xsd:sequence>
      </xsd:complexType>
    </xsd:element>
    <xsd:element name="nb82aa7489a64919aab5fd247ffa0d1e" ma:index="18" nillable="true" ma:taxonomy="true" ma:internalName="nb82aa7489a64919aab5fd247ffa0d1e" ma:taxonomyFieldName="nascCategory" ma:displayName="Category" ma:fieldId="{7b82aa74-89a6-4919-aab5-fd247ffa0d1e}" ma:sspId="466d30fb-96d2-4a15-b6ad-75cede2d080a" ma:termSetId="7c91e1d8-d051-4bb4-a48c-c4e0d4c4fb66" ma:anchorId="00000000-0000-0000-0000-000000000000" ma:open="false" ma:isKeyword="false">
      <xsd:complexType>
        <xsd:sequence>
          <xsd:element ref="pc:Terms" minOccurs="0" maxOccurs="1"/>
        </xsd:sequence>
      </xsd:complexType>
    </xsd:element>
    <xsd:element name="f62107d924a7469492625f91956e46a6" ma:index="20" nillable="true" ma:taxonomy="true" ma:internalName="f62107d924a7469492625f91956e46a6" ma:taxonomyFieldName="nascSubCategory" ma:displayName="Sub Category" ma:fieldId="{f62107d9-24a7-4694-9262-5f91956e46a6}" ma:sspId="466d30fb-96d2-4a15-b6ad-75cede2d080a" ma:termSetId="7c91e1d8-d051-4bb4-a48c-c4e0d4c4fb66"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81EEA5-85BB-4233-B923-2E788E5A0EBB}">
  <ds:schemaRefs>
    <ds:schemaRef ds:uri="http://schemas.microsoft.com/sharepoint/v3/contenttype/forms"/>
  </ds:schemaRefs>
</ds:datastoreItem>
</file>

<file path=customXml/itemProps2.xml><?xml version="1.0" encoding="utf-8"?>
<ds:datastoreItem xmlns:ds="http://schemas.openxmlformats.org/officeDocument/2006/customXml" ds:itemID="{D5EB135C-93FD-42C9-A53F-F20722ACC007}">
  <ds:schemaRefs>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purl.org/dc/terms/"/>
    <ds:schemaRef ds:uri="http://purl.org/dc/dcmitype/"/>
    <ds:schemaRef ds:uri="http://schemas.openxmlformats.org/package/2006/metadata/core-properties"/>
    <ds:schemaRef ds:uri="30388d3e-f850-492b-a475-cc3c8a4795b9"/>
    <ds:schemaRef ds:uri="http://www.w3.org/XML/1998/namespace"/>
  </ds:schemaRefs>
</ds:datastoreItem>
</file>

<file path=customXml/itemProps3.xml><?xml version="1.0" encoding="utf-8"?>
<ds:datastoreItem xmlns:ds="http://schemas.openxmlformats.org/officeDocument/2006/customXml" ds:itemID="{DA6C4F83-EA96-4C74-94D1-8CE5FDEC6A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388d3e-f850-492b-a475-cc3c8a4795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73</TotalTime>
  <Words>1827</Words>
  <Application>Microsoft Office PowerPoint</Application>
  <PresentationFormat>Widescreen</PresentationFormat>
  <Paragraphs>344</Paragraphs>
  <Slides>31</Slides>
  <Notes>31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Arial</vt:lpstr>
      <vt:lpstr>Calibri</vt:lpstr>
      <vt:lpstr>Brush</vt:lpstr>
      <vt:lpstr>How Taxes are Made </vt:lpstr>
      <vt:lpstr>Learning Intentions</vt:lpstr>
      <vt:lpstr>Unit 1 - Retrieval Practice</vt:lpstr>
      <vt:lpstr>Taxes</vt:lpstr>
      <vt:lpstr>Sin Tax</vt:lpstr>
      <vt:lpstr>Activity 2 </vt:lpstr>
      <vt:lpstr>Examples of Sin Taxes in Ireland</vt:lpstr>
      <vt:lpstr>Sin Taxes</vt:lpstr>
      <vt:lpstr>Pigouvian Taxes</vt:lpstr>
      <vt:lpstr>Plastic Bag Levy</vt:lpstr>
      <vt:lpstr>Identify the Sin/Pigouvian Taxes</vt:lpstr>
      <vt:lpstr>Coffee Cup Facts in Ireland</vt:lpstr>
      <vt:lpstr>Coffee Cup Levy</vt:lpstr>
      <vt:lpstr>Irish Government Revision</vt:lpstr>
      <vt:lpstr>Irish Government Revision 2</vt:lpstr>
      <vt:lpstr>Dáil Éireann</vt:lpstr>
      <vt:lpstr>The Irish Cabinet</vt:lpstr>
      <vt:lpstr>Cabinet 2024</vt:lpstr>
      <vt:lpstr>Dáil Éireann 2</vt:lpstr>
      <vt:lpstr>Seanad Éireann</vt:lpstr>
      <vt:lpstr>How are taxes introduced in Ireland?</vt:lpstr>
      <vt:lpstr>Stakeholders that Influence Tax Laws in Ireland</vt:lpstr>
      <vt:lpstr>How are laws introduced?</vt:lpstr>
      <vt:lpstr>Stages of a Bill</vt:lpstr>
      <vt:lpstr>Stages of a Bill 2</vt:lpstr>
      <vt:lpstr>The Oireachtas legislative process</vt:lpstr>
      <vt:lpstr>Stages of a Bill 3</vt:lpstr>
      <vt:lpstr>Budget Day</vt:lpstr>
      <vt:lpstr>Vacant Property Tax Debate</vt:lpstr>
      <vt:lpstr>Take a Stand</vt:lpstr>
      <vt:lpstr>Learning Journal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2 – How Taxes Are Made</dc:title>
  <dc:subject>This is a Powerpoint presentation to accompany Unit 2 of Revenue's TY module</dc:subject>
  <dc:creator>Revenue Commissioners</dc:creator>
  <cp:keywords>unit 2, how taxes are made, tax education, PowerPoint Presentation</cp:keywords>
  <cp:lastModifiedBy>Ellard, Gregory</cp:lastModifiedBy>
  <cp:revision>3</cp:revision>
  <dcterms:created xsi:type="dcterms:W3CDTF">2023-10-09T08:29:52Z</dcterms:created>
  <dcterms:modified xsi:type="dcterms:W3CDTF">2024-08-02T15:15:08Z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0x010100852E11B2A94E4937B655CB4FCD918453005FA75F085205413EA3615870986D061700D0D0AE870DAF4F469AC5090B41715AEE</vt:lpwstr>
  </property>
  <property fmtid="{D5CDD505-2E9C-101B-9397-08002B2CF9AE}" pid="3" name="nascSiteType">
    <vt:lpwstr>46;#Project Site|7b0ab4a9-6be8-4c6c-983c-945fdef69f95</vt:lpwstr>
  </property>
  <property fmtid="{D5CDD505-2E9C-101B-9397-08002B2CF9AE}" pid="4" name="nascCategory">
    <vt:lpwstr>8;#Education Initiatives|e180f215-414c-4640-92a7-94cc26c0dc53</vt:lpwstr>
  </property>
  <property fmtid="{D5CDD505-2E9C-101B-9397-08002B2CF9AE}" pid="5" name="nascSubCategory">
    <vt:lpwstr>27;#Transition Year Education Project|bd12f74a-ff32-4cfc-a00f-8d2c609d030e</vt:lpwstr>
  </property>
  <property fmtid="{D5CDD505-2E9C-101B-9397-08002B2CF9AE}" pid="6" name="nascUnit">
    <vt:lpwstr/>
  </property>
  <property fmtid="{D5CDD505-2E9C-101B-9397-08002B2CF9AE}" pid="7" name="nascBranch">
    <vt:lpwstr/>
  </property>
  <property fmtid="{D5CDD505-2E9C-101B-9397-08002B2CF9AE}" pid="8" name="nascDivision">
    <vt:lpwstr/>
  </property>
</Properties>
</file>