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4"/>
  </p:sldMasterIdLst>
  <p:notesMasterIdLst>
    <p:notesMasterId r:id="rId52"/>
  </p:notesMasterIdLst>
  <p:handoutMasterIdLst>
    <p:handoutMasterId r:id="rId53"/>
  </p:handoutMasterIdLst>
  <p:sldIdLst>
    <p:sldId id="401" r:id="rId5"/>
    <p:sldId id="520" r:id="rId6"/>
    <p:sldId id="652" r:id="rId7"/>
    <p:sldId id="661" r:id="rId8"/>
    <p:sldId id="662" r:id="rId9"/>
    <p:sldId id="663" r:id="rId10"/>
    <p:sldId id="591" r:id="rId11"/>
    <p:sldId id="664" r:id="rId12"/>
    <p:sldId id="665" r:id="rId13"/>
    <p:sldId id="666" r:id="rId14"/>
    <p:sldId id="651" r:id="rId15"/>
    <p:sldId id="590" r:id="rId16"/>
    <p:sldId id="600" r:id="rId17"/>
    <p:sldId id="598" r:id="rId18"/>
    <p:sldId id="597" r:id="rId19"/>
    <p:sldId id="667" r:id="rId20"/>
    <p:sldId id="668" r:id="rId21"/>
    <p:sldId id="669" r:id="rId22"/>
    <p:sldId id="605" r:id="rId23"/>
    <p:sldId id="606" r:id="rId24"/>
    <p:sldId id="611" r:id="rId25"/>
    <p:sldId id="610" r:id="rId26"/>
    <p:sldId id="613" r:id="rId27"/>
    <p:sldId id="657" r:id="rId28"/>
    <p:sldId id="615" r:id="rId29"/>
    <p:sldId id="616" r:id="rId30"/>
    <p:sldId id="617" r:id="rId31"/>
    <p:sldId id="670" r:id="rId32"/>
    <p:sldId id="671" r:id="rId33"/>
    <p:sldId id="672" r:id="rId34"/>
    <p:sldId id="625" r:id="rId35"/>
    <p:sldId id="622" r:id="rId36"/>
    <p:sldId id="649" r:id="rId37"/>
    <p:sldId id="679" r:id="rId38"/>
    <p:sldId id="631" r:id="rId39"/>
    <p:sldId id="629" r:id="rId40"/>
    <p:sldId id="638" r:id="rId41"/>
    <p:sldId id="630" r:id="rId42"/>
    <p:sldId id="673" r:id="rId43"/>
    <p:sldId id="674" r:id="rId44"/>
    <p:sldId id="653" r:id="rId45"/>
    <p:sldId id="675" r:id="rId46"/>
    <p:sldId id="676" r:id="rId47"/>
    <p:sldId id="677" r:id="rId48"/>
    <p:sldId id="659" r:id="rId49"/>
    <p:sldId id="645" r:id="rId50"/>
    <p:sldId id="67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pos="7008" userDrawn="1">
          <p15:clr>
            <a:srgbClr val="A4A3A4"/>
          </p15:clr>
        </p15:guide>
        <p15:guide id="4" orient="horz" pos="18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lligan, Anita" initials="MA" lastIdx="2" clrIdx="0">
    <p:extLst>
      <p:ext uri="{19B8F6BF-5375-455C-9EA6-DF929625EA0E}">
        <p15:presenceInfo xmlns:p15="http://schemas.microsoft.com/office/powerpoint/2012/main" userId="S::amulli02@revenue.ie::01f7807a-670a-4350-b4af-9966fa8270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D8"/>
    <a:srgbClr val="005A57"/>
    <a:srgbClr val="CEE9F3"/>
    <a:srgbClr val="FAFAFA"/>
    <a:srgbClr val="EDFAFF"/>
    <a:srgbClr val="7A81FF"/>
    <a:srgbClr val="D9F5FF"/>
    <a:srgbClr val="E8F9FF"/>
    <a:srgbClr val="B7CF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16" autoAdjust="0"/>
    <p:restoredTop sz="94755" autoAdjust="0"/>
  </p:normalViewPr>
  <p:slideViewPr>
    <p:cSldViewPr snapToGrid="0">
      <p:cViewPr varScale="1">
        <p:scale>
          <a:sx n="59" d="100"/>
          <a:sy n="59" d="100"/>
        </p:scale>
        <p:origin x="894" y="78"/>
      </p:cViewPr>
      <p:guideLst>
        <p:guide orient="horz" pos="2160"/>
        <p:guide pos="672"/>
        <p:guide pos="7008"/>
        <p:guide orient="horz" pos="1824"/>
      </p:guideLst>
    </p:cSldViewPr>
  </p:slideViewPr>
  <p:outlineViewPr>
    <p:cViewPr>
      <p:scale>
        <a:sx n="33" d="100"/>
        <a:sy n="33" d="100"/>
      </p:scale>
      <p:origin x="0" y="-138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36" d="100"/>
          <a:sy n="136" d="100"/>
        </p:scale>
        <p:origin x="500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5264BCC-7658-F59D-27A5-328A189529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E82D67-0837-A6B9-158E-79A833C7D0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BADF4-2DB6-9B42-9C07-DAB95DE4EDFF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6C758-0518-DEEE-CE4B-BD12EEF2B5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5CE2F-C5D2-B734-F2AC-467BF465AA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C55A0-62FA-ED4C-BAFF-3AA958DFA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21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0B616-BCB2-4E7C-BAA6-B90DF21B9EDF}" type="datetimeFigureOut">
              <a:rPr lang="en-US" smtClean="0"/>
              <a:t>8/8/2024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EDF81-139F-488C-872B-4720FBA6BF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0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068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451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079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369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21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212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892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71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916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5483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397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18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449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8885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57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0848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0848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039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1500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818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8299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248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2860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7612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1848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2699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0:00 – 2:10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6119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8106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7773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4668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8358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4490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502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9696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0070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2:10 – 5:14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6119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385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156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954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651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551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521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087BCE-F0DD-EDA2-57B4-7A0E2F279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D474AD-16F2-4A75-FAC1-8C5F385CF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86148" y="0"/>
            <a:ext cx="1205851" cy="6858000"/>
          </a:xfrm>
          <a:prstGeom prst="rect">
            <a:avLst/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84FD527-6D23-8552-3C90-2211C25829A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 rot="16200000">
            <a:off x="8320342" y="2938644"/>
            <a:ext cx="6607296" cy="913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2104BFB-41EF-95F1-CCA7-DB8ED28A0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971" y="2722260"/>
            <a:ext cx="4397496" cy="22685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lnSpc>
                <a:spcPts val="4000"/>
              </a:lnSpc>
              <a:defRPr sz="5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10FFE69B-7842-3DA5-63A7-0C8CCA09C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D820AB-656D-AEFF-3ECD-9088F9220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E42D0F8D-B7E0-6701-FC80-CD51B5051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A192AB2-551C-FF27-344E-D1FEDB8D73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15D722-C1A5-C313-115A-61DBE1417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6200000" flipV="1">
            <a:off x="1422169" y="-1421606"/>
            <a:ext cx="6856879" cy="9701213"/>
          </a:xfrm>
          <a:prstGeom prst="rect">
            <a:avLst/>
          </a:prstGeom>
        </p:spPr>
      </p:pic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200EB117-0BC5-4600-BE0E-2A6D1A814B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76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97A948-B4D9-1BD2-01DB-9A87A0A59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 flipV="1">
            <a:off x="1422169" y="-1421606"/>
            <a:ext cx="6856879" cy="9701213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26E7C30C-B248-A38E-6965-84B849039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84FDC44-D3FD-9C7B-18F6-04EE89F6FB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7C4AA295-A4BD-0156-2A15-594F50A58B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69764556-81A2-DFC9-6F0B-6E7CE6565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69508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9B5D31D-E12E-93A2-91FB-F10A254DDC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841" y="576533"/>
            <a:ext cx="1938886" cy="385993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400" b="1"/>
            </a:lvl1pPr>
          </a:lstStyle>
          <a:p>
            <a:pPr lvl="0"/>
            <a:r>
              <a:rPr lang="en-US" dirty="0"/>
              <a:t>Activity XYZ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E295A9-4213-5853-5BC9-903B6F90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6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DAC952-BC7B-626E-3590-7AD000590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 flipV="1">
            <a:off x="1422169" y="-1421606"/>
            <a:ext cx="6856879" cy="9701213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84FDC44-D3FD-9C7B-18F6-04EE89F6FB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041439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7C4AA295-A4BD-0156-2A15-594F50A58B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69764556-81A2-DFC9-6F0B-6E7CE6565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69508" y="-1714"/>
            <a:ext cx="348894" cy="653832"/>
          </a:xfrm>
          <a:prstGeom prst="triangle">
            <a:avLst>
              <a:gd name="adj" fmla="val 50000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091E251-4539-370A-BF21-52D7A730EB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841" y="109021"/>
            <a:ext cx="1938886" cy="385993"/>
          </a:xfr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400" b="1"/>
            </a:lvl1pPr>
          </a:lstStyle>
          <a:p>
            <a:pPr lvl="0"/>
            <a:r>
              <a:rPr lang="en-US" dirty="0"/>
              <a:t>Activity XYZ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792764CA-B13B-9FDD-2E06-56671BF92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455646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9304F3-8E2A-3E22-C044-3D43337D6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17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7B2632-F11C-968E-E126-6B9C39F5E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340" b="1340"/>
          <a:stretch/>
        </p:blipFill>
        <p:spPr>
          <a:xfrm rot="16200000">
            <a:off x="1294792" y="-1294791"/>
            <a:ext cx="6870679" cy="946026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06877C6-742F-13FE-F12B-67D2CEC5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2500583"/>
            <a:ext cx="4592444" cy="1325563"/>
          </a:xfrm>
        </p:spPr>
        <p:txBody>
          <a:bodyPr lIns="0">
            <a:normAutofit/>
          </a:bodyPr>
          <a:lstStyle>
            <a:lvl1pPr>
              <a:lnSpc>
                <a:spcPts val="3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Slide Number Placeholder 12">
            <a:extLst>
              <a:ext uri="{FF2B5EF4-FFF2-40B4-BE49-F238E27FC236}">
                <a16:creationId xmlns:a16="http://schemas.microsoft.com/office/drawing/2014/main" id="{63AC62CA-EFD5-46D0-F5AA-5047F2E782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83931" y="6356350"/>
            <a:ext cx="2743200" cy="3651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56E8ED6-902B-8525-A16F-6FFE44367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6171" y="2586462"/>
            <a:ext cx="2763558" cy="2676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9B9EF-E6E6-734F-C4F4-528FB194D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3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58FA77-EA72-0601-12A3-3E2E92ABA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322" b="1340"/>
          <a:stretch/>
        </p:blipFill>
        <p:spPr>
          <a:xfrm rot="5400000">
            <a:off x="5046349" y="-274971"/>
            <a:ext cx="6870679" cy="7420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56BF41-07A4-14F3-DB90-1D501ABA8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2500583"/>
            <a:ext cx="4592444" cy="1325563"/>
          </a:xfrm>
        </p:spPr>
        <p:txBody>
          <a:bodyPr wrap="square" lIns="0">
            <a:noAutofit/>
          </a:bodyPr>
          <a:lstStyle>
            <a:lvl1pPr>
              <a:lnSpc>
                <a:spcPts val="38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391533-D2C8-5AC9-B425-B3CCA15BC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552" y="349422"/>
            <a:ext cx="1540800" cy="750772"/>
          </a:xfrm>
          <a:prstGeom prst="rect">
            <a:avLst/>
          </a:prstGeom>
        </p:spPr>
      </p:pic>
      <p:sp>
        <p:nvSpPr>
          <p:cNvPr id="3" name="Slide Number Placeholder 12">
            <a:extLst>
              <a:ext uri="{FF2B5EF4-FFF2-40B4-BE49-F238E27FC236}">
                <a16:creationId xmlns:a16="http://schemas.microsoft.com/office/drawing/2014/main" id="{8B7BC1FE-1AA3-9327-4DCA-242329BA92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430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3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001E5D8-5A6D-30F4-72E1-3106ABA54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23807D1-29ED-40D5-546D-E6ECCE58A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1E0093A-B061-FB3C-798A-641F9CEF4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9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35" r:id="rId2"/>
    <p:sldLayoutId id="2147483746" r:id="rId3"/>
    <p:sldLayoutId id="2147483745" r:id="rId4"/>
    <p:sldLayoutId id="2147483736" r:id="rId5"/>
    <p:sldLayoutId id="2147483747" r:id="rId6"/>
    <p:sldLayoutId id="2147483740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welfare.ie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os.ie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mp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m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m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m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9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CF5B-E8DE-48F3-9581-51BBEC47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971" y="2722260"/>
            <a:ext cx="4290655" cy="2268550"/>
          </a:xfrm>
        </p:spPr>
        <p:txBody>
          <a:bodyPr/>
          <a:lstStyle/>
          <a:p>
            <a:pPr>
              <a:lnSpc>
                <a:spcPts val="5000"/>
              </a:lnSpc>
            </a:pPr>
            <a:r>
              <a:rPr lang="en-US" dirty="0"/>
              <a:t>Income Tax for Employees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4780438-AA06-56AC-2553-6C65E6B3F5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 rot="16200000">
            <a:off x="8320342" y="2938644"/>
            <a:ext cx="6607296" cy="9139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en-GB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59CAF7-766B-01A8-38E5-719A282BE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6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55617-5A85-E159-4E06-1EE9BFB67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1016495"/>
            <a:ext cx="8140453" cy="766992"/>
          </a:xfrm>
        </p:spPr>
        <p:txBody>
          <a:bodyPr/>
          <a:lstStyle/>
          <a:p>
            <a:r>
              <a:rPr lang="en-GB" dirty="0"/>
              <a:t>Types of Income 3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D4C5A7-8330-29C6-7080-CD6B2B334E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Types of Income</a:t>
            </a:r>
            <a:endParaRPr lang="en-US" dirty="0"/>
          </a:p>
        </p:txBody>
      </p:sp>
      <p:grpSp>
        <p:nvGrpSpPr>
          <p:cNvPr id="3" name="Group 2" descr="Maternity Benefit&#10;•This is a payment received by employed, pregnant women to provide financial support while they are on maternity leave.&#10;&#10;">
            <a:extLst>
              <a:ext uri="{FF2B5EF4-FFF2-40B4-BE49-F238E27FC236}">
                <a16:creationId xmlns:a16="http://schemas.microsoft.com/office/drawing/2014/main" id="{1C825908-B3BB-5471-D267-36CD1B3E6E05}"/>
              </a:ext>
            </a:extLst>
          </p:cNvPr>
          <p:cNvGrpSpPr/>
          <p:nvPr/>
        </p:nvGrpSpPr>
        <p:grpSpPr>
          <a:xfrm>
            <a:off x="1781092" y="1931330"/>
            <a:ext cx="4658661" cy="2459655"/>
            <a:chOff x="1781092" y="1931330"/>
            <a:chExt cx="4658661" cy="245965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1ABC5AE-3F01-1C8A-E3BF-F6308B46E16D}"/>
                </a:ext>
              </a:extLst>
            </p:cNvPr>
            <p:cNvSpPr/>
            <p:nvPr/>
          </p:nvSpPr>
          <p:spPr>
            <a:xfrm>
              <a:off x="1781092" y="2158139"/>
              <a:ext cx="4658621" cy="2232846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99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36000" rtlCol="0" anchor="b"/>
            <a:lstStyle/>
            <a:p>
              <a:pPr marL="457200" indent="-457200">
                <a:lnSpc>
                  <a:spcPts val="2600"/>
                </a:lnSpc>
                <a:buFont typeface="Arial" panose="020B0604020202020204" pitchFamily="34" charset="0"/>
                <a:buChar char="•"/>
              </a:pP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This is a payment 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received </a:t>
              </a:r>
              <a:b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by employed, pregnant women 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to provide financial support while they are on 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maternity leave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7" name="Round Same Side Corner Rectangle 6">
              <a:extLst>
                <a:ext uri="{FF2B5EF4-FFF2-40B4-BE49-F238E27FC236}">
                  <a16:creationId xmlns:a16="http://schemas.microsoft.com/office/drawing/2014/main" id="{E8E47013-FCBC-8166-BD34-50942BC20FC2}"/>
                </a:ext>
              </a:extLst>
            </p:cNvPr>
            <p:cNvSpPr/>
            <p:nvPr/>
          </p:nvSpPr>
          <p:spPr>
            <a:xfrm>
              <a:off x="1781263" y="1931330"/>
              <a:ext cx="4658490" cy="629376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99D8"/>
            </a:solidFill>
            <a:ln w="28575">
              <a:solidFill>
                <a:srgbClr val="0099D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Maternity Benefit</a:t>
              </a:r>
            </a:p>
          </p:txBody>
        </p:sp>
      </p:grpSp>
      <p:grpSp>
        <p:nvGrpSpPr>
          <p:cNvPr id="5" name="Group 4" descr="Pension&#10;•A regular payment made to people who have retired from work.&#10;&#10;">
            <a:extLst>
              <a:ext uri="{FF2B5EF4-FFF2-40B4-BE49-F238E27FC236}">
                <a16:creationId xmlns:a16="http://schemas.microsoft.com/office/drawing/2014/main" id="{9A28BFD9-9071-AABC-DF7D-B0FEAAED71F1}"/>
              </a:ext>
            </a:extLst>
          </p:cNvPr>
          <p:cNvGrpSpPr/>
          <p:nvPr/>
        </p:nvGrpSpPr>
        <p:grpSpPr>
          <a:xfrm>
            <a:off x="1781092" y="4572711"/>
            <a:ext cx="4658661" cy="1892108"/>
            <a:chOff x="1781092" y="4572711"/>
            <a:chExt cx="4658661" cy="189210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E5C1912-B1EA-3FF9-186F-A804671E1107}"/>
                </a:ext>
              </a:extLst>
            </p:cNvPr>
            <p:cNvSpPr/>
            <p:nvPr/>
          </p:nvSpPr>
          <p:spPr>
            <a:xfrm>
              <a:off x="1781092" y="4799520"/>
              <a:ext cx="4658621" cy="1665299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99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lnSpc>
                  <a:spcPts val="2560"/>
                </a:lnSpc>
                <a:buFont typeface="Arial" panose="020B0604020202020204" pitchFamily="34" charset="0"/>
                <a:buChar char="•"/>
              </a:pP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 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regular payment 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made to 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people who have retired 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from work.</a:t>
              </a:r>
            </a:p>
          </p:txBody>
        </p:sp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0A3C6098-ECDB-A604-8B70-6EBBC67EF262}"/>
                </a:ext>
              </a:extLst>
            </p:cNvPr>
            <p:cNvSpPr/>
            <p:nvPr/>
          </p:nvSpPr>
          <p:spPr>
            <a:xfrm>
              <a:off x="1781263" y="4572711"/>
              <a:ext cx="4658490" cy="629376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99D8"/>
            </a:solidFill>
            <a:ln w="28575">
              <a:solidFill>
                <a:srgbClr val="0099D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Pension</a:t>
              </a:r>
            </a:p>
          </p:txBody>
        </p:sp>
      </p:grpSp>
      <p:grpSp>
        <p:nvGrpSpPr>
          <p:cNvPr id="14" name="Group 13" descr="Job Seeker’s Benefit&#10;•A weekly payment for an unemployed person and is provided by the Department of Social Protection.&#10;&#10;">
            <a:extLst>
              <a:ext uri="{FF2B5EF4-FFF2-40B4-BE49-F238E27FC236}">
                <a16:creationId xmlns:a16="http://schemas.microsoft.com/office/drawing/2014/main" id="{597B0E7F-562E-29A9-9680-1E925A9A09F0}"/>
              </a:ext>
            </a:extLst>
          </p:cNvPr>
          <p:cNvGrpSpPr/>
          <p:nvPr/>
        </p:nvGrpSpPr>
        <p:grpSpPr>
          <a:xfrm>
            <a:off x="6828360" y="1931330"/>
            <a:ext cx="4658660" cy="2120538"/>
            <a:chOff x="6828360" y="1931330"/>
            <a:chExt cx="4658660" cy="212053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EF34BC1-3015-7EE1-13CA-1425803E9312}"/>
                </a:ext>
              </a:extLst>
            </p:cNvPr>
            <p:cNvSpPr/>
            <p:nvPr/>
          </p:nvSpPr>
          <p:spPr>
            <a:xfrm>
              <a:off x="6828360" y="2158140"/>
              <a:ext cx="4658621" cy="1893728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99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36000" rtlCol="0" anchor="b"/>
            <a:lstStyle/>
            <a:p>
              <a:pPr marL="457200" indent="-457200">
                <a:lnSpc>
                  <a:spcPts val="2600"/>
                </a:lnSpc>
                <a:buFont typeface="Arial" panose="020B0604020202020204" pitchFamily="34" charset="0"/>
                <a:buChar char="•"/>
              </a:pP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 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weekly payment 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for an 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unemployed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person and is provided by the Department of Social Protection.</a:t>
              </a:r>
            </a:p>
          </p:txBody>
        </p:sp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693B95E5-FD15-3152-B1CD-DBA2FACF8A45}"/>
                </a:ext>
              </a:extLst>
            </p:cNvPr>
            <p:cNvSpPr/>
            <p:nvPr/>
          </p:nvSpPr>
          <p:spPr>
            <a:xfrm>
              <a:off x="6828530" y="1931330"/>
              <a:ext cx="4658490" cy="629376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99D8"/>
            </a:solidFill>
            <a:ln w="28575">
              <a:solidFill>
                <a:srgbClr val="0099D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Jobseeker’s Benefit</a:t>
              </a:r>
            </a:p>
          </p:txBody>
        </p:sp>
      </p:grpSp>
      <p:grpSp>
        <p:nvGrpSpPr>
          <p:cNvPr id="16" name="Group 15" descr="Child Benefit&#10;•A monthly payment received by parents/guardians for children up to the age of 18 years in full-time education.&#10;">
            <a:extLst>
              <a:ext uri="{FF2B5EF4-FFF2-40B4-BE49-F238E27FC236}">
                <a16:creationId xmlns:a16="http://schemas.microsoft.com/office/drawing/2014/main" id="{F2A38892-6B19-4340-C9B6-26670F320324}"/>
              </a:ext>
            </a:extLst>
          </p:cNvPr>
          <p:cNvGrpSpPr/>
          <p:nvPr/>
        </p:nvGrpSpPr>
        <p:grpSpPr>
          <a:xfrm>
            <a:off x="6828360" y="4228211"/>
            <a:ext cx="4658660" cy="2458339"/>
            <a:chOff x="6828360" y="4228211"/>
            <a:chExt cx="4658660" cy="245833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CE09AA1-DA49-B279-0628-C4E7FFD68041}"/>
                </a:ext>
              </a:extLst>
            </p:cNvPr>
            <p:cNvSpPr/>
            <p:nvPr/>
          </p:nvSpPr>
          <p:spPr>
            <a:xfrm>
              <a:off x="6828360" y="4455020"/>
              <a:ext cx="4658621" cy="2231530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99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80000" rtlCol="0" anchor="b"/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 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monthly payment 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received by parents/guardians for 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children up to the age of 18 years in full-time education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270DFC33-B513-BB3F-A8C7-F04E77A8DD9F}"/>
                </a:ext>
              </a:extLst>
            </p:cNvPr>
            <p:cNvSpPr/>
            <p:nvPr/>
          </p:nvSpPr>
          <p:spPr>
            <a:xfrm>
              <a:off x="6828530" y="4228211"/>
              <a:ext cx="4658490" cy="629376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99D8"/>
            </a:solidFill>
            <a:ln w="28575">
              <a:solidFill>
                <a:srgbClr val="0099D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Child Benefit</a:t>
              </a:r>
            </a:p>
          </p:txBody>
        </p:sp>
      </p:grp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84BBBAA8-E6D8-A85C-EB28-012ECF74D9A8}"/>
              </a:ext>
            </a:extLst>
          </p:cNvPr>
          <p:cNvSpPr txBox="1">
            <a:spLocks/>
          </p:cNvSpPr>
          <p:nvPr/>
        </p:nvSpPr>
        <p:spPr>
          <a:xfrm>
            <a:off x="10341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31654-3961-674F-A770-60B6B07B9FC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29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FA67CF4-DB53-7FAF-3230-A8D1B4BFD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Direct and Indirect Taxes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5B7C807-92CE-2CC9-F18D-6E9F25F407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510347"/>
            <a:ext cx="9492174" cy="632778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Taxes can be categorised into direct and indirect taxes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AF5EB06-6EA8-D6F5-2094-5360EE72EABF}"/>
              </a:ext>
            </a:extLst>
          </p:cNvPr>
          <p:cNvSpPr/>
          <p:nvPr/>
        </p:nvSpPr>
        <p:spPr>
          <a:xfrm>
            <a:off x="396080" y="2157413"/>
            <a:ext cx="5561807" cy="4240505"/>
          </a:xfrm>
          <a:prstGeom prst="roundRect">
            <a:avLst>
              <a:gd name="adj" fmla="val 4375"/>
            </a:avLst>
          </a:prstGeom>
          <a:ln w="28575">
            <a:solidFill>
              <a:srgbClr val="0099D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8000" tIns="108000" rIns="108000" bIns="108000" rtlCol="0" anchor="t"/>
          <a:lstStyle/>
          <a:p>
            <a:pPr algn="ctr"/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Direct Taxes</a:t>
            </a: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Calibri"/>
                <a:cs typeface="Calibri"/>
              </a:rPr>
              <a:t>This is a </a:t>
            </a:r>
            <a:r>
              <a:rPr lang="en-GB" sz="2800" b="1" dirty="0">
                <a:latin typeface="Calibri"/>
                <a:cs typeface="Calibri"/>
              </a:rPr>
              <a:t>tax paid on income and gains</a:t>
            </a:r>
            <a:r>
              <a:rPr lang="en-GB" sz="2800" dirty="0">
                <a:latin typeface="Calibri"/>
                <a:cs typeface="Calibri"/>
              </a:rPr>
              <a:t>,</a:t>
            </a:r>
            <a:r>
              <a:rPr lang="en-GB" sz="2800" b="1" dirty="0">
                <a:latin typeface="Calibri"/>
                <a:cs typeface="Calibri"/>
              </a:rPr>
              <a:t> </a:t>
            </a:r>
            <a:r>
              <a:rPr lang="en-GB" sz="2800" dirty="0">
                <a:latin typeface="Calibri"/>
                <a:cs typeface="Calibri"/>
              </a:rPr>
              <a:t>and includes: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Income Tax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Universal Social Charge (USC)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Capital Gains Tax (CGT)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Capital Acquisitions Tax (CAT)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Deposit Interest Retention Tax (DIRT).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5C5B1ED-3F3F-2420-D1DE-1D936CB7A4BB}"/>
              </a:ext>
            </a:extLst>
          </p:cNvPr>
          <p:cNvSpPr/>
          <p:nvPr/>
        </p:nvSpPr>
        <p:spPr>
          <a:xfrm>
            <a:off x="6172647" y="2170857"/>
            <a:ext cx="5561807" cy="4240505"/>
          </a:xfrm>
          <a:prstGeom prst="roundRect">
            <a:avLst>
              <a:gd name="adj" fmla="val 4375"/>
            </a:avLst>
          </a:prstGeom>
          <a:ln w="28575">
            <a:solidFill>
              <a:srgbClr val="0099D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8000" tIns="108000" rIns="108000" bIns="108000" rtlCol="0" anchor="t"/>
          <a:lstStyle/>
          <a:p>
            <a:pPr algn="ctr"/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Indirect Taxes</a:t>
            </a: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This is a 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tax paid on goods and services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and includes: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Value Added Tax (VAT)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Vehicle Registration Tax (VRT)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Customs Duty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Excise Duty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Stamp Duty.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A8FE26A-9051-2CDD-C0E5-4D54494B71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56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9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4ED3A-12BC-3EF2-5B9C-9053259F6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/>
              <a:t>What is Income Tax?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C242F0D-A2F2-1DAE-D849-24D0E82F59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1838325"/>
            <a:ext cx="9491663" cy="4244975"/>
          </a:xfrm>
        </p:spPr>
        <p:txBody>
          <a:bodyPr/>
          <a:lstStyle/>
          <a:p>
            <a:r>
              <a:rPr lang="en-GB" dirty="0"/>
              <a:t>This is a direct tax that is levied by the Irish government on income earned in the State.</a:t>
            </a:r>
          </a:p>
          <a:p>
            <a:r>
              <a:rPr lang="en-GB" dirty="0"/>
              <a:t>Income can be categorised as: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B88F78-A6CD-0477-4681-4BD1A1D95898}"/>
              </a:ext>
            </a:extLst>
          </p:cNvPr>
          <p:cNvSpPr/>
          <p:nvPr/>
        </p:nvSpPr>
        <p:spPr>
          <a:xfrm>
            <a:off x="3386139" y="3536156"/>
            <a:ext cx="3150394" cy="1600200"/>
          </a:xfrm>
          <a:prstGeom prst="roundRect">
            <a:avLst>
              <a:gd name="adj" fmla="val 8462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Taxable Income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FE5125A-F0B7-FE98-6048-8D1A8C3792E4}"/>
              </a:ext>
            </a:extLst>
          </p:cNvPr>
          <p:cNvSpPr/>
          <p:nvPr/>
        </p:nvSpPr>
        <p:spPr>
          <a:xfrm>
            <a:off x="6766099" y="3536156"/>
            <a:ext cx="3150394" cy="1600200"/>
          </a:xfrm>
          <a:prstGeom prst="roundRect">
            <a:avLst>
              <a:gd name="adj" fmla="val 8462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Non-Taxable</a:t>
            </a:r>
          </a:p>
          <a:p>
            <a:pPr algn="ctr"/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B71C81-1DC3-5437-4FED-430D77D153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87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75EF0-BA11-5345-BD56-DB7A59C1B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/>
              <a:t>Taxable Income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0C9F6-9A21-3CE6-C80A-114AB76C65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6" y="1838325"/>
            <a:ext cx="4833144" cy="4691063"/>
          </a:xfrm>
        </p:spPr>
        <p:txBody>
          <a:bodyPr>
            <a:normAutofit/>
          </a:bodyPr>
          <a:lstStyle/>
          <a:p>
            <a:r>
              <a:rPr lang="en-GB" dirty="0"/>
              <a:t>Income Tax is charged on many different types of income.</a:t>
            </a:r>
          </a:p>
          <a:p>
            <a:r>
              <a:rPr lang="en-GB" dirty="0"/>
              <a:t>This income is known as taxable income.</a:t>
            </a:r>
          </a:p>
          <a:p>
            <a:r>
              <a:rPr lang="en-GB" dirty="0"/>
              <a:t>The types of taxable income are categorised into different schedules.</a:t>
            </a:r>
          </a:p>
          <a:p>
            <a:r>
              <a:rPr lang="en-GB" dirty="0"/>
              <a:t>Each schedule has different taxation rules.</a:t>
            </a:r>
          </a:p>
          <a:p>
            <a:endParaRPr lang="en-GB" dirty="0"/>
          </a:p>
        </p:txBody>
      </p:sp>
      <p:graphicFrame>
        <p:nvGraphicFramePr>
          <p:cNvPr id="18" name="Table 13">
            <a:extLst>
              <a:ext uri="{FF2B5EF4-FFF2-40B4-BE49-F238E27FC236}">
                <a16:creationId xmlns:a16="http://schemas.microsoft.com/office/drawing/2014/main" id="{AEDE74B1-AA8A-3290-4331-9DD78B38D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616272"/>
              </p:ext>
            </p:extLst>
          </p:nvPr>
        </p:nvGraphicFramePr>
        <p:xfrm>
          <a:off x="6565106" y="2607469"/>
          <a:ext cx="5407819" cy="19073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5140">
                  <a:extLst>
                    <a:ext uri="{9D8B030D-6E8A-4147-A177-3AD203B41FA5}">
                      <a16:colId xmlns:a16="http://schemas.microsoft.com/office/drawing/2014/main" val="3596932983"/>
                    </a:ext>
                  </a:extLst>
                </a:gridCol>
                <a:gridCol w="3392679">
                  <a:extLst>
                    <a:ext uri="{9D8B030D-6E8A-4147-A177-3AD203B41FA5}">
                      <a16:colId xmlns:a16="http://schemas.microsoft.com/office/drawing/2014/main" val="4110099804"/>
                    </a:ext>
                  </a:extLst>
                </a:gridCol>
              </a:tblGrid>
              <a:tr h="632798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Schedule D</a:t>
                      </a:r>
                    </a:p>
                  </a:txBody>
                  <a:tcPr marL="180000" marR="180000" anchor="ctr">
                    <a:lnL w="7620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Business Income</a:t>
                      </a:r>
                    </a:p>
                  </a:txBody>
                  <a:tcPr marL="18000" marR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248972"/>
                  </a:ext>
                </a:extLst>
              </a:tr>
              <a:tr h="637292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Schedule E</a:t>
                      </a:r>
                    </a:p>
                  </a:txBody>
                  <a:tcPr marL="180000" marR="180000" anchor="ctr">
                    <a:lnL w="7620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Employment Income</a:t>
                      </a:r>
                    </a:p>
                  </a:txBody>
                  <a:tcPr marL="18000" marR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32671"/>
                  </a:ext>
                </a:extLst>
              </a:tr>
              <a:tr h="637292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Schedule F</a:t>
                      </a:r>
                    </a:p>
                  </a:txBody>
                  <a:tcPr marL="180000" marR="180000" anchor="ctr">
                    <a:lnL w="7620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Dividend Income</a:t>
                      </a:r>
                    </a:p>
                  </a:txBody>
                  <a:tcPr marL="18000" marR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73214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C9257-8329-9D9C-CED5-20196B67EF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78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902DAE-03B7-F7E3-C8F6-91C38C13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>
            <a:normAutofit fontScale="90000"/>
          </a:bodyPr>
          <a:lstStyle/>
          <a:p>
            <a:r>
              <a:rPr lang="en-GB" dirty="0"/>
              <a:t>Taxable Income</a:t>
            </a:r>
            <a:br>
              <a:rPr lang="en-GB" dirty="0"/>
            </a:br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75057F-977F-7194-9F65-98392BD189B0}"/>
              </a:ext>
            </a:extLst>
          </p:cNvPr>
          <p:cNvSpPr/>
          <p:nvPr/>
        </p:nvSpPr>
        <p:spPr>
          <a:xfrm>
            <a:off x="585788" y="1757364"/>
            <a:ext cx="2851721" cy="1400174"/>
          </a:xfrm>
          <a:prstGeom prst="roundRect">
            <a:avLst>
              <a:gd name="adj" fmla="val 6926"/>
            </a:avLst>
          </a:prstGeom>
          <a:ln w="28575">
            <a:solidFill>
              <a:srgbClr val="0099D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108000" rtlCol="0" anchor="t"/>
          <a:lstStyle/>
          <a:p>
            <a:pPr algn="ctr"/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Business Income</a:t>
            </a:r>
          </a:p>
          <a:p>
            <a:pPr algn="ctr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Profits</a:t>
            </a:r>
          </a:p>
          <a:p>
            <a:pPr algn="ctr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Rental income</a:t>
            </a:r>
          </a:p>
        </p:txBody>
      </p:sp>
      <p:sp>
        <p:nvSpPr>
          <p:cNvPr id="25" name="Oval 24" descr="A blue circle showing that the previously mentioned types of income are Schedule D income">
            <a:extLst>
              <a:ext uri="{FF2B5EF4-FFF2-40B4-BE49-F238E27FC236}">
                <a16:creationId xmlns:a16="http://schemas.microsoft.com/office/drawing/2014/main" id="{E3FD91ED-5DE6-59EB-47F8-B27DD44190AC}"/>
              </a:ext>
            </a:extLst>
          </p:cNvPr>
          <p:cNvSpPr/>
          <p:nvPr/>
        </p:nvSpPr>
        <p:spPr>
          <a:xfrm>
            <a:off x="1012279" y="4353629"/>
            <a:ext cx="1998738" cy="1998738"/>
          </a:xfrm>
          <a:prstGeom prst="ellipse">
            <a:avLst/>
          </a:prstGeom>
          <a:solidFill>
            <a:srgbClr val="0099D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Schedule D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CA2E8A-74A3-AA88-AE6D-126977E6658D}"/>
              </a:ext>
            </a:extLst>
          </p:cNvPr>
          <p:cNvSpPr/>
          <p:nvPr/>
        </p:nvSpPr>
        <p:spPr>
          <a:xfrm>
            <a:off x="3610298" y="1757364"/>
            <a:ext cx="5057620" cy="2257424"/>
          </a:xfrm>
          <a:prstGeom prst="roundRect">
            <a:avLst>
              <a:gd name="adj" fmla="val 4375"/>
            </a:avLst>
          </a:prstGeom>
          <a:ln w="28575">
            <a:solidFill>
              <a:srgbClr val="0099D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108000" rtlCol="0" anchor="t"/>
          <a:lstStyle/>
          <a:p>
            <a:pPr algn="ctr"/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Employment Income</a:t>
            </a:r>
          </a:p>
          <a:p>
            <a:pPr algn="ctr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Salary, Wages</a:t>
            </a:r>
          </a:p>
          <a:p>
            <a:pPr algn="ctr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Pension</a:t>
            </a:r>
          </a:p>
          <a:p>
            <a:pPr algn="ctr"/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Certain Social Welfare Benefits</a:t>
            </a:r>
          </a:p>
          <a:p>
            <a:pPr algn="ctr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Jobseeker’s Benefit</a:t>
            </a:r>
          </a:p>
        </p:txBody>
      </p:sp>
      <p:sp>
        <p:nvSpPr>
          <p:cNvPr id="26" name="Oval 25" descr="A blue circle showing that the previously mentioned types of income are Schedule E income">
            <a:extLst>
              <a:ext uri="{FF2B5EF4-FFF2-40B4-BE49-F238E27FC236}">
                <a16:creationId xmlns:a16="http://schemas.microsoft.com/office/drawing/2014/main" id="{FC182B3F-10AE-716F-F35A-D14C217519F8}"/>
              </a:ext>
            </a:extLst>
          </p:cNvPr>
          <p:cNvSpPr/>
          <p:nvPr/>
        </p:nvSpPr>
        <p:spPr>
          <a:xfrm>
            <a:off x="5139739" y="4767965"/>
            <a:ext cx="1998738" cy="1998738"/>
          </a:xfrm>
          <a:prstGeom prst="ellipse">
            <a:avLst/>
          </a:prstGeom>
          <a:solidFill>
            <a:srgbClr val="0099D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Schedule 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DA4B8F3-7E26-CD35-6173-DC96D3F653B0}"/>
              </a:ext>
            </a:extLst>
          </p:cNvPr>
          <p:cNvSpPr/>
          <p:nvPr/>
        </p:nvSpPr>
        <p:spPr>
          <a:xfrm>
            <a:off x="8842599" y="1757364"/>
            <a:ext cx="2851721" cy="1393030"/>
          </a:xfrm>
          <a:prstGeom prst="roundRect">
            <a:avLst>
              <a:gd name="adj" fmla="val 8990"/>
            </a:avLst>
          </a:prstGeom>
          <a:ln w="28575">
            <a:solidFill>
              <a:srgbClr val="0099D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108000" rtlCol="0" anchor="t"/>
          <a:lstStyle/>
          <a:p>
            <a:pPr algn="ctr"/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Dividend Income</a:t>
            </a:r>
          </a:p>
          <a:p>
            <a:pPr algn="ctr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Share of company profits</a:t>
            </a:r>
          </a:p>
        </p:txBody>
      </p:sp>
      <p:sp>
        <p:nvSpPr>
          <p:cNvPr id="27" name="Oval 26" descr="A blue circle showing that the previously mentioned types of income are Schedule F income">
            <a:extLst>
              <a:ext uri="{FF2B5EF4-FFF2-40B4-BE49-F238E27FC236}">
                <a16:creationId xmlns:a16="http://schemas.microsoft.com/office/drawing/2014/main" id="{BB69131C-FAA7-9EA4-6F40-4FA5DD992367}"/>
              </a:ext>
            </a:extLst>
          </p:cNvPr>
          <p:cNvSpPr/>
          <p:nvPr/>
        </p:nvSpPr>
        <p:spPr>
          <a:xfrm>
            <a:off x="9269090" y="4382204"/>
            <a:ext cx="1998738" cy="1998738"/>
          </a:xfrm>
          <a:prstGeom prst="ellipse">
            <a:avLst/>
          </a:prstGeom>
          <a:solidFill>
            <a:srgbClr val="0099D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Schedule F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6B0CFEAE-1DF8-D795-6868-B6E2F8173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672154" y="3435476"/>
            <a:ext cx="678989" cy="724112"/>
          </a:xfrm>
          <a:prstGeom prst="rightArrow">
            <a:avLst/>
          </a:prstGeom>
          <a:solidFill>
            <a:srgbClr val="0099D8"/>
          </a:solidFill>
          <a:ln w="28575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76E96D68-2A10-A1FC-BFA3-9621AC30A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5865198" y="4019515"/>
            <a:ext cx="547821" cy="724112"/>
          </a:xfrm>
          <a:prstGeom prst="rightArrow">
            <a:avLst/>
          </a:prstGeom>
          <a:solidFill>
            <a:srgbClr val="0099D8"/>
          </a:solidFill>
          <a:ln w="28575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7D0E1069-BEAB-A24A-68D5-B7A3CBC46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9928965" y="3435477"/>
            <a:ext cx="678989" cy="724112"/>
          </a:xfrm>
          <a:prstGeom prst="rightArrow">
            <a:avLst/>
          </a:prstGeom>
          <a:solidFill>
            <a:srgbClr val="0099D8"/>
          </a:solidFill>
          <a:ln w="28575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AA9137-CF49-1676-29F7-E0EDC7E66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19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  <p:bldP spid="19" grpId="0" animBg="1"/>
      <p:bldP spid="26" grpId="0" animBg="1"/>
      <p:bldP spid="20" grpId="0" animBg="1"/>
      <p:bldP spid="27" grpId="0" animBg="1"/>
      <p:bldP spid="21" grpId="0" animBg="1"/>
      <p:bldP spid="22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F4588-DBD2-C65D-8CF7-3EF41C78C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/>
              <a:t>Examples of Non-Taxable Income</a:t>
            </a: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30397452-8B05-A3D8-1CD4-59A2A20303CD}"/>
              </a:ext>
            </a:extLst>
          </p:cNvPr>
          <p:cNvSpPr/>
          <p:nvPr/>
        </p:nvSpPr>
        <p:spPr>
          <a:xfrm>
            <a:off x="1652354" y="2864656"/>
            <a:ext cx="2015067" cy="1797907"/>
          </a:xfrm>
          <a:prstGeom prst="hexagon">
            <a:avLst>
              <a:gd name="adj" fmla="val 27281"/>
              <a:gd name="vf" fmla="val 115470"/>
            </a:avLst>
          </a:prstGeom>
          <a:solidFill>
            <a:srgbClr val="005A57"/>
          </a:solidFill>
          <a:ln w="28575">
            <a:solidFill>
              <a:srgbClr val="005A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4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Lottery</a:t>
            </a:r>
          </a:p>
          <a:p>
            <a:pPr algn="ctr">
              <a:lnSpc>
                <a:spcPts val="24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Winnings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93315F8-D9DE-EDAA-9DFE-8D5B6EC8A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75663" y="4727090"/>
            <a:ext cx="1712215" cy="1731920"/>
          </a:xfrm>
          <a:prstGeom prst="rect">
            <a:avLst/>
          </a:prstGeom>
        </p:spPr>
      </p:pic>
      <p:sp>
        <p:nvSpPr>
          <p:cNvPr id="43" name="Hexagon 42">
            <a:extLst>
              <a:ext uri="{FF2B5EF4-FFF2-40B4-BE49-F238E27FC236}">
                <a16:creationId xmlns:a16="http://schemas.microsoft.com/office/drawing/2014/main" id="{F068EA8F-120D-0494-D6E5-125687512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41584" y="4658924"/>
            <a:ext cx="2015067" cy="1797907"/>
          </a:xfrm>
          <a:prstGeom prst="hexagon">
            <a:avLst>
              <a:gd name="adj" fmla="val 27281"/>
              <a:gd name="vf" fmla="val 115470"/>
            </a:avLst>
          </a:prstGeom>
          <a:noFill/>
          <a:ln w="28575">
            <a:solidFill>
              <a:srgbClr val="005A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400"/>
              </a:lnSpc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A22DD7EE-2052-C999-6BB5-1678061CE085}"/>
              </a:ext>
            </a:extLst>
          </p:cNvPr>
          <p:cNvSpPr/>
          <p:nvPr/>
        </p:nvSpPr>
        <p:spPr>
          <a:xfrm>
            <a:off x="3384195" y="3767616"/>
            <a:ext cx="2015067" cy="1797907"/>
          </a:xfrm>
          <a:prstGeom prst="hexagon">
            <a:avLst>
              <a:gd name="adj" fmla="val 27281"/>
              <a:gd name="vf" fmla="val 115470"/>
            </a:avLst>
          </a:prstGeom>
          <a:solidFill>
            <a:srgbClr val="005A57"/>
          </a:solidFill>
          <a:ln w="28575">
            <a:solidFill>
              <a:srgbClr val="005A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4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Prize Bond Winnings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AF982B02-A9B5-9BD1-8773-37EEAFADD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88871" y="2069189"/>
            <a:ext cx="1598409" cy="1616804"/>
          </a:xfrm>
          <a:prstGeom prst="rect">
            <a:avLst/>
          </a:prstGeom>
        </p:spPr>
      </p:pic>
      <p:sp>
        <p:nvSpPr>
          <p:cNvPr id="65" name="Hexagon 64">
            <a:extLst>
              <a:ext uri="{FF2B5EF4-FFF2-40B4-BE49-F238E27FC236}">
                <a16:creationId xmlns:a16="http://schemas.microsoft.com/office/drawing/2014/main" id="{2C4D6177-71C7-9B62-71B5-3E8652E66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83250" y="1968185"/>
            <a:ext cx="2015067" cy="1797907"/>
          </a:xfrm>
          <a:prstGeom prst="hexagon">
            <a:avLst>
              <a:gd name="adj" fmla="val 27281"/>
              <a:gd name="vf" fmla="val 115470"/>
            </a:avLst>
          </a:prstGeom>
          <a:noFill/>
          <a:ln w="28575">
            <a:solidFill>
              <a:srgbClr val="005A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400"/>
              </a:lnSpc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F7BFB8A9-00FC-776B-4EAD-B59FB6E78085}"/>
              </a:ext>
            </a:extLst>
          </p:cNvPr>
          <p:cNvSpPr/>
          <p:nvPr/>
        </p:nvSpPr>
        <p:spPr>
          <a:xfrm>
            <a:off x="5109430" y="2876164"/>
            <a:ext cx="2015067" cy="1797907"/>
          </a:xfrm>
          <a:prstGeom prst="hexagon">
            <a:avLst>
              <a:gd name="adj" fmla="val 27281"/>
              <a:gd name="vf" fmla="val 115470"/>
            </a:avLst>
          </a:prstGeom>
          <a:solidFill>
            <a:srgbClr val="005A57"/>
          </a:solidFill>
          <a:ln w="28575">
            <a:solidFill>
              <a:srgbClr val="005A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4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Income from Scholarships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CFA9A16-F73C-B819-4C52-AE9EF6AC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316069" y="4780949"/>
            <a:ext cx="1598409" cy="1616804"/>
          </a:xfrm>
          <a:prstGeom prst="rect">
            <a:avLst/>
          </a:prstGeom>
        </p:spPr>
      </p:pic>
      <p:sp>
        <p:nvSpPr>
          <p:cNvPr id="51" name="Hexagon 50">
            <a:extLst>
              <a:ext uri="{FF2B5EF4-FFF2-40B4-BE49-F238E27FC236}">
                <a16:creationId xmlns:a16="http://schemas.microsoft.com/office/drawing/2014/main" id="{04AE424F-D689-0A50-1251-CC761009C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14732" y="4674467"/>
            <a:ext cx="2015067" cy="1797907"/>
          </a:xfrm>
          <a:prstGeom prst="hexagon">
            <a:avLst>
              <a:gd name="adj" fmla="val 27281"/>
              <a:gd name="vf" fmla="val 115470"/>
            </a:avLst>
          </a:prstGeom>
          <a:noFill/>
          <a:ln w="28575">
            <a:solidFill>
              <a:srgbClr val="005A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400"/>
              </a:lnSpc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33D9A7-BC3B-8752-E007-96D905621422}"/>
              </a:ext>
            </a:extLst>
          </p:cNvPr>
          <p:cNvSpPr txBox="1"/>
          <p:nvPr/>
        </p:nvSpPr>
        <p:spPr>
          <a:xfrm>
            <a:off x="7015390" y="2383602"/>
            <a:ext cx="1658251" cy="935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Certain social </a:t>
            </a:r>
          </a:p>
          <a:p>
            <a:pPr algn="ctr">
              <a:lnSpc>
                <a:spcPts val="2200"/>
              </a:lnSpc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welfare benefits</a:t>
            </a:r>
          </a:p>
        </p:txBody>
      </p:sp>
      <p:sp>
        <p:nvSpPr>
          <p:cNvPr id="62" name="Right Arrow 61" descr="An arrow showing that the following are examples of non-taxable social welfare payments">
            <a:extLst>
              <a:ext uri="{FF2B5EF4-FFF2-40B4-BE49-F238E27FC236}">
                <a16:creationId xmlns:a16="http://schemas.microsoft.com/office/drawing/2014/main" id="{F29F9F76-56BB-46E2-9836-01393538AA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rot="1728476">
            <a:off x="8480054" y="2878793"/>
            <a:ext cx="205840" cy="191941"/>
          </a:xfrm>
          <a:prstGeom prst="rightArrow">
            <a:avLst/>
          </a:prstGeom>
          <a:solidFill>
            <a:srgbClr val="005A57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7C14D5AE-82A0-9E60-BB87-679CF817DBD8}"/>
              </a:ext>
            </a:extLst>
          </p:cNvPr>
          <p:cNvSpPr/>
          <p:nvPr/>
        </p:nvSpPr>
        <p:spPr>
          <a:xfrm>
            <a:off x="6858895" y="3783704"/>
            <a:ext cx="2015067" cy="1797907"/>
          </a:xfrm>
          <a:prstGeom prst="hexagon">
            <a:avLst>
              <a:gd name="adj" fmla="val 27281"/>
              <a:gd name="vf" fmla="val 115470"/>
            </a:avLst>
          </a:prstGeom>
          <a:solidFill>
            <a:srgbClr val="005A57"/>
          </a:solidFill>
          <a:ln w="28575">
            <a:solidFill>
              <a:srgbClr val="005A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4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Jobseeker’s Allowance</a:t>
            </a: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97D920BD-3A02-D619-0BD8-CAE91ABF4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7900" y="4687560"/>
            <a:ext cx="2015067" cy="1797907"/>
          </a:xfrm>
          <a:prstGeom prst="hexagon">
            <a:avLst>
              <a:gd name="adj" fmla="val 27281"/>
              <a:gd name="vf" fmla="val 115470"/>
            </a:avLst>
          </a:prstGeom>
          <a:noFill/>
          <a:ln w="28575">
            <a:solidFill>
              <a:srgbClr val="005A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400"/>
              </a:lnSpc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BA15D1C-6680-A4E5-65FA-AFDB947EB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644206" y="4679201"/>
            <a:ext cx="1598409" cy="1616804"/>
          </a:xfrm>
          <a:prstGeom prst="rect">
            <a:avLst/>
          </a:prstGeom>
        </p:spPr>
      </p:pic>
      <p:sp>
        <p:nvSpPr>
          <p:cNvPr id="59" name="Hexagon 58">
            <a:extLst>
              <a:ext uri="{FF2B5EF4-FFF2-40B4-BE49-F238E27FC236}">
                <a16:creationId xmlns:a16="http://schemas.microsoft.com/office/drawing/2014/main" id="{86B09EEF-B7AE-2306-E056-C44CB3D9F461}"/>
              </a:ext>
            </a:extLst>
          </p:cNvPr>
          <p:cNvSpPr/>
          <p:nvPr/>
        </p:nvSpPr>
        <p:spPr>
          <a:xfrm>
            <a:off x="8503996" y="2710805"/>
            <a:ext cx="2015067" cy="1797907"/>
          </a:xfrm>
          <a:prstGeom prst="hexagon">
            <a:avLst>
              <a:gd name="adj" fmla="val 27281"/>
              <a:gd name="vf" fmla="val 115470"/>
            </a:avLst>
          </a:prstGeom>
          <a:solidFill>
            <a:srgbClr val="005A57"/>
          </a:solidFill>
          <a:ln w="28575">
            <a:solidFill>
              <a:srgbClr val="005A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4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Child Benefit 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A06FD18-020F-2839-F7CD-C3980F8FC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240321" y="3715312"/>
            <a:ext cx="1598409" cy="1616804"/>
          </a:xfrm>
          <a:prstGeom prst="rect">
            <a:avLst/>
          </a:prstGeom>
        </p:spPr>
      </p:pic>
      <p:sp>
        <p:nvSpPr>
          <p:cNvPr id="60" name="Hexagon 59">
            <a:extLst>
              <a:ext uri="{FF2B5EF4-FFF2-40B4-BE49-F238E27FC236}">
                <a16:creationId xmlns:a16="http://schemas.microsoft.com/office/drawing/2014/main" id="{0C4FEE66-1DB2-E458-32A4-C80E3DBFC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33001" y="3614661"/>
            <a:ext cx="2015067" cy="1797907"/>
          </a:xfrm>
          <a:prstGeom prst="hexagon">
            <a:avLst>
              <a:gd name="adj" fmla="val 27281"/>
              <a:gd name="vf" fmla="val 115470"/>
            </a:avLst>
          </a:prstGeom>
          <a:noFill/>
          <a:ln w="28575">
            <a:solidFill>
              <a:srgbClr val="005A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400"/>
              </a:lnSpc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Right Arrow 63">
            <a:extLst>
              <a:ext uri="{FF2B5EF4-FFF2-40B4-BE49-F238E27FC236}">
                <a16:creationId xmlns:a16="http://schemas.microsoft.com/office/drawing/2014/main" id="{53755041-227C-BC54-1D82-BAAC3D40A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7789517" y="3464727"/>
            <a:ext cx="191548" cy="189757"/>
          </a:xfrm>
          <a:prstGeom prst="rightArrow">
            <a:avLst/>
          </a:prstGeom>
          <a:solidFill>
            <a:srgbClr val="005A57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0492DF-AFF4-1F2A-D159-5AD643D11F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40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8" grpId="0" animBg="1"/>
      <p:bldP spid="65" grpId="0" animBg="1"/>
      <p:bldP spid="50" grpId="0" animBg="1"/>
      <p:bldP spid="51" grpId="0" animBg="1"/>
      <p:bldP spid="16" grpId="0"/>
      <p:bldP spid="62" grpId="0" animBg="1"/>
      <p:bldP spid="52" grpId="0" animBg="1"/>
      <p:bldP spid="53" grpId="0" animBg="1"/>
      <p:bldP spid="59" grpId="0" animBg="1"/>
      <p:bldP spid="60" grpId="0" animBg="1"/>
      <p:bldP spid="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F01533-20EF-6E2F-2224-700CA626D1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6841" y="576533"/>
            <a:ext cx="1938886" cy="385993"/>
          </a:xfrm>
        </p:spPr>
        <p:txBody>
          <a:bodyPr>
            <a:noAutofit/>
          </a:bodyPr>
          <a:lstStyle/>
          <a:p>
            <a:r>
              <a:rPr lang="en-US" dirty="0"/>
              <a:t>Activity 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E34CC2-191E-F073-F334-9053E5315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/>
              <a:t>Non-taxable income activity</a:t>
            </a:r>
            <a:endParaRPr lang="en-US" dirty="0"/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156CA153-C7D6-42EF-795C-907D6990FB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1050441" y="1523676"/>
            <a:ext cx="7580640" cy="5092994"/>
          </a:xfrm>
          <a:prstGeom prst="wedgeRoundRectCallout">
            <a:avLst>
              <a:gd name="adj1" fmla="val 59268"/>
              <a:gd name="adj2" fmla="val -17836"/>
              <a:gd name="adj3" fmla="val 16667"/>
            </a:avLst>
          </a:prstGeom>
          <a:solidFill>
            <a:schemeClr val="bg1"/>
          </a:solidFill>
          <a:ln w="635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weekly payment for Jobseeker’s Allowance?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monthly payment for Child Benefit for one child?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maximum payment that can be earned in the Prize Bonds weekly draw?</a:t>
            </a:r>
            <a:b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GB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has been the largest EuroMillions lottery win in Ireland?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3C7CBC3-26BA-09EE-A8A4-D457B534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72" r="10355" b="1067"/>
          <a:stretch/>
        </p:blipFill>
        <p:spPr>
          <a:xfrm>
            <a:off x="8758238" y="1889785"/>
            <a:ext cx="3300412" cy="496821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3CAFD9-71E8-0372-30E7-281B7101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064918" y="6279357"/>
            <a:ext cx="2507456" cy="0"/>
          </a:xfrm>
          <a:prstGeom prst="line">
            <a:avLst/>
          </a:prstGeom>
          <a:ln w="19050">
            <a:solidFill>
              <a:srgbClr val="0099D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2925DA-8F54-5D81-A18F-407212A5F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965873" y="3668168"/>
            <a:ext cx="2507456" cy="0"/>
          </a:xfrm>
          <a:prstGeom prst="line">
            <a:avLst/>
          </a:prstGeom>
          <a:ln w="19050">
            <a:solidFill>
              <a:srgbClr val="0099D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6EB47B3-6AF4-FB5F-9F5C-F3E5ED2AE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503712" y="2573760"/>
            <a:ext cx="2507456" cy="0"/>
          </a:xfrm>
          <a:prstGeom prst="line">
            <a:avLst/>
          </a:prstGeom>
          <a:ln w="19050">
            <a:solidFill>
              <a:srgbClr val="0099D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829A5-DC7E-FD5B-C696-09F81656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775520" y="5301208"/>
            <a:ext cx="2810768" cy="0"/>
          </a:xfrm>
          <a:prstGeom prst="line">
            <a:avLst/>
          </a:prstGeom>
          <a:ln w="19050">
            <a:solidFill>
              <a:srgbClr val="0099D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E1EDA-4DD4-6D9F-E6ED-30B73013B9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76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FE4A8-01DC-EAFB-BD81-4DC2676413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/>
              <a:t>Activity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4F91AC-2F41-0C83-8789-F5854C5B9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Taxable or Non-Taxable </a:t>
            </a:r>
            <a:r>
              <a:rPr lang="en-GB" dirty="0"/>
              <a:t>I</a:t>
            </a:r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ncome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4BEE92-7100-CE62-0ED0-21E7EAAECF97}"/>
              </a:ext>
            </a:extLst>
          </p:cNvPr>
          <p:cNvSpPr txBox="1"/>
          <p:nvPr/>
        </p:nvSpPr>
        <p:spPr>
          <a:xfrm>
            <a:off x="1811546" y="1766946"/>
            <a:ext cx="55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4A9DAA-6D7F-CDB4-3690-DC853AD93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27" t="1295" r="26798"/>
          <a:stretch/>
        </p:blipFill>
        <p:spPr>
          <a:xfrm>
            <a:off x="2032225" y="1671777"/>
            <a:ext cx="1780787" cy="2330865"/>
          </a:xfrm>
          <a:prstGeom prst="rect">
            <a:avLst/>
          </a:prstGeom>
        </p:spPr>
      </p:pic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0261F2F8-66DA-2319-115B-C1E9D18F0DA6}"/>
              </a:ext>
            </a:extLst>
          </p:cNvPr>
          <p:cNvSpPr/>
          <p:nvPr/>
        </p:nvSpPr>
        <p:spPr>
          <a:xfrm>
            <a:off x="4104238" y="1888066"/>
            <a:ext cx="2051254" cy="1262578"/>
          </a:xfrm>
          <a:prstGeom prst="wedgeRoundRectCallout">
            <a:avLst>
              <a:gd name="adj1" fmla="val -63894"/>
              <a:gd name="adj2" fmla="val -14711"/>
              <a:gd name="adj3" fmla="val 16667"/>
            </a:avLst>
          </a:prstGeom>
          <a:solidFill>
            <a:srgbClr val="005A57"/>
          </a:solidFill>
          <a:ln w="38100" cap="rnd">
            <a:solidFill>
              <a:srgbClr val="005A5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 am retired and receive a work pension of €41,000 p.a.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4A4E20-9EA9-257C-0839-581CB5F330FA}"/>
              </a:ext>
            </a:extLst>
          </p:cNvPr>
          <p:cNvSpPr txBox="1"/>
          <p:nvPr/>
        </p:nvSpPr>
        <p:spPr>
          <a:xfrm>
            <a:off x="6881978" y="176694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530C7B-4366-90E7-D395-4282F6CC3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54" t="3217" r="27942" b="12548"/>
          <a:stretch/>
        </p:blipFill>
        <p:spPr>
          <a:xfrm>
            <a:off x="7320136" y="1671777"/>
            <a:ext cx="1780787" cy="2330865"/>
          </a:xfrm>
          <a:prstGeom prst="rect">
            <a:avLst/>
          </a:prstGeom>
        </p:spPr>
      </p:pic>
      <p:sp>
        <p:nvSpPr>
          <p:cNvPr id="31" name="Rounded Rectangular Callout 30">
            <a:extLst>
              <a:ext uri="{FF2B5EF4-FFF2-40B4-BE49-F238E27FC236}">
                <a16:creationId xmlns:a16="http://schemas.microsoft.com/office/drawing/2014/main" id="{0E46960D-99DF-1726-E8A4-B5C95CD295B7}"/>
              </a:ext>
            </a:extLst>
          </p:cNvPr>
          <p:cNvSpPr/>
          <p:nvPr/>
        </p:nvSpPr>
        <p:spPr>
          <a:xfrm>
            <a:off x="9513529" y="1888066"/>
            <a:ext cx="2051254" cy="1262578"/>
          </a:xfrm>
          <a:prstGeom prst="wedgeRoundRectCallout">
            <a:avLst>
              <a:gd name="adj1" fmla="val -63894"/>
              <a:gd name="adj2" fmla="val -14711"/>
              <a:gd name="adj3" fmla="val 16667"/>
            </a:avLst>
          </a:prstGeom>
          <a:solidFill>
            <a:srgbClr val="005A57"/>
          </a:solidFill>
          <a:ln w="38100" cap="rnd">
            <a:solidFill>
              <a:srgbClr val="005A5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 just won €1m in the national lottery.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2B3B78-474C-D382-2135-95A837CB2C1C}"/>
              </a:ext>
            </a:extLst>
          </p:cNvPr>
          <p:cNvSpPr txBox="1"/>
          <p:nvPr/>
        </p:nvSpPr>
        <p:spPr>
          <a:xfrm>
            <a:off x="1811546" y="4403588"/>
            <a:ext cx="36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A087805-D208-750E-3DB3-3C4A8EC32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32" t="10780" r="10946" b="30886"/>
          <a:stretch/>
        </p:blipFill>
        <p:spPr>
          <a:xfrm flipH="1">
            <a:off x="2032225" y="4334112"/>
            <a:ext cx="1908596" cy="2330865"/>
          </a:xfrm>
          <a:prstGeom prst="rect">
            <a:avLst/>
          </a:prstGeom>
        </p:spPr>
      </p:pic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767E3A9C-06CF-8414-C29D-4DC9A7D6836D}"/>
              </a:ext>
            </a:extLst>
          </p:cNvPr>
          <p:cNvSpPr/>
          <p:nvPr/>
        </p:nvSpPr>
        <p:spPr>
          <a:xfrm>
            <a:off x="4104238" y="4550401"/>
            <a:ext cx="2051254" cy="1262578"/>
          </a:xfrm>
          <a:prstGeom prst="wedgeRoundRectCallout">
            <a:avLst>
              <a:gd name="adj1" fmla="val -63894"/>
              <a:gd name="adj2" fmla="val -14711"/>
              <a:gd name="adj3" fmla="val 16667"/>
            </a:avLst>
          </a:prstGeom>
          <a:solidFill>
            <a:srgbClr val="005A57"/>
          </a:solidFill>
          <a:ln w="38100" cap="rnd">
            <a:solidFill>
              <a:srgbClr val="005A5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I’m a student and have a scholarship.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D270F4-03C7-E330-A8FC-39E08D959506}"/>
              </a:ext>
            </a:extLst>
          </p:cNvPr>
          <p:cNvSpPr txBox="1"/>
          <p:nvPr/>
        </p:nvSpPr>
        <p:spPr>
          <a:xfrm>
            <a:off x="6881978" y="440358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B05BB41-9F8F-9945-1030-1CD18A6C2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73" r="19115" b="-575"/>
          <a:stretch/>
        </p:blipFill>
        <p:spPr>
          <a:xfrm>
            <a:off x="6951059" y="4334112"/>
            <a:ext cx="2484255" cy="2330865"/>
          </a:xfrm>
          <a:prstGeom prst="rect">
            <a:avLst/>
          </a:prstGeom>
        </p:spPr>
      </p:pic>
      <p:sp>
        <p:nvSpPr>
          <p:cNvPr id="34" name="Rounded Rectangular Callout 33">
            <a:extLst>
              <a:ext uri="{FF2B5EF4-FFF2-40B4-BE49-F238E27FC236}">
                <a16:creationId xmlns:a16="http://schemas.microsoft.com/office/drawing/2014/main" id="{D84A7129-5E0E-F846-9172-75FB3FCCFDFD}"/>
              </a:ext>
            </a:extLst>
          </p:cNvPr>
          <p:cNvSpPr/>
          <p:nvPr/>
        </p:nvSpPr>
        <p:spPr>
          <a:xfrm>
            <a:off x="9513529" y="4550401"/>
            <a:ext cx="2051254" cy="1262578"/>
          </a:xfrm>
          <a:prstGeom prst="wedgeRoundRectCallout">
            <a:avLst>
              <a:gd name="adj1" fmla="val -63894"/>
              <a:gd name="adj2" fmla="val -14711"/>
              <a:gd name="adj3" fmla="val 16667"/>
            </a:avLst>
          </a:prstGeom>
          <a:solidFill>
            <a:srgbClr val="005A57"/>
          </a:solidFill>
          <a:ln w="38100" cap="rnd">
            <a:solidFill>
              <a:srgbClr val="005A5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My business made €100,000 profit this year.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C0213F7-6352-E8AE-A439-5708E08B1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06559" y="3496733"/>
            <a:ext cx="2040467" cy="491067"/>
          </a:xfrm>
          <a:prstGeom prst="roundRect">
            <a:avLst/>
          </a:prstGeom>
          <a:noFill/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D9F21AE-03B7-027D-C381-C2ACB323E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06559" y="6159068"/>
            <a:ext cx="2040467" cy="491067"/>
          </a:xfrm>
          <a:prstGeom prst="roundRect">
            <a:avLst/>
          </a:prstGeom>
          <a:noFill/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676C297-F079-A9A7-2682-ECACEBC5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15850" y="3496733"/>
            <a:ext cx="2040467" cy="491067"/>
          </a:xfrm>
          <a:prstGeom prst="roundRect">
            <a:avLst/>
          </a:prstGeom>
          <a:noFill/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8A1D53C-6E90-199C-06ED-C58E4B39F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15850" y="6159068"/>
            <a:ext cx="2040467" cy="491067"/>
          </a:xfrm>
          <a:prstGeom prst="roundRect">
            <a:avLst/>
          </a:prstGeom>
          <a:noFill/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93BED-4892-1939-B057-88EC364450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13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22" grpId="0" animBg="1"/>
      <p:bldP spid="15" grpId="0"/>
      <p:bldP spid="31" grpId="0" animBg="1"/>
      <p:bldP spid="16" grpId="0"/>
      <p:bldP spid="28" grpId="0" animBg="1"/>
      <p:bldP spid="17" grpId="0"/>
      <p:bldP spid="34" grpId="0" animBg="1"/>
      <p:bldP spid="23" grpId="0" animBg="1"/>
      <p:bldP spid="29" grpId="0" animBg="1"/>
      <p:bldP spid="32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F91AC-2F41-0C83-8789-F5854C5B9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870838"/>
            <a:ext cx="8140453" cy="766992"/>
          </a:xfrm>
        </p:spPr>
        <p:txBody>
          <a:bodyPr/>
          <a:lstStyle/>
          <a:p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Taxable or Non-Taxable </a:t>
            </a:r>
            <a:r>
              <a:rPr lang="en-GB" dirty="0"/>
              <a:t>I</a:t>
            </a:r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ncome 2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FE4A8-01DC-EAFB-BD81-4DC2676413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/>
              <a:t>Activity 4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B6C91E-8B28-6FA1-C1FC-284E30BB34F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Taxable or Non-Taxable Income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4BEE92-7100-CE62-0ED0-21E7EAAECF97}"/>
              </a:ext>
            </a:extLst>
          </p:cNvPr>
          <p:cNvSpPr txBox="1"/>
          <p:nvPr/>
        </p:nvSpPr>
        <p:spPr>
          <a:xfrm>
            <a:off x="1811546" y="1766946"/>
            <a:ext cx="55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4A9DAA-6D7F-CDB4-3690-DC853AD93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4" t="4393" r="4014" b="13941"/>
          <a:stretch/>
        </p:blipFill>
        <p:spPr>
          <a:xfrm>
            <a:off x="2032225" y="1671777"/>
            <a:ext cx="1780787" cy="2330865"/>
          </a:xfrm>
          <a:prstGeom prst="rect">
            <a:avLst/>
          </a:prstGeom>
        </p:spPr>
      </p:pic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0261F2F8-66DA-2319-115B-C1E9D18F0DA6}"/>
              </a:ext>
            </a:extLst>
          </p:cNvPr>
          <p:cNvSpPr/>
          <p:nvPr/>
        </p:nvSpPr>
        <p:spPr>
          <a:xfrm>
            <a:off x="4104238" y="1888066"/>
            <a:ext cx="2051254" cy="1262578"/>
          </a:xfrm>
          <a:prstGeom prst="wedgeRoundRectCallout">
            <a:avLst>
              <a:gd name="adj1" fmla="val -63894"/>
              <a:gd name="adj2" fmla="val -14711"/>
              <a:gd name="adj3" fmla="val 16667"/>
            </a:avLst>
          </a:prstGeom>
          <a:solidFill>
            <a:srgbClr val="005A57"/>
          </a:solidFill>
          <a:ln w="38100" cap="rnd">
            <a:solidFill>
              <a:srgbClr val="005A5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 earn €700 per week from my job.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4A4E20-9EA9-257C-0839-581CB5F330FA}"/>
              </a:ext>
            </a:extLst>
          </p:cNvPr>
          <p:cNvSpPr txBox="1"/>
          <p:nvPr/>
        </p:nvSpPr>
        <p:spPr>
          <a:xfrm>
            <a:off x="6881978" y="176694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530C7B-4366-90E7-D395-4282F6CC3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47" t="21069" r="9109" b="9939"/>
          <a:stretch/>
        </p:blipFill>
        <p:spPr>
          <a:xfrm flipH="1">
            <a:off x="7320136" y="1671777"/>
            <a:ext cx="1780787" cy="2330865"/>
          </a:xfrm>
          <a:prstGeom prst="rect">
            <a:avLst/>
          </a:prstGeom>
        </p:spPr>
      </p:pic>
      <p:sp>
        <p:nvSpPr>
          <p:cNvPr id="31" name="Rounded Rectangular Callout 30">
            <a:extLst>
              <a:ext uri="{FF2B5EF4-FFF2-40B4-BE49-F238E27FC236}">
                <a16:creationId xmlns:a16="http://schemas.microsoft.com/office/drawing/2014/main" id="{0E46960D-99DF-1726-E8A4-B5C95CD295B7}"/>
              </a:ext>
            </a:extLst>
          </p:cNvPr>
          <p:cNvSpPr/>
          <p:nvPr/>
        </p:nvSpPr>
        <p:spPr>
          <a:xfrm>
            <a:off x="9513529" y="1888066"/>
            <a:ext cx="2051254" cy="1262578"/>
          </a:xfrm>
          <a:prstGeom prst="wedgeRoundRectCallout">
            <a:avLst>
              <a:gd name="adj1" fmla="val -63894"/>
              <a:gd name="adj2" fmla="val -14711"/>
              <a:gd name="adj3" fmla="val 16667"/>
            </a:avLst>
          </a:prstGeom>
          <a:solidFill>
            <a:srgbClr val="005A57"/>
          </a:solidFill>
          <a:ln w="38100" cap="rnd">
            <a:solidFill>
              <a:srgbClr val="005A5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 receive €280 per month in Child Benefit.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2B3B78-474C-D382-2135-95A837CB2C1C}"/>
              </a:ext>
            </a:extLst>
          </p:cNvPr>
          <p:cNvSpPr txBox="1"/>
          <p:nvPr/>
        </p:nvSpPr>
        <p:spPr>
          <a:xfrm>
            <a:off x="1811546" y="4403588"/>
            <a:ext cx="36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A087805-D208-750E-3DB3-3C4A8EC32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65" t="-854" r="3861" b="7713"/>
          <a:stretch/>
        </p:blipFill>
        <p:spPr>
          <a:xfrm flipH="1">
            <a:off x="2032225" y="4334112"/>
            <a:ext cx="1908596" cy="2330865"/>
          </a:xfrm>
          <a:prstGeom prst="rect">
            <a:avLst/>
          </a:prstGeom>
        </p:spPr>
      </p:pic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767E3A9C-06CF-8414-C29D-4DC9A7D6836D}"/>
              </a:ext>
            </a:extLst>
          </p:cNvPr>
          <p:cNvSpPr/>
          <p:nvPr/>
        </p:nvSpPr>
        <p:spPr>
          <a:xfrm>
            <a:off x="4104238" y="4550401"/>
            <a:ext cx="2051254" cy="1262578"/>
          </a:xfrm>
          <a:prstGeom prst="wedgeRoundRectCallout">
            <a:avLst>
              <a:gd name="adj1" fmla="val -63894"/>
              <a:gd name="adj2" fmla="val -14711"/>
              <a:gd name="adj3" fmla="val 16667"/>
            </a:avLst>
          </a:prstGeom>
          <a:solidFill>
            <a:srgbClr val="005A57"/>
          </a:solidFill>
          <a:ln w="38100" cap="rnd">
            <a:solidFill>
              <a:srgbClr val="005A5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 receive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Jobseeker’s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Benefit as I’m unemployed.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D270F4-03C7-E330-A8FC-39E08D959506}"/>
              </a:ext>
            </a:extLst>
          </p:cNvPr>
          <p:cNvSpPr txBox="1"/>
          <p:nvPr/>
        </p:nvSpPr>
        <p:spPr>
          <a:xfrm>
            <a:off x="6881978" y="440358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B05BB41-9F8F-9945-1030-1CD18A6C2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473" r="14473"/>
          <a:stretch/>
        </p:blipFill>
        <p:spPr>
          <a:xfrm>
            <a:off x="6951059" y="4334112"/>
            <a:ext cx="2484255" cy="2330865"/>
          </a:xfrm>
          <a:prstGeom prst="rect">
            <a:avLst/>
          </a:prstGeom>
        </p:spPr>
      </p:pic>
      <p:sp>
        <p:nvSpPr>
          <p:cNvPr id="34" name="Rounded Rectangular Callout 33">
            <a:extLst>
              <a:ext uri="{FF2B5EF4-FFF2-40B4-BE49-F238E27FC236}">
                <a16:creationId xmlns:a16="http://schemas.microsoft.com/office/drawing/2014/main" id="{D84A7129-5E0E-F846-9172-75FB3FCCFDFD}"/>
              </a:ext>
            </a:extLst>
          </p:cNvPr>
          <p:cNvSpPr/>
          <p:nvPr/>
        </p:nvSpPr>
        <p:spPr>
          <a:xfrm>
            <a:off x="9513529" y="4550401"/>
            <a:ext cx="2051254" cy="1262578"/>
          </a:xfrm>
          <a:prstGeom prst="wedgeRoundRectCallout">
            <a:avLst>
              <a:gd name="adj1" fmla="val -63894"/>
              <a:gd name="adj2" fmla="val -14711"/>
              <a:gd name="adj3" fmla="val 16667"/>
            </a:avLst>
          </a:prstGeom>
          <a:solidFill>
            <a:srgbClr val="005A57"/>
          </a:solidFill>
          <a:ln w="38100" cap="rnd">
            <a:solidFill>
              <a:srgbClr val="005A5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 received €10,000 dividend. 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C0213F7-6352-E8AE-A439-5708E08B1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06559" y="3496733"/>
            <a:ext cx="2040467" cy="491067"/>
          </a:xfrm>
          <a:prstGeom prst="roundRect">
            <a:avLst/>
          </a:prstGeom>
          <a:noFill/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676C297-F079-A9A7-2682-ECACEBC5E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15850" y="3496733"/>
            <a:ext cx="2040467" cy="491067"/>
          </a:xfrm>
          <a:prstGeom prst="roundRect">
            <a:avLst/>
          </a:prstGeom>
          <a:noFill/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D9F21AE-03B7-027D-C381-C2ACB323E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06559" y="6159068"/>
            <a:ext cx="2040467" cy="491067"/>
          </a:xfrm>
          <a:prstGeom prst="roundRect">
            <a:avLst/>
          </a:prstGeom>
          <a:noFill/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8A1D53C-6E90-199C-06ED-C58E4B39F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15850" y="6159068"/>
            <a:ext cx="2040467" cy="491067"/>
          </a:xfrm>
          <a:prstGeom prst="roundRect">
            <a:avLst/>
          </a:prstGeom>
          <a:noFill/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93BED-4892-1939-B057-88EC364450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26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animBg="1"/>
      <p:bldP spid="15" grpId="0"/>
      <p:bldP spid="31" grpId="0" animBg="1"/>
      <p:bldP spid="16" grpId="0"/>
      <p:bldP spid="28" grpId="0" animBg="1"/>
      <p:bldP spid="17" grpId="0"/>
      <p:bldP spid="34" grpId="0" animBg="1"/>
      <p:bldP spid="23" grpId="0" animBg="1"/>
      <p:bldP spid="32" grpId="0" animBg="1"/>
      <p:bldP spid="29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666756-C882-DC82-89AE-A2EDAB39A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>
            <a:normAutofit fontScale="90000"/>
          </a:bodyPr>
          <a:lstStyle/>
          <a:p>
            <a:r>
              <a:rPr lang="en-GB" sz="4400" dirty="0"/>
              <a:t>Income</a:t>
            </a:r>
            <a:r>
              <a:rPr lang="en-GB" dirty="0"/>
              <a:t> Tax Collection Methods</a:t>
            </a:r>
            <a:br>
              <a:rPr lang="en-GB" dirty="0"/>
            </a:b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FA0608-4CAF-E650-E0BA-E0A336D33F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9492174" cy="4243788"/>
          </a:xfrm>
        </p:spPr>
        <p:txBody>
          <a:bodyPr>
            <a:noAutofit/>
          </a:bodyPr>
          <a:lstStyle/>
          <a:p>
            <a:r>
              <a:rPr lang="en-US" dirty="0"/>
              <a:t>Income Tax is collected using two systems:</a:t>
            </a:r>
          </a:p>
          <a:p>
            <a:pPr lvl="1"/>
            <a:r>
              <a:rPr lang="en-US" dirty="0"/>
              <a:t>the PAYE system</a:t>
            </a:r>
          </a:p>
          <a:p>
            <a:pPr lvl="1"/>
            <a:r>
              <a:rPr lang="en-US" dirty="0"/>
              <a:t>the Self-Assessment system.</a:t>
            </a:r>
          </a:p>
          <a:p>
            <a:pPr>
              <a:spcAft>
                <a:spcPts val="15600"/>
              </a:spcAft>
            </a:pPr>
            <a:r>
              <a:rPr lang="en-US" dirty="0"/>
              <a:t>In this lesson we will focus on Income Tax on employment income (Schedule E).</a:t>
            </a:r>
          </a:p>
          <a:p>
            <a:r>
              <a:rPr lang="en-US" dirty="0"/>
              <a:t>Employment income is collected through the PAYE system.</a:t>
            </a:r>
          </a:p>
          <a:p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AE55D4D8-0710-FC23-8EAD-FEAD8EBCA168}"/>
              </a:ext>
            </a:extLst>
          </p:cNvPr>
          <p:cNvSpPr/>
          <p:nvPr/>
        </p:nvSpPr>
        <p:spPr>
          <a:xfrm flipH="1">
            <a:off x="2293144" y="4343401"/>
            <a:ext cx="1893618" cy="835818"/>
          </a:xfrm>
          <a:prstGeom prst="parallelogram">
            <a:avLst>
              <a:gd name="adj" fmla="val 27564"/>
            </a:avLst>
          </a:prstGeom>
          <a:solidFill>
            <a:srgbClr val="005A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Wages</a:t>
            </a: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7EE6D178-D45A-E0B7-D96A-B31E19563095}"/>
              </a:ext>
            </a:extLst>
          </p:cNvPr>
          <p:cNvSpPr/>
          <p:nvPr/>
        </p:nvSpPr>
        <p:spPr>
          <a:xfrm flipH="1">
            <a:off x="4004236" y="4343401"/>
            <a:ext cx="1893618" cy="835818"/>
          </a:xfrm>
          <a:prstGeom prst="parallelogram">
            <a:avLst>
              <a:gd name="adj" fmla="val 27564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Salary</a:t>
            </a: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B9B2E3A2-1073-F88A-5B39-35145656E919}"/>
              </a:ext>
            </a:extLst>
          </p:cNvPr>
          <p:cNvSpPr/>
          <p:nvPr/>
        </p:nvSpPr>
        <p:spPr>
          <a:xfrm flipH="1">
            <a:off x="5730059" y="4343401"/>
            <a:ext cx="1893618" cy="835818"/>
          </a:xfrm>
          <a:prstGeom prst="parallelogram">
            <a:avLst>
              <a:gd name="adj" fmla="val 27564"/>
            </a:avLst>
          </a:prstGeom>
          <a:solidFill>
            <a:srgbClr val="005A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Commission</a:t>
            </a: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F7CD8141-51A9-F1A1-A49F-918391FA43CD}"/>
              </a:ext>
            </a:extLst>
          </p:cNvPr>
          <p:cNvSpPr/>
          <p:nvPr/>
        </p:nvSpPr>
        <p:spPr>
          <a:xfrm flipH="1">
            <a:off x="7441151" y="4343401"/>
            <a:ext cx="1893618" cy="835818"/>
          </a:xfrm>
          <a:prstGeom prst="parallelogram">
            <a:avLst>
              <a:gd name="adj" fmla="val 27564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Bonus</a:t>
            </a: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9BDA9679-4509-0C3D-B0C0-53FD3B855A12}"/>
              </a:ext>
            </a:extLst>
          </p:cNvPr>
          <p:cNvSpPr/>
          <p:nvPr/>
        </p:nvSpPr>
        <p:spPr>
          <a:xfrm flipH="1">
            <a:off x="9186337" y="4343401"/>
            <a:ext cx="1893618" cy="835818"/>
          </a:xfrm>
          <a:prstGeom prst="parallelogram">
            <a:avLst>
              <a:gd name="adj" fmla="val 27564"/>
            </a:avLst>
          </a:prstGeom>
          <a:solidFill>
            <a:srgbClr val="005A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Tips</a:t>
            </a: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8826F73C-57C2-A183-ABDD-C19AB94EF6C6}"/>
              </a:ext>
            </a:extLst>
          </p:cNvPr>
          <p:cNvSpPr/>
          <p:nvPr/>
        </p:nvSpPr>
        <p:spPr>
          <a:xfrm flipH="1">
            <a:off x="3324257" y="5243488"/>
            <a:ext cx="1893618" cy="835818"/>
          </a:xfrm>
          <a:prstGeom prst="parallelogram">
            <a:avLst>
              <a:gd name="adj" fmla="val 27564"/>
            </a:avLst>
          </a:prstGeom>
          <a:solidFill>
            <a:srgbClr val="005A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Work Pension</a:t>
            </a:r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768A323B-2F7B-CC57-D3F4-0DEB0F22F22E}"/>
              </a:ext>
            </a:extLst>
          </p:cNvPr>
          <p:cNvSpPr/>
          <p:nvPr/>
        </p:nvSpPr>
        <p:spPr>
          <a:xfrm flipH="1">
            <a:off x="5035349" y="5243488"/>
            <a:ext cx="1893618" cy="835818"/>
          </a:xfrm>
          <a:prstGeom prst="parallelogram">
            <a:avLst>
              <a:gd name="adj" fmla="val 27564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Maternity Benefit</a:t>
            </a:r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5E44BBFB-C328-5E78-7C77-FAF38E5CFD7F}"/>
              </a:ext>
            </a:extLst>
          </p:cNvPr>
          <p:cNvSpPr/>
          <p:nvPr/>
        </p:nvSpPr>
        <p:spPr>
          <a:xfrm flipH="1">
            <a:off x="6761172" y="5243488"/>
            <a:ext cx="1893618" cy="835818"/>
          </a:xfrm>
          <a:prstGeom prst="parallelogram">
            <a:avLst>
              <a:gd name="adj" fmla="val 27564"/>
            </a:avLst>
          </a:prstGeom>
          <a:solidFill>
            <a:srgbClr val="005A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Jobseeker’s Benefit</a:t>
            </a: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025B251F-3908-58B7-FCD9-009E12DD61D9}"/>
              </a:ext>
            </a:extLst>
          </p:cNvPr>
          <p:cNvSpPr/>
          <p:nvPr/>
        </p:nvSpPr>
        <p:spPr>
          <a:xfrm flipH="1">
            <a:off x="8472264" y="5243488"/>
            <a:ext cx="1893618" cy="835818"/>
          </a:xfrm>
          <a:prstGeom prst="parallelogram">
            <a:avLst>
              <a:gd name="adj" fmla="val 27564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State Pension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20405A-2D28-322A-BF64-D27EA3EF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0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7" grpId="0" animBg="1"/>
      <p:bldP spid="18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451454-BF69-81CF-864D-780A3401A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IE" b="1" dirty="0">
                <a:effectLst/>
                <a:latin typeface="Calibri" panose="020F0502020204030204" pitchFamily="34" charset="0"/>
              </a:rPr>
              <a:t>Learning Intentions </a:t>
            </a:r>
            <a:endParaRPr lang="en-IE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2" name="Picture 1" descr="Icon representing Learning Intentions">
            <a:extLst>
              <a:ext uri="{FF2B5EF4-FFF2-40B4-BE49-F238E27FC236}">
                <a16:creationId xmlns:a16="http://schemas.microsoft.com/office/drawing/2014/main" id="{77BC62A1-5FDC-1B7E-ACE3-64A8FC4207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8413" y="1347152"/>
            <a:ext cx="1307132" cy="130713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493E3F-AB6A-4DF9-5665-0F704A6DB4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9492174" cy="4243788"/>
          </a:xfrm>
        </p:spPr>
        <p:txBody>
          <a:bodyPr/>
          <a:lstStyle/>
          <a:p>
            <a:r>
              <a:rPr lang="en-GB" dirty="0"/>
              <a:t>At the end of the unit, I will be able to:</a:t>
            </a:r>
          </a:p>
          <a:p>
            <a:endParaRPr lang="en-US" dirty="0"/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65198008-A04F-93A9-5B20-5121894951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137915"/>
              </p:ext>
            </p:extLst>
          </p:nvPr>
        </p:nvGraphicFramePr>
        <p:xfrm>
          <a:off x="1821809" y="2540082"/>
          <a:ext cx="9899136" cy="385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5256">
                  <a:extLst>
                    <a:ext uri="{9D8B030D-6E8A-4147-A177-3AD203B41FA5}">
                      <a16:colId xmlns:a16="http://schemas.microsoft.com/office/drawing/2014/main" val="2970168207"/>
                    </a:ext>
                  </a:extLst>
                </a:gridCol>
                <a:gridCol w="9383880">
                  <a:extLst>
                    <a:ext uri="{9D8B030D-6E8A-4147-A177-3AD203B41FA5}">
                      <a16:colId xmlns:a16="http://schemas.microsoft.com/office/drawing/2014/main" val="18518336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72000" marB="72000" anchor="ctr" anchorCtr="1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Explain the different types of income earned by individuals </a:t>
                      </a:r>
                      <a:b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 businesses</a:t>
                      </a:r>
                    </a:p>
                  </a:txBody>
                  <a:tcPr marT="72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966760"/>
                  </a:ext>
                </a:extLst>
              </a:tr>
              <a:tr h="48536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72000" marB="72000" anchor="ctr" anchorCtr="1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Differentiate between direct and indirect taxes</a:t>
                      </a:r>
                    </a:p>
                  </a:txBody>
                  <a:tcPr marT="72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902168"/>
                  </a:ext>
                </a:extLst>
              </a:tr>
              <a:tr h="24860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72000" marB="72000" anchor="ctr" anchorCtr="1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Distinguish between taxable and non-taxable income</a:t>
                      </a:r>
                    </a:p>
                  </a:txBody>
                  <a:tcPr marT="72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619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72000" marB="72000" anchor="ctr" anchorCtr="1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Outline the concept of tax rate bands and tax credits</a:t>
                      </a:r>
                    </a:p>
                  </a:txBody>
                  <a:tcPr marT="72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3963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T="72000" marB="72000" anchor="ctr" anchorCtr="1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Explain how the PAYE system operates</a:t>
                      </a:r>
                    </a:p>
                  </a:txBody>
                  <a:tcPr marT="72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158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T="72000" marB="72000" anchor="ctr" anchorCtr="1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Complete basic Income Tax calculations</a:t>
                      </a:r>
                    </a:p>
                  </a:txBody>
                  <a:tcPr marT="72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88518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45E12-3327-47D8-C948-642DD76B684D}"/>
              </a:ext>
            </a:extLst>
          </p:cNvPr>
          <p:cNvSpPr txBox="1">
            <a:spLocks/>
          </p:cNvSpPr>
          <p:nvPr/>
        </p:nvSpPr>
        <p:spPr>
          <a:xfrm>
            <a:off x="10341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31654-3961-674F-A770-60B6B07B9FC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99417A-A779-8C2E-3BB3-377CE73410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25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3D04B1-FEF9-CD75-2D64-294EF3BD1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8"/>
            <a:ext cx="7185879" cy="1107969"/>
          </a:xfrm>
        </p:spPr>
        <p:txBody>
          <a:bodyPr>
            <a:noAutofit/>
          </a:bodyPr>
          <a:lstStyle/>
          <a:p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Registering on the PAYE System for Your First Job</a:t>
            </a:r>
            <a:b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AB4E4766-827B-CE6C-C5ED-69688B6E95C0}"/>
              </a:ext>
            </a:extLst>
          </p:cNvPr>
          <p:cNvSpPr/>
          <p:nvPr/>
        </p:nvSpPr>
        <p:spPr>
          <a:xfrm>
            <a:off x="1893093" y="2301540"/>
            <a:ext cx="6047749" cy="3770648"/>
          </a:xfrm>
          <a:prstGeom prst="wedgeRoundRectCallout">
            <a:avLst>
              <a:gd name="adj1" fmla="val 57486"/>
              <a:gd name="adj2" fmla="val -33277"/>
              <a:gd name="adj3" fmla="val 16667"/>
            </a:avLst>
          </a:prstGeom>
          <a:solidFill>
            <a:schemeClr val="bg1"/>
          </a:solidFill>
          <a:ln w="63500">
            <a:solidFill>
              <a:srgbClr val="005A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Lucy. I’m in Transition Year and have just got my first job. I will be working in a local supermarket. I’m paid €9.50 per hour and plan to save some money to pay for driving lessons.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know that I have to get set up on the PAYE system but I’m not sure what I need to do.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600C50-5C1B-453E-4DF5-5B70F116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AFE379-E4F0-4140-6D02-C7BA11CA8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03" t="2982" r="11621"/>
          <a:stretch/>
        </p:blipFill>
        <p:spPr>
          <a:xfrm>
            <a:off x="8508206" y="1585913"/>
            <a:ext cx="3557588" cy="527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3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E2C83-AAEB-449B-C9B8-DC5608BA1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7249963" cy="1166278"/>
          </a:xfrm>
        </p:spPr>
        <p:txBody>
          <a:bodyPr>
            <a:noAutofit/>
          </a:bodyPr>
          <a:lstStyle/>
          <a:p>
            <a:r>
              <a:rPr lang="en-GB" dirty="0"/>
              <a:t>Registering on the PAYE System for Your First Job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B611D4E-D03C-F2C8-4A99-D2A9079ECAD4}"/>
              </a:ext>
            </a:extLst>
          </p:cNvPr>
          <p:cNvSpPr/>
          <p:nvPr/>
        </p:nvSpPr>
        <p:spPr>
          <a:xfrm>
            <a:off x="461381" y="2084832"/>
            <a:ext cx="2196502" cy="3858768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432000" rtlCol="0" anchor="ctr"/>
          <a:lstStyle/>
          <a:p>
            <a:pPr algn="ctr"/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don’t already have a 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PPSN*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apply at </a:t>
            </a:r>
            <a:r>
              <a:rPr lang="en-GB" sz="2000" spc="-40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www.mywelfare.ie</a:t>
            </a:r>
            <a:r>
              <a:rPr lang="en-GB" sz="2000" spc="-40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pc="-40" dirty="0">
              <a:solidFill>
                <a:srgbClr val="005A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 Diagonal Corner Rectangle 23">
            <a:extLst>
              <a:ext uri="{FF2B5EF4-FFF2-40B4-BE49-F238E27FC236}">
                <a16:creationId xmlns:a16="http://schemas.microsoft.com/office/drawing/2014/main" id="{44004E03-4CB6-8294-7BCC-D9A73DE7C0A3}"/>
              </a:ext>
            </a:extLst>
          </p:cNvPr>
          <p:cNvSpPr/>
          <p:nvPr/>
        </p:nvSpPr>
        <p:spPr>
          <a:xfrm>
            <a:off x="464180" y="2075687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Round Same Side Corner Rectangle 18">
            <a:extLst>
              <a:ext uri="{FF2B5EF4-FFF2-40B4-BE49-F238E27FC236}">
                <a16:creationId xmlns:a16="http://schemas.microsoft.com/office/drawing/2014/main" id="{F8D9E48D-7A39-0C6D-A14D-2F3A1774CD66}"/>
              </a:ext>
            </a:extLst>
          </p:cNvPr>
          <p:cNvSpPr/>
          <p:nvPr/>
        </p:nvSpPr>
        <p:spPr>
          <a:xfrm>
            <a:off x="458788" y="5362416"/>
            <a:ext cx="2185987" cy="585788"/>
          </a:xfrm>
          <a:prstGeom prst="round2SameRect">
            <a:avLst>
              <a:gd name="adj1" fmla="val 0"/>
              <a:gd name="adj2" fmla="val 20596"/>
            </a:avLst>
          </a:prstGeom>
          <a:solidFill>
            <a:srgbClr val="0099D8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Employee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FC874D4-2CD2-98FD-C1B9-1C8F673CB7D0}"/>
              </a:ext>
            </a:extLst>
          </p:cNvPr>
          <p:cNvSpPr/>
          <p:nvPr/>
        </p:nvSpPr>
        <p:spPr>
          <a:xfrm>
            <a:off x="2786225" y="2084832"/>
            <a:ext cx="2196502" cy="3858768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96000" rtlCol="0" anchor="ctr"/>
          <a:lstStyle/>
          <a:p>
            <a:pPr algn="ctr"/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Register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the Revenue Commissioners using the </a:t>
            </a:r>
            <a:r>
              <a:rPr lang="en-GB" sz="2000" b="1" spc="-4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myAccount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section on </a:t>
            </a:r>
            <a:r>
              <a:rPr lang="en-GB" sz="2000" spc="-40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www.revenue.ie</a:t>
            </a:r>
            <a:r>
              <a:rPr lang="en-GB" sz="2000" spc="-40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8" name="Round Same Side Corner Rectangle 27">
            <a:extLst>
              <a:ext uri="{FF2B5EF4-FFF2-40B4-BE49-F238E27FC236}">
                <a16:creationId xmlns:a16="http://schemas.microsoft.com/office/drawing/2014/main" id="{78CA2BE3-130B-6FEB-6DC2-9B898CA4A4D3}"/>
              </a:ext>
            </a:extLst>
          </p:cNvPr>
          <p:cNvSpPr/>
          <p:nvPr/>
        </p:nvSpPr>
        <p:spPr>
          <a:xfrm>
            <a:off x="2790832" y="5362416"/>
            <a:ext cx="2185987" cy="585788"/>
          </a:xfrm>
          <a:prstGeom prst="round2SameRect">
            <a:avLst>
              <a:gd name="adj1" fmla="val 0"/>
              <a:gd name="adj2" fmla="val 20596"/>
            </a:avLst>
          </a:prstGeom>
          <a:solidFill>
            <a:srgbClr val="0099D8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Employee</a:t>
            </a:r>
          </a:p>
        </p:txBody>
      </p:sp>
      <p:sp>
        <p:nvSpPr>
          <p:cNvPr id="29" name="Round Diagonal Corner Rectangle 28">
            <a:extLst>
              <a:ext uri="{FF2B5EF4-FFF2-40B4-BE49-F238E27FC236}">
                <a16:creationId xmlns:a16="http://schemas.microsoft.com/office/drawing/2014/main" id="{85EA834B-739B-7009-E9EB-00CD8F9D1A85}"/>
              </a:ext>
            </a:extLst>
          </p:cNvPr>
          <p:cNvSpPr/>
          <p:nvPr/>
        </p:nvSpPr>
        <p:spPr>
          <a:xfrm>
            <a:off x="2789024" y="2075687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E45ED6C-942C-3286-3756-9FB50BCCE9B4}"/>
              </a:ext>
            </a:extLst>
          </p:cNvPr>
          <p:cNvSpPr/>
          <p:nvPr/>
        </p:nvSpPr>
        <p:spPr>
          <a:xfrm>
            <a:off x="5090481" y="2084832"/>
            <a:ext cx="2196502" cy="3858768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0" rtlCol="0" anchor="ctr"/>
          <a:lstStyle/>
          <a:p>
            <a:pPr algn="ctr"/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Revenue sends a 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Revenue Payroll Notification (RPN)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your employer. This tells your employer how to calculate your tax.</a:t>
            </a:r>
          </a:p>
        </p:txBody>
      </p:sp>
      <p:sp>
        <p:nvSpPr>
          <p:cNvPr id="32" name="Round Same Side Corner Rectangle 31">
            <a:extLst>
              <a:ext uri="{FF2B5EF4-FFF2-40B4-BE49-F238E27FC236}">
                <a16:creationId xmlns:a16="http://schemas.microsoft.com/office/drawing/2014/main" id="{314E508B-D893-7292-2880-F822C34A9835}"/>
              </a:ext>
            </a:extLst>
          </p:cNvPr>
          <p:cNvSpPr/>
          <p:nvPr/>
        </p:nvSpPr>
        <p:spPr>
          <a:xfrm>
            <a:off x="5095088" y="5362416"/>
            <a:ext cx="2185987" cy="585788"/>
          </a:xfrm>
          <a:prstGeom prst="round2SameRect">
            <a:avLst>
              <a:gd name="adj1" fmla="val 0"/>
              <a:gd name="adj2" fmla="val 20596"/>
            </a:avLst>
          </a:prstGeom>
          <a:solidFill>
            <a:srgbClr val="0099D8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>
              <a:lnSpc>
                <a:spcPts val="2000"/>
              </a:lnSpc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Revenue</a:t>
            </a:r>
          </a:p>
          <a:p>
            <a:pPr algn="ctr">
              <a:lnSpc>
                <a:spcPts val="2000"/>
              </a:lnSpc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Commissioners</a:t>
            </a:r>
          </a:p>
        </p:txBody>
      </p:sp>
      <p:sp>
        <p:nvSpPr>
          <p:cNvPr id="33" name="Round Diagonal Corner Rectangle 32">
            <a:extLst>
              <a:ext uri="{FF2B5EF4-FFF2-40B4-BE49-F238E27FC236}">
                <a16:creationId xmlns:a16="http://schemas.microsoft.com/office/drawing/2014/main" id="{1569F85C-467C-2D5F-6B4E-E02C406080BB}"/>
              </a:ext>
            </a:extLst>
          </p:cNvPr>
          <p:cNvSpPr/>
          <p:nvPr/>
        </p:nvSpPr>
        <p:spPr>
          <a:xfrm>
            <a:off x="5093280" y="2075687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Rounded Rectangle 33" descr="&#10;">
            <a:extLst>
              <a:ext uri="{FF2B5EF4-FFF2-40B4-BE49-F238E27FC236}">
                <a16:creationId xmlns:a16="http://schemas.microsoft.com/office/drawing/2014/main" id="{15126D92-4B8A-A2F5-25C5-85BAE97D88ED}"/>
              </a:ext>
            </a:extLst>
          </p:cNvPr>
          <p:cNvSpPr/>
          <p:nvPr/>
        </p:nvSpPr>
        <p:spPr>
          <a:xfrm>
            <a:off x="7394737" y="2084832"/>
            <a:ext cx="2196502" cy="3858768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t"/>
          <a:lstStyle/>
          <a:p>
            <a:pPr algn="ctr"/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employer calculates  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Income Tax, USC</a:t>
            </a: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†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PRSI</a:t>
            </a: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‡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deducts them from the employee’s pay. These deductions are sent to Revenue.</a:t>
            </a:r>
          </a:p>
        </p:txBody>
      </p:sp>
      <p:sp>
        <p:nvSpPr>
          <p:cNvPr id="41" name="Round Same Side Corner Rectangle 40">
            <a:extLst>
              <a:ext uri="{FF2B5EF4-FFF2-40B4-BE49-F238E27FC236}">
                <a16:creationId xmlns:a16="http://schemas.microsoft.com/office/drawing/2014/main" id="{80B38788-89FD-7893-B755-CEB49525C0BC}"/>
              </a:ext>
            </a:extLst>
          </p:cNvPr>
          <p:cNvSpPr/>
          <p:nvPr/>
        </p:nvSpPr>
        <p:spPr>
          <a:xfrm>
            <a:off x="7395744" y="5362416"/>
            <a:ext cx="2185987" cy="585788"/>
          </a:xfrm>
          <a:prstGeom prst="round2SameRect">
            <a:avLst>
              <a:gd name="adj1" fmla="val 0"/>
              <a:gd name="adj2" fmla="val 20596"/>
            </a:avLst>
          </a:prstGeom>
          <a:solidFill>
            <a:srgbClr val="0099D8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Employer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2D9A3F51-2766-0693-BF5C-1BCCD906B7CD}"/>
              </a:ext>
            </a:extLst>
          </p:cNvPr>
          <p:cNvSpPr/>
          <p:nvPr/>
        </p:nvSpPr>
        <p:spPr>
          <a:xfrm>
            <a:off x="7397536" y="2075687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3" name="Rounded Rectangle 42" descr="&#10;">
            <a:extLst>
              <a:ext uri="{FF2B5EF4-FFF2-40B4-BE49-F238E27FC236}">
                <a16:creationId xmlns:a16="http://schemas.microsoft.com/office/drawing/2014/main" id="{58B02B8F-BF03-AE80-D69D-16575E1FDEE4}"/>
              </a:ext>
            </a:extLst>
          </p:cNvPr>
          <p:cNvSpPr/>
          <p:nvPr/>
        </p:nvSpPr>
        <p:spPr>
          <a:xfrm>
            <a:off x="9696400" y="2084832"/>
            <a:ext cx="2196502" cy="3858768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t"/>
          <a:lstStyle/>
          <a:p>
            <a:pPr algn="ctr"/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employee receives their 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payslip 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showing 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income earned less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any 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Income Tax, USC, and PRSI 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deductions paid to the Revenue Commissioners.</a:t>
            </a:r>
          </a:p>
        </p:txBody>
      </p:sp>
      <p:sp>
        <p:nvSpPr>
          <p:cNvPr id="45" name="Round Same Side Corner Rectangle 44">
            <a:extLst>
              <a:ext uri="{FF2B5EF4-FFF2-40B4-BE49-F238E27FC236}">
                <a16:creationId xmlns:a16="http://schemas.microsoft.com/office/drawing/2014/main" id="{BCCC32A5-33CD-5EE4-3828-79AFC247DB0C}"/>
              </a:ext>
            </a:extLst>
          </p:cNvPr>
          <p:cNvSpPr/>
          <p:nvPr/>
        </p:nvSpPr>
        <p:spPr>
          <a:xfrm>
            <a:off x="9701007" y="5362416"/>
            <a:ext cx="2185987" cy="585788"/>
          </a:xfrm>
          <a:prstGeom prst="round2SameRect">
            <a:avLst>
              <a:gd name="adj1" fmla="val 0"/>
              <a:gd name="adj2" fmla="val 20596"/>
            </a:avLst>
          </a:prstGeom>
          <a:solidFill>
            <a:srgbClr val="0099D8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Employee</a:t>
            </a:r>
          </a:p>
        </p:txBody>
      </p:sp>
      <p:sp>
        <p:nvSpPr>
          <p:cNvPr id="46" name="Round Diagonal Corner Rectangle 45">
            <a:extLst>
              <a:ext uri="{FF2B5EF4-FFF2-40B4-BE49-F238E27FC236}">
                <a16:creationId xmlns:a16="http://schemas.microsoft.com/office/drawing/2014/main" id="{E954F3AE-F128-0E18-92EA-FCC416A3EA7F}"/>
              </a:ext>
            </a:extLst>
          </p:cNvPr>
          <p:cNvSpPr/>
          <p:nvPr/>
        </p:nvSpPr>
        <p:spPr>
          <a:xfrm>
            <a:off x="9699199" y="2075687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DCFFBAA1-08D0-6344-62A8-CC28CEF48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82665" y="3655161"/>
            <a:ext cx="306447" cy="374950"/>
          </a:xfrm>
          <a:prstGeom prst="rightArrow">
            <a:avLst/>
          </a:prstGeom>
          <a:solidFill>
            <a:srgbClr val="005A57"/>
          </a:solidFill>
          <a:ln w="25400">
            <a:solidFill>
              <a:schemeClr val="tx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28D98CF8-2AC7-F162-B097-E491BE829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78409" y="3655161"/>
            <a:ext cx="306447" cy="374950"/>
          </a:xfrm>
          <a:prstGeom prst="rightArrow">
            <a:avLst/>
          </a:prstGeom>
          <a:solidFill>
            <a:srgbClr val="005A57"/>
          </a:solidFill>
          <a:ln w="25400">
            <a:solidFill>
              <a:schemeClr val="tx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39A04ACC-DFFD-E088-0C45-807C2AAFC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74153" y="3655161"/>
            <a:ext cx="306447" cy="374950"/>
          </a:xfrm>
          <a:prstGeom prst="rightArrow">
            <a:avLst/>
          </a:prstGeom>
          <a:solidFill>
            <a:srgbClr val="005A57"/>
          </a:solidFill>
          <a:ln w="25400">
            <a:solidFill>
              <a:schemeClr val="tx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E84CE163-7F16-982F-EBF4-6984EE6E6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9309" y="3655161"/>
            <a:ext cx="306447" cy="374950"/>
          </a:xfrm>
          <a:prstGeom prst="rightArrow">
            <a:avLst/>
          </a:prstGeom>
          <a:solidFill>
            <a:srgbClr val="005A57"/>
          </a:solidFill>
          <a:ln w="25400">
            <a:solidFill>
              <a:schemeClr val="tx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620019-E9BB-08D3-17D3-BCD3FB0CC07D}"/>
              </a:ext>
            </a:extLst>
          </p:cNvPr>
          <p:cNvSpPr txBox="1"/>
          <p:nvPr/>
        </p:nvSpPr>
        <p:spPr>
          <a:xfrm>
            <a:off x="2362202" y="6153938"/>
            <a:ext cx="6089588" cy="607071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99D8"/>
            </a:solidFill>
            <a:prstDash val="dash"/>
          </a:ln>
        </p:spPr>
        <p:txBody>
          <a:bodyPr wrap="square" tIns="72000" bIns="72000" rtlCol="0" anchor="ctr">
            <a:spAutoFit/>
          </a:bodyPr>
          <a:lstStyle/>
          <a:p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*A Personal Public Service Number</a:t>
            </a:r>
            <a:r>
              <a:rPr lang="en-GB" sz="1500" b="1" dirty="0">
                <a:latin typeface="Calibri" panose="020F0502020204030204" pitchFamily="34" charset="0"/>
                <a:cs typeface="Calibri" panose="020F0502020204030204" pitchFamily="34" charset="0"/>
              </a:rPr>
              <a:t> (PPSN) </a:t>
            </a:r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is a </a:t>
            </a:r>
            <a:r>
              <a:rPr lang="en-GB" sz="1500" b="1" dirty="0">
                <a:latin typeface="Calibri" panose="020F0502020204030204" pitchFamily="34" charset="0"/>
                <a:cs typeface="Calibri" panose="020F0502020204030204" pitchFamily="34" charset="0"/>
              </a:rPr>
              <a:t>unique reference number that is needed to access social welfare benefits and public services.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62D165-F1C5-4581-97AE-84695FDA4114}"/>
              </a:ext>
            </a:extLst>
          </p:cNvPr>
          <p:cNvSpPr txBox="1"/>
          <p:nvPr/>
        </p:nvSpPr>
        <p:spPr>
          <a:xfrm>
            <a:off x="8633510" y="6153938"/>
            <a:ext cx="3257007" cy="584775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99D8"/>
            </a:solidFill>
            <a:prstDash val="dash"/>
          </a:ln>
        </p:spPr>
        <p:txBody>
          <a:bodyPr wrap="square" tIns="36000" bIns="36000" rtlCol="0">
            <a:spAutoFit/>
          </a:bodyPr>
          <a:lstStyle/>
          <a:p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†</a:t>
            </a:r>
            <a:r>
              <a:rPr lang="en-GB" sz="1500" b="1" dirty="0">
                <a:latin typeface="Calibri" panose="020F0502020204030204" pitchFamily="34" charset="0"/>
                <a:cs typeface="Calibri" panose="020F0502020204030204" pitchFamily="34" charset="0"/>
              </a:rPr>
              <a:t>USC</a:t>
            </a:r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 = Universal Social Charge</a:t>
            </a:r>
          </a:p>
          <a:p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‡ </a:t>
            </a:r>
            <a:r>
              <a:rPr lang="en-GB" sz="1500" b="1" dirty="0">
                <a:latin typeface="Calibri" panose="020F0502020204030204" pitchFamily="34" charset="0"/>
                <a:cs typeface="Calibri" panose="020F0502020204030204" pitchFamily="34" charset="0"/>
              </a:rPr>
              <a:t>PRSI</a:t>
            </a:r>
            <a:r>
              <a:rPr lang="en-GB" sz="1500" dirty="0">
                <a:latin typeface="Calibri" panose="020F0502020204030204" pitchFamily="34" charset="0"/>
                <a:cs typeface="Calibri" panose="020F0502020204030204" pitchFamily="34" charset="0"/>
              </a:rPr>
              <a:t> = Pay Related Social Insurance</a:t>
            </a:r>
            <a:endParaRPr lang="en-GB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C9BD5-C7B6-D3BA-4DBF-5E2FBD966A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63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19" grpId="0" animBg="1"/>
      <p:bldP spid="25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0" grpId="0" animBg="1"/>
      <p:bldP spid="31" grpId="0" animBg="1"/>
      <p:bldP spid="27" grpId="0" animBg="1"/>
      <p:bldP spid="3" grpId="0" animBg="1"/>
      <p:bldP spid="23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BC5387-E2B5-8614-B45C-A86C771A2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Updating the PAYE System when Changing Jobs</a:t>
            </a:r>
            <a:b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5180475A-E57D-DE96-E946-4114866A67CD}"/>
              </a:ext>
            </a:extLst>
          </p:cNvPr>
          <p:cNvSpPr/>
          <p:nvPr/>
        </p:nvSpPr>
        <p:spPr>
          <a:xfrm>
            <a:off x="1893093" y="2301540"/>
            <a:ext cx="6047749" cy="3770648"/>
          </a:xfrm>
          <a:prstGeom prst="wedgeRoundRectCallout">
            <a:avLst>
              <a:gd name="adj1" fmla="val 57486"/>
              <a:gd name="adj2" fmla="val -33277"/>
              <a:gd name="adj3" fmla="val 16667"/>
            </a:avLst>
          </a:prstGeom>
          <a:solidFill>
            <a:schemeClr val="bg1"/>
          </a:solidFill>
          <a:ln w="63500">
            <a:solidFill>
              <a:srgbClr val="005A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working in the supermarket during Transition Year, I’ve decided to take up a new job in a local restaurant for the summer. The wages will be higher than at the supermarket and I’m hoping to earn overtime too.</a:t>
            </a:r>
          </a:p>
          <a:p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I need to figure out how to let the PAYE system know that I’ve changed jobs.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912687-20D2-0540-FB10-9001390E62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007DB3-C9A1-D005-FF04-67B5EBCF8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03" t="2982" r="11621"/>
          <a:stretch/>
        </p:blipFill>
        <p:spPr>
          <a:xfrm>
            <a:off x="8508206" y="1585913"/>
            <a:ext cx="3557588" cy="527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2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E2C83-AAEB-449B-C9B8-DC5608BA1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>
            <a:noAutofit/>
          </a:bodyPr>
          <a:lstStyle/>
          <a:p>
            <a:r>
              <a:rPr lang="en-GB" dirty="0"/>
              <a:t>Updating the PAYE System when Changing Jobs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A288AB6-AA33-135F-E37A-4BA4E8163311}"/>
              </a:ext>
            </a:extLst>
          </p:cNvPr>
          <p:cNvSpPr/>
          <p:nvPr/>
        </p:nvSpPr>
        <p:spPr>
          <a:xfrm>
            <a:off x="461381" y="2084832"/>
            <a:ext cx="2196502" cy="3858768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432000"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 your </a:t>
            </a: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PPSN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the new employer.</a:t>
            </a:r>
          </a:p>
        </p:txBody>
      </p:sp>
      <p:sp>
        <p:nvSpPr>
          <p:cNvPr id="44" name="Round Same Side Corner Rectangle 43">
            <a:extLst>
              <a:ext uri="{FF2B5EF4-FFF2-40B4-BE49-F238E27FC236}">
                <a16:creationId xmlns:a16="http://schemas.microsoft.com/office/drawing/2014/main" id="{83DEAA0A-F45B-5E9A-2FC3-8183E07B35AF}"/>
              </a:ext>
            </a:extLst>
          </p:cNvPr>
          <p:cNvSpPr/>
          <p:nvPr/>
        </p:nvSpPr>
        <p:spPr>
          <a:xfrm>
            <a:off x="458788" y="5362416"/>
            <a:ext cx="2185987" cy="585788"/>
          </a:xfrm>
          <a:prstGeom prst="round2SameRect">
            <a:avLst>
              <a:gd name="adj1" fmla="val 0"/>
              <a:gd name="adj2" fmla="val 20596"/>
            </a:avLst>
          </a:prstGeom>
          <a:solidFill>
            <a:srgbClr val="0099D8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Employee</a:t>
            </a:r>
          </a:p>
        </p:txBody>
      </p:sp>
      <p:sp>
        <p:nvSpPr>
          <p:cNvPr id="45" name="Round Diagonal Corner Rectangle 44">
            <a:extLst>
              <a:ext uri="{FF2B5EF4-FFF2-40B4-BE49-F238E27FC236}">
                <a16:creationId xmlns:a16="http://schemas.microsoft.com/office/drawing/2014/main" id="{2C8C0E0D-4E87-A276-44DC-EB2954B54921}"/>
              </a:ext>
            </a:extLst>
          </p:cNvPr>
          <p:cNvSpPr/>
          <p:nvPr/>
        </p:nvSpPr>
        <p:spPr>
          <a:xfrm>
            <a:off x="464180" y="2075687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8" name="Rounded Rectangle 37" descr="Employer&#10;">
            <a:extLst>
              <a:ext uri="{FF2B5EF4-FFF2-40B4-BE49-F238E27FC236}">
                <a16:creationId xmlns:a16="http://schemas.microsoft.com/office/drawing/2014/main" id="{4AC9C33C-994F-F4FF-8925-E1F5FC16AD28}"/>
              </a:ext>
            </a:extLst>
          </p:cNvPr>
          <p:cNvSpPr/>
          <p:nvPr/>
        </p:nvSpPr>
        <p:spPr>
          <a:xfrm>
            <a:off x="2786225" y="2084832"/>
            <a:ext cx="2196502" cy="3858768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0"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employer notifies 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Revenue Commissioners 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you are working for a new employer.</a:t>
            </a:r>
          </a:p>
        </p:txBody>
      </p:sp>
      <p:sp>
        <p:nvSpPr>
          <p:cNvPr id="40" name="Round Same Side Corner Rectangle 39">
            <a:extLst>
              <a:ext uri="{FF2B5EF4-FFF2-40B4-BE49-F238E27FC236}">
                <a16:creationId xmlns:a16="http://schemas.microsoft.com/office/drawing/2014/main" id="{E3474191-9AE2-AC7F-5812-5D42589C3BC7}"/>
              </a:ext>
            </a:extLst>
          </p:cNvPr>
          <p:cNvSpPr/>
          <p:nvPr/>
        </p:nvSpPr>
        <p:spPr>
          <a:xfrm>
            <a:off x="2790832" y="5362416"/>
            <a:ext cx="2185987" cy="585788"/>
          </a:xfrm>
          <a:prstGeom prst="round2SameRect">
            <a:avLst>
              <a:gd name="adj1" fmla="val 0"/>
              <a:gd name="adj2" fmla="val 20596"/>
            </a:avLst>
          </a:prstGeom>
          <a:solidFill>
            <a:srgbClr val="0099D8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Employer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1D3887EB-9AB8-E734-7DEB-0F8B268D5095}"/>
              </a:ext>
            </a:extLst>
          </p:cNvPr>
          <p:cNvSpPr/>
          <p:nvPr/>
        </p:nvSpPr>
        <p:spPr>
          <a:xfrm>
            <a:off x="2789024" y="2075687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1DE60FC-B612-DEFC-8DA7-09F13E12E783}"/>
              </a:ext>
            </a:extLst>
          </p:cNvPr>
          <p:cNvSpPr/>
          <p:nvPr/>
        </p:nvSpPr>
        <p:spPr>
          <a:xfrm>
            <a:off x="5090481" y="2084832"/>
            <a:ext cx="2196502" cy="3858768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t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Revenue sends a </a:t>
            </a: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Revenue Payroll Notification (RPN)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your new employer. This tells your new employer how to calculate your tax.</a:t>
            </a:r>
          </a:p>
        </p:txBody>
      </p:sp>
      <p:sp>
        <p:nvSpPr>
          <p:cNvPr id="36" name="Round Same Side Corner Rectangle 35">
            <a:extLst>
              <a:ext uri="{FF2B5EF4-FFF2-40B4-BE49-F238E27FC236}">
                <a16:creationId xmlns:a16="http://schemas.microsoft.com/office/drawing/2014/main" id="{66FCF8C6-03CF-F2A5-4407-6032A1464DE4}"/>
              </a:ext>
            </a:extLst>
          </p:cNvPr>
          <p:cNvSpPr/>
          <p:nvPr/>
        </p:nvSpPr>
        <p:spPr>
          <a:xfrm>
            <a:off x="5095088" y="5362416"/>
            <a:ext cx="2185987" cy="585788"/>
          </a:xfrm>
          <a:prstGeom prst="round2SameRect">
            <a:avLst>
              <a:gd name="adj1" fmla="val 0"/>
              <a:gd name="adj2" fmla="val 20596"/>
            </a:avLst>
          </a:prstGeom>
          <a:solidFill>
            <a:srgbClr val="0099D8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>
              <a:lnSpc>
                <a:spcPts val="2000"/>
              </a:lnSpc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Revenue</a:t>
            </a:r>
          </a:p>
          <a:p>
            <a:pPr algn="ctr">
              <a:lnSpc>
                <a:spcPts val="2000"/>
              </a:lnSpc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Commissioners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F9D404E1-F730-4AE1-FC72-3DE8F271A471}"/>
              </a:ext>
            </a:extLst>
          </p:cNvPr>
          <p:cNvSpPr/>
          <p:nvPr/>
        </p:nvSpPr>
        <p:spPr>
          <a:xfrm>
            <a:off x="5093280" y="2075687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0" name="Rounded Rectangle 29" descr="Employer&#10;">
            <a:extLst>
              <a:ext uri="{FF2B5EF4-FFF2-40B4-BE49-F238E27FC236}">
                <a16:creationId xmlns:a16="http://schemas.microsoft.com/office/drawing/2014/main" id="{85637884-F3D1-74B0-D974-985C75F3086A}"/>
              </a:ext>
            </a:extLst>
          </p:cNvPr>
          <p:cNvSpPr/>
          <p:nvPr/>
        </p:nvSpPr>
        <p:spPr>
          <a:xfrm>
            <a:off x="7394737" y="2084832"/>
            <a:ext cx="2196502" cy="3858768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t"/>
          <a:lstStyle/>
          <a:p>
            <a:pPr algn="ctr"/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employer calculates the 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Income Tax, USC and PRSI  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deducts them from the employee’s pay. These deductions are sent to 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Revenue</a:t>
            </a:r>
            <a:endParaRPr lang="en-GB" sz="2000" spc="-4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ound Same Side Corner Rectangle 31">
            <a:extLst>
              <a:ext uri="{FF2B5EF4-FFF2-40B4-BE49-F238E27FC236}">
                <a16:creationId xmlns:a16="http://schemas.microsoft.com/office/drawing/2014/main" id="{84BB7AC5-8618-4DBF-4086-4486ECFA74F2}"/>
              </a:ext>
            </a:extLst>
          </p:cNvPr>
          <p:cNvSpPr/>
          <p:nvPr/>
        </p:nvSpPr>
        <p:spPr>
          <a:xfrm>
            <a:off x="7395744" y="5362416"/>
            <a:ext cx="2185987" cy="585788"/>
          </a:xfrm>
          <a:prstGeom prst="round2SameRect">
            <a:avLst>
              <a:gd name="adj1" fmla="val 0"/>
              <a:gd name="adj2" fmla="val 20596"/>
            </a:avLst>
          </a:prstGeom>
          <a:solidFill>
            <a:srgbClr val="0099D8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Employer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ound Diagonal Corner Rectangle 32">
            <a:extLst>
              <a:ext uri="{FF2B5EF4-FFF2-40B4-BE49-F238E27FC236}">
                <a16:creationId xmlns:a16="http://schemas.microsoft.com/office/drawing/2014/main" id="{47009DC8-4D2E-14C4-D932-E23EA1C70930}"/>
              </a:ext>
            </a:extLst>
          </p:cNvPr>
          <p:cNvSpPr/>
          <p:nvPr/>
        </p:nvSpPr>
        <p:spPr>
          <a:xfrm>
            <a:off x="7397536" y="2075687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F251089-AC92-2BD2-74F5-A8D791DD228F}"/>
              </a:ext>
            </a:extLst>
          </p:cNvPr>
          <p:cNvSpPr/>
          <p:nvPr/>
        </p:nvSpPr>
        <p:spPr>
          <a:xfrm>
            <a:off x="9696400" y="2084832"/>
            <a:ext cx="2196502" cy="3858768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t"/>
          <a:lstStyle/>
          <a:p>
            <a:pPr algn="ctr"/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employee receives their 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payslip 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showing 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income earned less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any </a:t>
            </a:r>
            <a:r>
              <a:rPr lang="en-GB" sz="2000" b="1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Income Tax, USC, and PRSI </a:t>
            </a:r>
            <a:r>
              <a:rPr lang="en-GB" sz="2000" spc="-4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deductions paid to the Revenue Commissioners.</a:t>
            </a:r>
          </a:p>
        </p:txBody>
      </p:sp>
      <p:sp>
        <p:nvSpPr>
          <p:cNvPr id="28" name="Round Same Side Corner Rectangle 27">
            <a:extLst>
              <a:ext uri="{FF2B5EF4-FFF2-40B4-BE49-F238E27FC236}">
                <a16:creationId xmlns:a16="http://schemas.microsoft.com/office/drawing/2014/main" id="{574C93C4-EF4B-AE78-C5A8-A0A6F4DF1DBF}"/>
              </a:ext>
            </a:extLst>
          </p:cNvPr>
          <p:cNvSpPr/>
          <p:nvPr/>
        </p:nvSpPr>
        <p:spPr>
          <a:xfrm>
            <a:off x="9701007" y="5362416"/>
            <a:ext cx="2185987" cy="585788"/>
          </a:xfrm>
          <a:prstGeom prst="round2SameRect">
            <a:avLst>
              <a:gd name="adj1" fmla="val 0"/>
              <a:gd name="adj2" fmla="val 20596"/>
            </a:avLst>
          </a:prstGeom>
          <a:solidFill>
            <a:srgbClr val="0099D8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Employee</a:t>
            </a:r>
          </a:p>
        </p:txBody>
      </p:sp>
      <p:sp>
        <p:nvSpPr>
          <p:cNvPr id="29" name="Round Diagonal Corner Rectangle 28">
            <a:extLst>
              <a:ext uri="{FF2B5EF4-FFF2-40B4-BE49-F238E27FC236}">
                <a16:creationId xmlns:a16="http://schemas.microsoft.com/office/drawing/2014/main" id="{37489FF5-7CAB-17FD-4F8D-FA06C3DEA885}"/>
              </a:ext>
            </a:extLst>
          </p:cNvPr>
          <p:cNvSpPr/>
          <p:nvPr/>
        </p:nvSpPr>
        <p:spPr>
          <a:xfrm>
            <a:off x="9699199" y="2075687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2E646487-1A86-5B0B-5F46-1E9AD18E7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82665" y="3655161"/>
            <a:ext cx="306447" cy="374950"/>
          </a:xfrm>
          <a:prstGeom prst="rightArrow">
            <a:avLst/>
          </a:prstGeom>
          <a:solidFill>
            <a:srgbClr val="005A57"/>
          </a:solidFill>
          <a:ln w="25400">
            <a:solidFill>
              <a:schemeClr val="tx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C7733740-D306-FA2A-4A69-A271BA2AB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78409" y="3655161"/>
            <a:ext cx="306447" cy="374950"/>
          </a:xfrm>
          <a:prstGeom prst="rightArrow">
            <a:avLst/>
          </a:prstGeom>
          <a:solidFill>
            <a:srgbClr val="005A57"/>
          </a:solidFill>
          <a:ln w="25400">
            <a:solidFill>
              <a:schemeClr val="tx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745DC95A-4AAF-4184-38FB-BE9A0FC83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74153" y="3655161"/>
            <a:ext cx="306447" cy="374950"/>
          </a:xfrm>
          <a:prstGeom prst="rightArrow">
            <a:avLst/>
          </a:prstGeom>
          <a:solidFill>
            <a:srgbClr val="005A57"/>
          </a:solidFill>
          <a:ln w="25400">
            <a:solidFill>
              <a:schemeClr val="tx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A4798E5D-3D7F-6751-CE58-1BE6420CB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9309" y="3655161"/>
            <a:ext cx="306447" cy="374950"/>
          </a:xfrm>
          <a:prstGeom prst="rightArrow">
            <a:avLst/>
          </a:prstGeom>
          <a:solidFill>
            <a:srgbClr val="005A57"/>
          </a:solidFill>
          <a:ln w="25400">
            <a:solidFill>
              <a:schemeClr val="tx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8FD89-6FD1-8552-5C44-E53FE98D1E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64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5" grpId="0" animBg="1"/>
      <p:bldP spid="38" grpId="0" animBg="1"/>
      <p:bldP spid="40" grpId="0" animBg="1"/>
      <p:bldP spid="41" grpId="0" animBg="1"/>
      <p:bldP spid="34" grpId="0" animBg="1"/>
      <p:bldP spid="36" grpId="0" animBg="1"/>
      <p:bldP spid="37" grpId="0" animBg="1"/>
      <p:bldP spid="30" grpId="0" animBg="1"/>
      <p:bldP spid="32" grpId="0" animBg="1"/>
      <p:bldP spid="33" grpId="0" animBg="1"/>
      <p:bldP spid="27" grpId="0" animBg="1"/>
      <p:bldP spid="28" grpId="0" animBg="1"/>
      <p:bldP spid="29" grpId="0" animBg="1"/>
      <p:bldP spid="31" grpId="0" animBg="1"/>
      <p:bldP spid="35" grpId="0" animBg="1"/>
      <p:bldP spid="39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C2BFC3-B57A-2F4A-0202-954FF3E5E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Reading a Payslip</a:t>
            </a:r>
            <a:endParaRPr lang="en-US" dirty="0"/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52595DAF-8C65-95DD-B450-7351BD78CFEB}"/>
              </a:ext>
            </a:extLst>
          </p:cNvPr>
          <p:cNvSpPr/>
          <p:nvPr/>
        </p:nvSpPr>
        <p:spPr>
          <a:xfrm>
            <a:off x="2180961" y="1531074"/>
            <a:ext cx="6047749" cy="1068193"/>
          </a:xfrm>
          <a:prstGeom prst="wedgeRoundRectCallout">
            <a:avLst>
              <a:gd name="adj1" fmla="val 56646"/>
              <a:gd name="adj2" fmla="val -10291"/>
              <a:gd name="adj3" fmla="val 16667"/>
            </a:avLst>
          </a:prstGeom>
          <a:solidFill>
            <a:schemeClr val="bg1"/>
          </a:solidFill>
          <a:ln w="635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I’ve just received my first payslip and I don’t understand how to read it.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59ED682-4B0F-83BA-D889-96CD8049311D}"/>
              </a:ext>
            </a:extLst>
          </p:cNvPr>
          <p:cNvSpPr/>
          <p:nvPr/>
        </p:nvSpPr>
        <p:spPr>
          <a:xfrm>
            <a:off x="4578327" y="3444560"/>
            <a:ext cx="3329540" cy="3212293"/>
          </a:xfrm>
          <a:prstGeom prst="ellipse">
            <a:avLst/>
          </a:prstGeom>
          <a:solidFill>
            <a:srgbClr val="005A57"/>
          </a:solidFill>
          <a:ln>
            <a:solidFill>
              <a:srgbClr val="005A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are the risks if Lucy does not understand how to read her payslip?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1E2640-41E6-92C5-794A-ACA391CBA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08EE2B-B58C-E1D2-3CC4-BAEE7FAD1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03" t="2982" r="11621"/>
          <a:stretch/>
        </p:blipFill>
        <p:spPr>
          <a:xfrm>
            <a:off x="8508206" y="1585913"/>
            <a:ext cx="3557588" cy="527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3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4E05C-22B7-7F18-3057-A0D0B01C6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/>
              <a:t>Sample Payslip for Lucy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F629F65-B530-9CD1-C681-049CD5E4F9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990630"/>
              </p:ext>
            </p:extLst>
          </p:nvPr>
        </p:nvGraphicFramePr>
        <p:xfrm>
          <a:off x="2561943" y="1602479"/>
          <a:ext cx="9336505" cy="3819660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1771102">
                  <a:extLst>
                    <a:ext uri="{9D8B030D-6E8A-4147-A177-3AD203B41FA5}">
                      <a16:colId xmlns:a16="http://schemas.microsoft.com/office/drawing/2014/main" val="3378450255"/>
                    </a:ext>
                  </a:extLst>
                </a:gridCol>
                <a:gridCol w="1771768">
                  <a:extLst>
                    <a:ext uri="{9D8B030D-6E8A-4147-A177-3AD203B41FA5}">
                      <a16:colId xmlns:a16="http://schemas.microsoft.com/office/drawing/2014/main" val="1631769500"/>
                    </a:ext>
                  </a:extLst>
                </a:gridCol>
                <a:gridCol w="2181296">
                  <a:extLst>
                    <a:ext uri="{9D8B030D-6E8A-4147-A177-3AD203B41FA5}">
                      <a16:colId xmlns:a16="http://schemas.microsoft.com/office/drawing/2014/main" val="3830984074"/>
                    </a:ext>
                  </a:extLst>
                </a:gridCol>
                <a:gridCol w="1549137">
                  <a:extLst>
                    <a:ext uri="{9D8B030D-6E8A-4147-A177-3AD203B41FA5}">
                      <a16:colId xmlns:a16="http://schemas.microsoft.com/office/drawing/2014/main" val="3784823593"/>
                    </a:ext>
                  </a:extLst>
                </a:gridCol>
                <a:gridCol w="2063202">
                  <a:extLst>
                    <a:ext uri="{9D8B030D-6E8A-4147-A177-3AD203B41FA5}">
                      <a16:colId xmlns:a16="http://schemas.microsoft.com/office/drawing/2014/main" val="166992907"/>
                    </a:ext>
                  </a:extLst>
                </a:gridCol>
              </a:tblGrid>
              <a:tr h="1098372"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Employee Name: </a:t>
                      </a:r>
                    </a:p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Lucy Kavanagh</a:t>
                      </a:r>
                      <a:endParaRPr lang="en-IE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Week Number: </a:t>
                      </a:r>
                    </a:p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Date: </a:t>
                      </a:r>
                    </a:p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 May 2023</a:t>
                      </a:r>
                      <a:endParaRPr lang="en-IE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596913"/>
                  </a:ext>
                </a:extLst>
              </a:tr>
              <a:tr h="474415"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Pay</a:t>
                      </a:r>
                      <a:endParaRPr lang="en-IE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Deductions</a:t>
                      </a:r>
                      <a:endParaRPr lang="en-IE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€</a:t>
                      </a:r>
                      <a:endParaRPr lang="en-IE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548455"/>
                  </a:ext>
                </a:extLst>
              </a:tr>
              <a:tr h="474415"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Basic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300.00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Income Tax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75.00</a:t>
                      </a: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0509548"/>
                  </a:ext>
                </a:extLst>
              </a:tr>
              <a:tr h="474415"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Overtime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75.00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PRSI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15.00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8863690"/>
                  </a:ext>
                </a:extLst>
              </a:tr>
              <a:tr h="474415"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USC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4.04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Net Pay</a:t>
                      </a:r>
                      <a:endParaRPr lang="en-IE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398640"/>
                  </a:ext>
                </a:extLst>
              </a:tr>
              <a:tr h="735488"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Gross Pay</a:t>
                      </a:r>
                      <a:endParaRPr lang="en-IE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375.00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2800"/>
                        </a:lnSpc>
                      </a:pPr>
                      <a:r>
                        <a:rPr lang="en-IE" sz="28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Deductions</a:t>
                      </a:r>
                      <a:endParaRPr lang="en-IE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94.04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800"/>
                        </a:lnSpc>
                      </a:pPr>
                      <a:r>
                        <a:rPr lang="en-IE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280.96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132045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CA7F37-15B6-E92A-A822-3AE69F526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319867" y="3124200"/>
            <a:ext cx="2235200" cy="364067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25F9F30-FCFB-9A36-BE64-7F25E7850822}"/>
              </a:ext>
            </a:extLst>
          </p:cNvPr>
          <p:cNvSpPr txBox="1"/>
          <p:nvPr/>
        </p:nvSpPr>
        <p:spPr>
          <a:xfrm>
            <a:off x="208941" y="2777577"/>
            <a:ext cx="2118209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005A5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Number of hours </a:t>
            </a:r>
          </a:p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worked x hourly rate</a:t>
            </a:r>
          </a:p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∴ 30 hours x €10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E6BE1B-929E-4E4F-574C-8D46931633A0}"/>
              </a:ext>
            </a:extLst>
          </p:cNvPr>
          <p:cNvSpPr txBox="1"/>
          <p:nvPr/>
        </p:nvSpPr>
        <p:spPr>
          <a:xfrm>
            <a:off x="211668" y="4239302"/>
            <a:ext cx="2116666" cy="1754326"/>
          </a:xfrm>
          <a:prstGeom prst="rect">
            <a:avLst/>
          </a:prstGeom>
          <a:solidFill>
            <a:schemeClr val="bg1"/>
          </a:solidFill>
          <a:ln w="28575">
            <a:solidFill>
              <a:srgbClr val="005A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Amount received for working</a:t>
            </a:r>
          </a:p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more hours than the employee’s standard </a:t>
            </a:r>
          </a:p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working week</a:t>
            </a:r>
          </a:p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∴ 5 hours x €15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BF28A3-7723-C416-A6DE-A762D92A1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2337235" y="3970867"/>
            <a:ext cx="2200898" cy="526280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7DD11E6-7230-C658-30C6-10AE1922EE1E}"/>
              </a:ext>
            </a:extLst>
          </p:cNvPr>
          <p:cNvSpPr txBox="1"/>
          <p:nvPr/>
        </p:nvSpPr>
        <p:spPr>
          <a:xfrm>
            <a:off x="2566444" y="5689879"/>
            <a:ext cx="1776956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5A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Total pay before</a:t>
            </a:r>
          </a:p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deductions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8D06CED-49C5-E5B2-8383-551CE0DF5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3454922" y="5054600"/>
            <a:ext cx="1142478" cy="635279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B719FF8-2E61-7670-6E54-6DDFCF6A9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41034" y="3464745"/>
            <a:ext cx="0" cy="2253932"/>
          </a:xfrm>
          <a:prstGeom prst="line">
            <a:avLst/>
          </a:prstGeom>
          <a:ln w="28575">
            <a:solidFill>
              <a:srgbClr val="005A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7A0311F-D4F3-4209-56A2-B9F3F4E2C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29890" y="3472176"/>
            <a:ext cx="379018" cy="0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F536B1A-E8FA-506F-53A8-BEDFAFA90A0F}"/>
              </a:ext>
            </a:extLst>
          </p:cNvPr>
          <p:cNvSpPr txBox="1"/>
          <p:nvPr/>
        </p:nvSpPr>
        <p:spPr>
          <a:xfrm>
            <a:off x="5193560" y="5723693"/>
            <a:ext cx="4619306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005A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Statutory deductions </a:t>
            </a:r>
          </a:p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Mandatory deductions made by the employer and paid to the Revenue Commissioners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0D8BA0-66E6-1502-B1A0-2606A29E5230}"/>
              </a:ext>
            </a:extLst>
          </p:cNvPr>
          <p:cNvSpPr txBox="1"/>
          <p:nvPr/>
        </p:nvSpPr>
        <p:spPr>
          <a:xfrm>
            <a:off x="10114317" y="5748874"/>
            <a:ext cx="160082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5A5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Take-home pay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8EDF68-2234-FFDA-AE7C-BB41B7E2A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10914729" y="5266267"/>
            <a:ext cx="0" cy="482607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56DBCE9-7888-F054-DFDC-036A2275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29890" y="3933056"/>
            <a:ext cx="379018" cy="0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0526F1F-D4A8-74F0-8EA4-24AD645E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29890" y="4410511"/>
            <a:ext cx="379018" cy="0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CAEF66-5D13-F9DE-5A22-A6713E30AD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3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3" grpId="0" animBg="1"/>
      <p:bldP spid="35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6A6B5A7-56CB-FA3A-3B47-0626EC4AB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342790" cy="997972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Statutory and Non-Statutory Deductions</a:t>
            </a:r>
            <a:b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18" name="Round Same Side Corner Rectangle 17">
            <a:extLst>
              <a:ext uri="{FF2B5EF4-FFF2-40B4-BE49-F238E27FC236}">
                <a16:creationId xmlns:a16="http://schemas.microsoft.com/office/drawing/2014/main" id="{31AD7E1E-BC22-393A-643E-4C9A2B29B640}"/>
              </a:ext>
            </a:extLst>
          </p:cNvPr>
          <p:cNvSpPr/>
          <p:nvPr/>
        </p:nvSpPr>
        <p:spPr>
          <a:xfrm>
            <a:off x="1837531" y="1950244"/>
            <a:ext cx="4812234" cy="571500"/>
          </a:xfrm>
          <a:prstGeom prst="round2SameRect">
            <a:avLst>
              <a:gd name="adj1" fmla="val 22223"/>
              <a:gd name="adj2" fmla="val 0"/>
            </a:avLst>
          </a:prstGeom>
          <a:solidFill>
            <a:srgbClr val="005A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Statutory deductions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1DA1D-6789-03A2-1D67-E233672B9382}"/>
              </a:ext>
            </a:extLst>
          </p:cNvPr>
          <p:cNvSpPr txBox="1"/>
          <p:nvPr/>
        </p:nvSpPr>
        <p:spPr>
          <a:xfrm>
            <a:off x="1857374" y="1950244"/>
            <a:ext cx="4773423" cy="4038404"/>
          </a:xfrm>
          <a:prstGeom prst="roundRect">
            <a:avLst>
              <a:gd name="adj" fmla="val 2495"/>
            </a:avLst>
          </a:prstGeom>
          <a:noFill/>
          <a:ln w="38100" cap="sq">
            <a:solidFill>
              <a:srgbClr val="005A57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73424"/>
                      <a:gd name="connsiteY0" fmla="*/ 0 h 3563503"/>
                      <a:gd name="connsiteX1" fmla="*/ 548944 w 4773424"/>
                      <a:gd name="connsiteY1" fmla="*/ 0 h 3563503"/>
                      <a:gd name="connsiteX2" fmla="*/ 1002419 w 4773424"/>
                      <a:gd name="connsiteY2" fmla="*/ 0 h 3563503"/>
                      <a:gd name="connsiteX3" fmla="*/ 1694566 w 4773424"/>
                      <a:gd name="connsiteY3" fmla="*/ 0 h 3563503"/>
                      <a:gd name="connsiteX4" fmla="*/ 2243509 w 4773424"/>
                      <a:gd name="connsiteY4" fmla="*/ 0 h 3563503"/>
                      <a:gd name="connsiteX5" fmla="*/ 2792453 w 4773424"/>
                      <a:gd name="connsiteY5" fmla="*/ 0 h 3563503"/>
                      <a:gd name="connsiteX6" fmla="*/ 3484600 w 4773424"/>
                      <a:gd name="connsiteY6" fmla="*/ 0 h 3563503"/>
                      <a:gd name="connsiteX7" fmla="*/ 3985809 w 4773424"/>
                      <a:gd name="connsiteY7" fmla="*/ 0 h 3563503"/>
                      <a:gd name="connsiteX8" fmla="*/ 4773424 w 4773424"/>
                      <a:gd name="connsiteY8" fmla="*/ 0 h 3563503"/>
                      <a:gd name="connsiteX9" fmla="*/ 4773424 w 4773424"/>
                      <a:gd name="connsiteY9" fmla="*/ 665187 h 3563503"/>
                      <a:gd name="connsiteX10" fmla="*/ 4773424 w 4773424"/>
                      <a:gd name="connsiteY10" fmla="*/ 1187834 h 3563503"/>
                      <a:gd name="connsiteX11" fmla="*/ 4773424 w 4773424"/>
                      <a:gd name="connsiteY11" fmla="*/ 1781752 h 3563503"/>
                      <a:gd name="connsiteX12" fmla="*/ 4773424 w 4773424"/>
                      <a:gd name="connsiteY12" fmla="*/ 2411304 h 3563503"/>
                      <a:gd name="connsiteX13" fmla="*/ 4773424 w 4773424"/>
                      <a:gd name="connsiteY13" fmla="*/ 2898316 h 3563503"/>
                      <a:gd name="connsiteX14" fmla="*/ 4773424 w 4773424"/>
                      <a:gd name="connsiteY14" fmla="*/ 3563503 h 3563503"/>
                      <a:gd name="connsiteX15" fmla="*/ 4176746 w 4773424"/>
                      <a:gd name="connsiteY15" fmla="*/ 3563503 h 3563503"/>
                      <a:gd name="connsiteX16" fmla="*/ 3580068 w 4773424"/>
                      <a:gd name="connsiteY16" fmla="*/ 3563503 h 3563503"/>
                      <a:gd name="connsiteX17" fmla="*/ 2887922 w 4773424"/>
                      <a:gd name="connsiteY17" fmla="*/ 3563503 h 3563503"/>
                      <a:gd name="connsiteX18" fmla="*/ 2291244 w 4773424"/>
                      <a:gd name="connsiteY18" fmla="*/ 3563503 h 3563503"/>
                      <a:gd name="connsiteX19" fmla="*/ 1837768 w 4773424"/>
                      <a:gd name="connsiteY19" fmla="*/ 3563503 h 3563503"/>
                      <a:gd name="connsiteX20" fmla="*/ 1336559 w 4773424"/>
                      <a:gd name="connsiteY20" fmla="*/ 3563503 h 3563503"/>
                      <a:gd name="connsiteX21" fmla="*/ 644412 w 4773424"/>
                      <a:gd name="connsiteY21" fmla="*/ 3563503 h 3563503"/>
                      <a:gd name="connsiteX22" fmla="*/ 0 w 4773424"/>
                      <a:gd name="connsiteY22" fmla="*/ 3563503 h 3563503"/>
                      <a:gd name="connsiteX23" fmla="*/ 0 w 4773424"/>
                      <a:gd name="connsiteY23" fmla="*/ 3040856 h 3563503"/>
                      <a:gd name="connsiteX24" fmla="*/ 0 w 4773424"/>
                      <a:gd name="connsiteY24" fmla="*/ 2482574 h 3563503"/>
                      <a:gd name="connsiteX25" fmla="*/ 0 w 4773424"/>
                      <a:gd name="connsiteY25" fmla="*/ 1995562 h 3563503"/>
                      <a:gd name="connsiteX26" fmla="*/ 0 w 4773424"/>
                      <a:gd name="connsiteY26" fmla="*/ 1508550 h 3563503"/>
                      <a:gd name="connsiteX27" fmla="*/ 0 w 4773424"/>
                      <a:gd name="connsiteY27" fmla="*/ 878997 h 3563503"/>
                      <a:gd name="connsiteX28" fmla="*/ 0 w 4773424"/>
                      <a:gd name="connsiteY28" fmla="*/ 0 h 3563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73424" h="3563503" extrusionOk="0">
                        <a:moveTo>
                          <a:pt x="0" y="0"/>
                        </a:moveTo>
                        <a:cubicBezTo>
                          <a:pt x="210935" y="-51822"/>
                          <a:pt x="433535" y="59639"/>
                          <a:pt x="548944" y="0"/>
                        </a:cubicBezTo>
                        <a:cubicBezTo>
                          <a:pt x="664353" y="-59639"/>
                          <a:pt x="807757" y="33998"/>
                          <a:pt x="1002419" y="0"/>
                        </a:cubicBezTo>
                        <a:cubicBezTo>
                          <a:pt x="1197082" y="-33998"/>
                          <a:pt x="1511860" y="62444"/>
                          <a:pt x="1694566" y="0"/>
                        </a:cubicBezTo>
                        <a:cubicBezTo>
                          <a:pt x="1877272" y="-62444"/>
                          <a:pt x="2102482" y="18361"/>
                          <a:pt x="2243509" y="0"/>
                        </a:cubicBezTo>
                        <a:cubicBezTo>
                          <a:pt x="2384536" y="-18361"/>
                          <a:pt x="2524093" y="3192"/>
                          <a:pt x="2792453" y="0"/>
                        </a:cubicBezTo>
                        <a:cubicBezTo>
                          <a:pt x="3060813" y="-3192"/>
                          <a:pt x="3285140" y="22554"/>
                          <a:pt x="3484600" y="0"/>
                        </a:cubicBezTo>
                        <a:cubicBezTo>
                          <a:pt x="3684060" y="-22554"/>
                          <a:pt x="3783620" y="33580"/>
                          <a:pt x="3985809" y="0"/>
                        </a:cubicBezTo>
                        <a:cubicBezTo>
                          <a:pt x="4187998" y="-33580"/>
                          <a:pt x="4510613" y="39794"/>
                          <a:pt x="4773424" y="0"/>
                        </a:cubicBezTo>
                        <a:cubicBezTo>
                          <a:pt x="4823680" y="198179"/>
                          <a:pt x="4769207" y="347657"/>
                          <a:pt x="4773424" y="665187"/>
                        </a:cubicBezTo>
                        <a:cubicBezTo>
                          <a:pt x="4777641" y="982717"/>
                          <a:pt x="4755697" y="998096"/>
                          <a:pt x="4773424" y="1187834"/>
                        </a:cubicBezTo>
                        <a:cubicBezTo>
                          <a:pt x="4791151" y="1377572"/>
                          <a:pt x="4725555" y="1627156"/>
                          <a:pt x="4773424" y="1781752"/>
                        </a:cubicBezTo>
                        <a:cubicBezTo>
                          <a:pt x="4821293" y="1936348"/>
                          <a:pt x="4767908" y="2142600"/>
                          <a:pt x="4773424" y="2411304"/>
                        </a:cubicBezTo>
                        <a:cubicBezTo>
                          <a:pt x="4778940" y="2680008"/>
                          <a:pt x="4753151" y="2695364"/>
                          <a:pt x="4773424" y="2898316"/>
                        </a:cubicBezTo>
                        <a:cubicBezTo>
                          <a:pt x="4793697" y="3101268"/>
                          <a:pt x="4750514" y="3382578"/>
                          <a:pt x="4773424" y="3563503"/>
                        </a:cubicBezTo>
                        <a:cubicBezTo>
                          <a:pt x="4486215" y="3575373"/>
                          <a:pt x="4411648" y="3561926"/>
                          <a:pt x="4176746" y="3563503"/>
                        </a:cubicBezTo>
                        <a:cubicBezTo>
                          <a:pt x="3941844" y="3565080"/>
                          <a:pt x="3732314" y="3551083"/>
                          <a:pt x="3580068" y="3563503"/>
                        </a:cubicBezTo>
                        <a:cubicBezTo>
                          <a:pt x="3427822" y="3575923"/>
                          <a:pt x="3228321" y="3563119"/>
                          <a:pt x="2887922" y="3563503"/>
                        </a:cubicBezTo>
                        <a:cubicBezTo>
                          <a:pt x="2547523" y="3563887"/>
                          <a:pt x="2450057" y="3553869"/>
                          <a:pt x="2291244" y="3563503"/>
                        </a:cubicBezTo>
                        <a:cubicBezTo>
                          <a:pt x="2132431" y="3573137"/>
                          <a:pt x="1993814" y="3559421"/>
                          <a:pt x="1837768" y="3563503"/>
                        </a:cubicBezTo>
                        <a:cubicBezTo>
                          <a:pt x="1681722" y="3567585"/>
                          <a:pt x="1445017" y="3541549"/>
                          <a:pt x="1336559" y="3563503"/>
                        </a:cubicBezTo>
                        <a:cubicBezTo>
                          <a:pt x="1228101" y="3585457"/>
                          <a:pt x="819978" y="3528563"/>
                          <a:pt x="644412" y="3563503"/>
                        </a:cubicBezTo>
                        <a:cubicBezTo>
                          <a:pt x="468846" y="3598443"/>
                          <a:pt x="212697" y="3548364"/>
                          <a:pt x="0" y="3563503"/>
                        </a:cubicBezTo>
                        <a:cubicBezTo>
                          <a:pt x="-60972" y="3363495"/>
                          <a:pt x="17760" y="3238951"/>
                          <a:pt x="0" y="3040856"/>
                        </a:cubicBezTo>
                        <a:cubicBezTo>
                          <a:pt x="-17760" y="2842761"/>
                          <a:pt x="11339" y="2699979"/>
                          <a:pt x="0" y="2482574"/>
                        </a:cubicBezTo>
                        <a:cubicBezTo>
                          <a:pt x="-11339" y="2265169"/>
                          <a:pt x="48153" y="2136429"/>
                          <a:pt x="0" y="1995562"/>
                        </a:cubicBezTo>
                        <a:cubicBezTo>
                          <a:pt x="-48153" y="1854695"/>
                          <a:pt x="38778" y="1610840"/>
                          <a:pt x="0" y="1508550"/>
                        </a:cubicBezTo>
                        <a:cubicBezTo>
                          <a:pt x="-38778" y="1406260"/>
                          <a:pt x="63941" y="1136352"/>
                          <a:pt x="0" y="878997"/>
                        </a:cubicBezTo>
                        <a:cubicBezTo>
                          <a:pt x="-63941" y="621642"/>
                          <a:pt x="58524" y="42008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108000" tIns="612000" rIns="0" bIns="108000" rtlCol="0">
            <a:spAutoFit/>
          </a:bodyPr>
          <a:lstStyle/>
          <a:p>
            <a:pPr marL="457200" indent="-4572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These are 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deductions that the employer by law must deduct from an employee’s pay</a:t>
            </a:r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There are 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three* statutory deductions: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Income Tax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USC (Universal Social Charge)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PRSI (Pay Related Social Insurance)</a:t>
            </a:r>
          </a:p>
        </p:txBody>
      </p:sp>
      <p:sp>
        <p:nvSpPr>
          <p:cNvPr id="19" name="Round Same Side Corner Rectangle 18">
            <a:extLst>
              <a:ext uri="{FF2B5EF4-FFF2-40B4-BE49-F238E27FC236}">
                <a16:creationId xmlns:a16="http://schemas.microsoft.com/office/drawing/2014/main" id="{FB17AB34-E3BD-68E5-32CB-92121848F25E}"/>
              </a:ext>
            </a:extLst>
          </p:cNvPr>
          <p:cNvSpPr/>
          <p:nvPr/>
        </p:nvSpPr>
        <p:spPr>
          <a:xfrm>
            <a:off x="6846049" y="1950244"/>
            <a:ext cx="4816996" cy="571500"/>
          </a:xfrm>
          <a:prstGeom prst="round2SameRect">
            <a:avLst>
              <a:gd name="adj1" fmla="val 26111"/>
              <a:gd name="adj2" fmla="val 0"/>
            </a:avLst>
          </a:prstGeom>
          <a:solidFill>
            <a:srgbClr val="005A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Non- Statutory deductions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C87E82-A780-7979-FBA4-BF69B991D7C8}"/>
              </a:ext>
            </a:extLst>
          </p:cNvPr>
          <p:cNvSpPr txBox="1"/>
          <p:nvPr/>
        </p:nvSpPr>
        <p:spPr>
          <a:xfrm>
            <a:off x="6863427" y="1950244"/>
            <a:ext cx="4780567" cy="4103683"/>
          </a:xfrm>
          <a:prstGeom prst="roundRect">
            <a:avLst>
              <a:gd name="adj" fmla="val 3539"/>
            </a:avLst>
          </a:prstGeom>
          <a:noFill/>
          <a:ln w="38100" cap="sq">
            <a:solidFill>
              <a:srgbClr val="005A57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098272673">
                  <a:custGeom>
                    <a:avLst/>
                    <a:gdLst>
                      <a:gd name="connsiteX0" fmla="*/ 0 w 4773424"/>
                      <a:gd name="connsiteY0" fmla="*/ 0 h 3589596"/>
                      <a:gd name="connsiteX1" fmla="*/ 644412 w 4773424"/>
                      <a:gd name="connsiteY1" fmla="*/ 0 h 3589596"/>
                      <a:gd name="connsiteX2" fmla="*/ 1241090 w 4773424"/>
                      <a:gd name="connsiteY2" fmla="*/ 0 h 3589596"/>
                      <a:gd name="connsiteX3" fmla="*/ 1933237 w 4773424"/>
                      <a:gd name="connsiteY3" fmla="*/ 0 h 3589596"/>
                      <a:gd name="connsiteX4" fmla="*/ 2577649 w 4773424"/>
                      <a:gd name="connsiteY4" fmla="*/ 0 h 3589596"/>
                      <a:gd name="connsiteX5" fmla="*/ 3126593 w 4773424"/>
                      <a:gd name="connsiteY5" fmla="*/ 0 h 3589596"/>
                      <a:gd name="connsiteX6" fmla="*/ 3771005 w 4773424"/>
                      <a:gd name="connsiteY6" fmla="*/ 0 h 3589596"/>
                      <a:gd name="connsiteX7" fmla="*/ 4773424 w 4773424"/>
                      <a:gd name="connsiteY7" fmla="*/ 0 h 3589596"/>
                      <a:gd name="connsiteX8" fmla="*/ 4773424 w 4773424"/>
                      <a:gd name="connsiteY8" fmla="*/ 598266 h 3589596"/>
                      <a:gd name="connsiteX9" fmla="*/ 4773424 w 4773424"/>
                      <a:gd name="connsiteY9" fmla="*/ 1124740 h 3589596"/>
                      <a:gd name="connsiteX10" fmla="*/ 4773424 w 4773424"/>
                      <a:gd name="connsiteY10" fmla="*/ 1651214 h 3589596"/>
                      <a:gd name="connsiteX11" fmla="*/ 4773424 w 4773424"/>
                      <a:gd name="connsiteY11" fmla="*/ 2285376 h 3589596"/>
                      <a:gd name="connsiteX12" fmla="*/ 4773424 w 4773424"/>
                      <a:gd name="connsiteY12" fmla="*/ 2811850 h 3589596"/>
                      <a:gd name="connsiteX13" fmla="*/ 4773424 w 4773424"/>
                      <a:gd name="connsiteY13" fmla="*/ 3589596 h 3589596"/>
                      <a:gd name="connsiteX14" fmla="*/ 4272214 w 4773424"/>
                      <a:gd name="connsiteY14" fmla="*/ 3589596 h 3589596"/>
                      <a:gd name="connsiteX15" fmla="*/ 3580068 w 4773424"/>
                      <a:gd name="connsiteY15" fmla="*/ 3589596 h 3589596"/>
                      <a:gd name="connsiteX16" fmla="*/ 3031124 w 4773424"/>
                      <a:gd name="connsiteY16" fmla="*/ 3589596 h 3589596"/>
                      <a:gd name="connsiteX17" fmla="*/ 2577649 w 4773424"/>
                      <a:gd name="connsiteY17" fmla="*/ 3589596 h 3589596"/>
                      <a:gd name="connsiteX18" fmla="*/ 2124174 w 4773424"/>
                      <a:gd name="connsiteY18" fmla="*/ 3589596 h 3589596"/>
                      <a:gd name="connsiteX19" fmla="*/ 1479761 w 4773424"/>
                      <a:gd name="connsiteY19" fmla="*/ 3589596 h 3589596"/>
                      <a:gd name="connsiteX20" fmla="*/ 835349 w 4773424"/>
                      <a:gd name="connsiteY20" fmla="*/ 3589596 h 3589596"/>
                      <a:gd name="connsiteX21" fmla="*/ 0 w 4773424"/>
                      <a:gd name="connsiteY21" fmla="*/ 3589596 h 3589596"/>
                      <a:gd name="connsiteX22" fmla="*/ 0 w 4773424"/>
                      <a:gd name="connsiteY22" fmla="*/ 3063122 h 3589596"/>
                      <a:gd name="connsiteX23" fmla="*/ 0 w 4773424"/>
                      <a:gd name="connsiteY23" fmla="*/ 2428960 h 3589596"/>
                      <a:gd name="connsiteX24" fmla="*/ 0 w 4773424"/>
                      <a:gd name="connsiteY24" fmla="*/ 1830694 h 3589596"/>
                      <a:gd name="connsiteX25" fmla="*/ 0 w 4773424"/>
                      <a:gd name="connsiteY25" fmla="*/ 1304220 h 3589596"/>
                      <a:gd name="connsiteX26" fmla="*/ 0 w 4773424"/>
                      <a:gd name="connsiteY26" fmla="*/ 670058 h 3589596"/>
                      <a:gd name="connsiteX27" fmla="*/ 0 w 4773424"/>
                      <a:gd name="connsiteY27" fmla="*/ 0 h 3589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4773424" h="3589596" extrusionOk="0">
                        <a:moveTo>
                          <a:pt x="0" y="0"/>
                        </a:moveTo>
                        <a:cubicBezTo>
                          <a:pt x="226057" y="-34625"/>
                          <a:pt x="461419" y="47174"/>
                          <a:pt x="644412" y="0"/>
                        </a:cubicBezTo>
                        <a:cubicBezTo>
                          <a:pt x="827405" y="-47174"/>
                          <a:pt x="1023257" y="14459"/>
                          <a:pt x="1241090" y="0"/>
                        </a:cubicBezTo>
                        <a:cubicBezTo>
                          <a:pt x="1458923" y="-14459"/>
                          <a:pt x="1754478" y="3093"/>
                          <a:pt x="1933237" y="0"/>
                        </a:cubicBezTo>
                        <a:cubicBezTo>
                          <a:pt x="2111996" y="-3093"/>
                          <a:pt x="2446542" y="2074"/>
                          <a:pt x="2577649" y="0"/>
                        </a:cubicBezTo>
                        <a:cubicBezTo>
                          <a:pt x="2708756" y="-2074"/>
                          <a:pt x="2977750" y="9908"/>
                          <a:pt x="3126593" y="0"/>
                        </a:cubicBezTo>
                        <a:cubicBezTo>
                          <a:pt x="3275436" y="-9908"/>
                          <a:pt x="3625790" y="46858"/>
                          <a:pt x="3771005" y="0"/>
                        </a:cubicBezTo>
                        <a:cubicBezTo>
                          <a:pt x="3916220" y="-46858"/>
                          <a:pt x="4434601" y="54250"/>
                          <a:pt x="4773424" y="0"/>
                        </a:cubicBezTo>
                        <a:cubicBezTo>
                          <a:pt x="4834373" y="263339"/>
                          <a:pt x="4701829" y="383822"/>
                          <a:pt x="4773424" y="598266"/>
                        </a:cubicBezTo>
                        <a:cubicBezTo>
                          <a:pt x="4845019" y="812710"/>
                          <a:pt x="4771203" y="954203"/>
                          <a:pt x="4773424" y="1124740"/>
                        </a:cubicBezTo>
                        <a:cubicBezTo>
                          <a:pt x="4775645" y="1295277"/>
                          <a:pt x="4722823" y="1477586"/>
                          <a:pt x="4773424" y="1651214"/>
                        </a:cubicBezTo>
                        <a:cubicBezTo>
                          <a:pt x="4824025" y="1824842"/>
                          <a:pt x="4749278" y="2032110"/>
                          <a:pt x="4773424" y="2285376"/>
                        </a:cubicBezTo>
                        <a:cubicBezTo>
                          <a:pt x="4797570" y="2538642"/>
                          <a:pt x="4761827" y="2694061"/>
                          <a:pt x="4773424" y="2811850"/>
                        </a:cubicBezTo>
                        <a:cubicBezTo>
                          <a:pt x="4785021" y="2929639"/>
                          <a:pt x="4690518" y="3248439"/>
                          <a:pt x="4773424" y="3589596"/>
                        </a:cubicBezTo>
                        <a:cubicBezTo>
                          <a:pt x="4611883" y="3616816"/>
                          <a:pt x="4378765" y="3573904"/>
                          <a:pt x="4272214" y="3589596"/>
                        </a:cubicBezTo>
                        <a:cubicBezTo>
                          <a:pt x="4165663" y="3605288"/>
                          <a:pt x="3907115" y="3512811"/>
                          <a:pt x="3580068" y="3589596"/>
                        </a:cubicBezTo>
                        <a:cubicBezTo>
                          <a:pt x="3253021" y="3666381"/>
                          <a:pt x="3218456" y="3544672"/>
                          <a:pt x="3031124" y="3589596"/>
                        </a:cubicBezTo>
                        <a:cubicBezTo>
                          <a:pt x="2843792" y="3634520"/>
                          <a:pt x="2671510" y="3545512"/>
                          <a:pt x="2577649" y="3589596"/>
                        </a:cubicBezTo>
                        <a:cubicBezTo>
                          <a:pt x="2483789" y="3633680"/>
                          <a:pt x="2323007" y="3546578"/>
                          <a:pt x="2124174" y="3589596"/>
                        </a:cubicBezTo>
                        <a:cubicBezTo>
                          <a:pt x="1925342" y="3632614"/>
                          <a:pt x="1743472" y="3573486"/>
                          <a:pt x="1479761" y="3589596"/>
                        </a:cubicBezTo>
                        <a:cubicBezTo>
                          <a:pt x="1216050" y="3605706"/>
                          <a:pt x="1148795" y="3523098"/>
                          <a:pt x="835349" y="3589596"/>
                        </a:cubicBezTo>
                        <a:cubicBezTo>
                          <a:pt x="521903" y="3656094"/>
                          <a:pt x="278397" y="3542293"/>
                          <a:pt x="0" y="3589596"/>
                        </a:cubicBezTo>
                        <a:cubicBezTo>
                          <a:pt x="-31509" y="3438141"/>
                          <a:pt x="29254" y="3293136"/>
                          <a:pt x="0" y="3063122"/>
                        </a:cubicBezTo>
                        <a:cubicBezTo>
                          <a:pt x="-29254" y="2833108"/>
                          <a:pt x="66774" y="2663120"/>
                          <a:pt x="0" y="2428960"/>
                        </a:cubicBezTo>
                        <a:cubicBezTo>
                          <a:pt x="-66774" y="2194800"/>
                          <a:pt x="49269" y="2095322"/>
                          <a:pt x="0" y="1830694"/>
                        </a:cubicBezTo>
                        <a:cubicBezTo>
                          <a:pt x="-49269" y="1566066"/>
                          <a:pt x="2490" y="1509488"/>
                          <a:pt x="0" y="1304220"/>
                        </a:cubicBezTo>
                        <a:cubicBezTo>
                          <a:pt x="-2490" y="1098952"/>
                          <a:pt x="44042" y="809501"/>
                          <a:pt x="0" y="670058"/>
                        </a:cubicBezTo>
                        <a:cubicBezTo>
                          <a:pt x="-44042" y="530615"/>
                          <a:pt x="6698" y="26687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108000" tIns="612000" rIns="0" bIns="144000" rtlCol="0">
            <a:spAutoFit/>
          </a:bodyPr>
          <a:lstStyle/>
          <a:p>
            <a:pPr marL="457200" indent="-4572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These are deductions that the </a:t>
            </a:r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employee voluntarily asks their employer to deduct from their pay</a:t>
            </a:r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Non-statutory deductions can include: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Trade union subscription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Health insurance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Private pension payments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DBED32-81F2-4A09-B004-1BF62F20073A}"/>
              </a:ext>
            </a:extLst>
          </p:cNvPr>
          <p:cNvSpPr txBox="1"/>
          <p:nvPr/>
        </p:nvSpPr>
        <p:spPr>
          <a:xfrm>
            <a:off x="1852645" y="6141148"/>
            <a:ext cx="6930517" cy="646331"/>
          </a:xfrm>
          <a:prstGeom prst="rect">
            <a:avLst/>
          </a:prstGeom>
          <a:solidFill>
            <a:schemeClr val="bg1"/>
          </a:solidFill>
          <a:ln w="15875">
            <a:solidFill>
              <a:srgbClr val="005A57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*Revenue, in some instances, may also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instruct an employer to deduct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Local Property Tax (LPT) from an employee’s pay </a:t>
            </a:r>
            <a:endParaRPr lang="en-I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0DCA15-4DA7-C59D-CB8D-3D87ABDA4C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43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allAtOnce" animBg="1"/>
      <p:bldP spid="8" grpId="0" animBg="1"/>
      <p:bldP spid="19" grpId="0" animBg="1"/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D8E03-26CF-FFEC-13B2-95DA04645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8"/>
            <a:ext cx="6319605" cy="1224191"/>
          </a:xfrm>
        </p:spPr>
        <p:txBody>
          <a:bodyPr/>
          <a:lstStyle/>
          <a:p>
            <a:r>
              <a:rPr lang="en-GB" dirty="0"/>
              <a:t>How to Calculate Income Tax in the PAYE System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DB309-8DC7-8123-8C06-441946EA56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2310063"/>
            <a:ext cx="9491663" cy="3773237"/>
          </a:xfrm>
        </p:spPr>
        <p:txBody>
          <a:bodyPr/>
          <a:lstStyle/>
          <a:p>
            <a:r>
              <a:rPr lang="en-US" dirty="0"/>
              <a:t>When calculating Income Tax, there are three main factors to consider:</a:t>
            </a:r>
          </a:p>
          <a:p>
            <a:endParaRPr lang="en-GB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B59961A-B8C4-B360-8C05-802B6B4C30C0}"/>
              </a:ext>
            </a:extLst>
          </p:cNvPr>
          <p:cNvSpPr/>
          <p:nvPr/>
        </p:nvSpPr>
        <p:spPr>
          <a:xfrm>
            <a:off x="2472263" y="3449727"/>
            <a:ext cx="2958869" cy="2958869"/>
          </a:xfrm>
          <a:custGeom>
            <a:avLst/>
            <a:gdLst>
              <a:gd name="connsiteX0" fmla="*/ 0 w 2958869"/>
              <a:gd name="connsiteY0" fmla="*/ 1479435 h 2958869"/>
              <a:gd name="connsiteX1" fmla="*/ 1479435 w 2958869"/>
              <a:gd name="connsiteY1" fmla="*/ 0 h 2958869"/>
              <a:gd name="connsiteX2" fmla="*/ 2958870 w 2958869"/>
              <a:gd name="connsiteY2" fmla="*/ 1479435 h 2958869"/>
              <a:gd name="connsiteX3" fmla="*/ 1479435 w 2958869"/>
              <a:gd name="connsiteY3" fmla="*/ 2958870 h 2958869"/>
              <a:gd name="connsiteX4" fmla="*/ 0 w 2958869"/>
              <a:gd name="connsiteY4" fmla="*/ 1479435 h 295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8869" h="2958869">
                <a:moveTo>
                  <a:pt x="0" y="1479435"/>
                </a:moveTo>
                <a:cubicBezTo>
                  <a:pt x="0" y="662366"/>
                  <a:pt x="662366" y="0"/>
                  <a:pt x="1479435" y="0"/>
                </a:cubicBezTo>
                <a:cubicBezTo>
                  <a:pt x="2296504" y="0"/>
                  <a:pt x="2958870" y="662366"/>
                  <a:pt x="2958870" y="1479435"/>
                </a:cubicBezTo>
                <a:cubicBezTo>
                  <a:pt x="2958870" y="2296504"/>
                  <a:pt x="2296504" y="2958870"/>
                  <a:pt x="1479435" y="2958870"/>
                </a:cubicBezTo>
                <a:cubicBezTo>
                  <a:pt x="662366" y="2958870"/>
                  <a:pt x="0" y="2296504"/>
                  <a:pt x="0" y="1479435"/>
                </a:cubicBezTo>
                <a:close/>
              </a:path>
            </a:pathLst>
          </a:custGeom>
          <a:solidFill>
            <a:srgbClr val="0099D8">
              <a:alpha val="29000"/>
            </a:srgbClr>
          </a:solidFill>
          <a:ln w="38100">
            <a:solidFill>
              <a:srgbClr val="0099D8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96152" tIns="479036" rIns="596152" bIns="479036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3600" b="1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Tax</a:t>
            </a:r>
            <a:br>
              <a:rPr lang="en-GB" sz="3600" b="1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600" b="1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Basis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C297C48-83F2-68FC-2DF6-9BF3DD14BD80}"/>
              </a:ext>
            </a:extLst>
          </p:cNvPr>
          <p:cNvSpPr/>
          <p:nvPr/>
        </p:nvSpPr>
        <p:spPr>
          <a:xfrm>
            <a:off x="4981599" y="3449727"/>
            <a:ext cx="2958869" cy="2958869"/>
          </a:xfrm>
          <a:custGeom>
            <a:avLst/>
            <a:gdLst>
              <a:gd name="connsiteX0" fmla="*/ 0 w 2958869"/>
              <a:gd name="connsiteY0" fmla="*/ 1479435 h 2958869"/>
              <a:gd name="connsiteX1" fmla="*/ 1479435 w 2958869"/>
              <a:gd name="connsiteY1" fmla="*/ 0 h 2958869"/>
              <a:gd name="connsiteX2" fmla="*/ 2958870 w 2958869"/>
              <a:gd name="connsiteY2" fmla="*/ 1479435 h 2958869"/>
              <a:gd name="connsiteX3" fmla="*/ 1479435 w 2958869"/>
              <a:gd name="connsiteY3" fmla="*/ 2958870 h 2958869"/>
              <a:gd name="connsiteX4" fmla="*/ 0 w 2958869"/>
              <a:gd name="connsiteY4" fmla="*/ 1479435 h 295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8869" h="2958869">
                <a:moveTo>
                  <a:pt x="0" y="1479435"/>
                </a:moveTo>
                <a:cubicBezTo>
                  <a:pt x="0" y="662366"/>
                  <a:pt x="662366" y="0"/>
                  <a:pt x="1479435" y="0"/>
                </a:cubicBezTo>
                <a:cubicBezTo>
                  <a:pt x="2296504" y="0"/>
                  <a:pt x="2958870" y="662366"/>
                  <a:pt x="2958870" y="1479435"/>
                </a:cubicBezTo>
                <a:cubicBezTo>
                  <a:pt x="2958870" y="2296504"/>
                  <a:pt x="2296504" y="2958870"/>
                  <a:pt x="1479435" y="2958870"/>
                </a:cubicBezTo>
                <a:cubicBezTo>
                  <a:pt x="662366" y="2958870"/>
                  <a:pt x="0" y="2296504"/>
                  <a:pt x="0" y="1479435"/>
                </a:cubicBezTo>
                <a:close/>
              </a:path>
            </a:pathLst>
          </a:custGeom>
          <a:solidFill>
            <a:srgbClr val="0099D8">
              <a:alpha val="29000"/>
            </a:srgbClr>
          </a:solidFill>
          <a:ln w="38100">
            <a:solidFill>
              <a:srgbClr val="0099D8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96152" tIns="479036" rIns="596152" bIns="479036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3600" b="1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Tax Rate Band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79016B7-E0A8-E09D-51A7-6FCBDF8DDC78}"/>
              </a:ext>
            </a:extLst>
          </p:cNvPr>
          <p:cNvSpPr/>
          <p:nvPr/>
        </p:nvSpPr>
        <p:spPr>
          <a:xfrm>
            <a:off x="7470615" y="3449727"/>
            <a:ext cx="2958869" cy="2958869"/>
          </a:xfrm>
          <a:custGeom>
            <a:avLst/>
            <a:gdLst>
              <a:gd name="connsiteX0" fmla="*/ 0 w 2958869"/>
              <a:gd name="connsiteY0" fmla="*/ 1479435 h 2958869"/>
              <a:gd name="connsiteX1" fmla="*/ 1479435 w 2958869"/>
              <a:gd name="connsiteY1" fmla="*/ 0 h 2958869"/>
              <a:gd name="connsiteX2" fmla="*/ 2958870 w 2958869"/>
              <a:gd name="connsiteY2" fmla="*/ 1479435 h 2958869"/>
              <a:gd name="connsiteX3" fmla="*/ 1479435 w 2958869"/>
              <a:gd name="connsiteY3" fmla="*/ 2958870 h 2958869"/>
              <a:gd name="connsiteX4" fmla="*/ 0 w 2958869"/>
              <a:gd name="connsiteY4" fmla="*/ 1479435 h 295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8869" h="2958869">
                <a:moveTo>
                  <a:pt x="0" y="1479435"/>
                </a:moveTo>
                <a:cubicBezTo>
                  <a:pt x="0" y="662366"/>
                  <a:pt x="662366" y="0"/>
                  <a:pt x="1479435" y="0"/>
                </a:cubicBezTo>
                <a:cubicBezTo>
                  <a:pt x="2296504" y="0"/>
                  <a:pt x="2958870" y="662366"/>
                  <a:pt x="2958870" y="1479435"/>
                </a:cubicBezTo>
                <a:cubicBezTo>
                  <a:pt x="2958870" y="2296504"/>
                  <a:pt x="2296504" y="2958870"/>
                  <a:pt x="1479435" y="2958870"/>
                </a:cubicBezTo>
                <a:cubicBezTo>
                  <a:pt x="662366" y="2958870"/>
                  <a:pt x="0" y="2296504"/>
                  <a:pt x="0" y="1479435"/>
                </a:cubicBezTo>
                <a:close/>
              </a:path>
            </a:pathLst>
          </a:custGeom>
          <a:solidFill>
            <a:srgbClr val="0099D8">
              <a:alpha val="29000"/>
            </a:srgbClr>
          </a:solidFill>
          <a:ln w="38100">
            <a:solidFill>
              <a:srgbClr val="0099D8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96152" tIns="479036" rIns="596152" bIns="479036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3600" b="1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Tax Credits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96C90-F533-E73D-9B7F-6A87DB5CC2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46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FB3A-790A-563B-A187-96E6069D6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Tax Basis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B5D7F-7254-1D5C-88B1-67B0B94949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9492174" cy="741680"/>
          </a:xfrm>
        </p:spPr>
        <p:txBody>
          <a:bodyPr/>
          <a:lstStyle/>
          <a:p>
            <a:r>
              <a:rPr lang="en-US" dirty="0"/>
              <a:t>Your taxes may be collected using one of three tax basis:</a:t>
            </a:r>
          </a:p>
          <a:p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6FC5DE6-8E61-63FD-D7CD-F9D1CC7374AA}"/>
              </a:ext>
            </a:extLst>
          </p:cNvPr>
          <p:cNvSpPr/>
          <p:nvPr/>
        </p:nvSpPr>
        <p:spPr>
          <a:xfrm>
            <a:off x="1676401" y="2441372"/>
            <a:ext cx="10022790" cy="1123827"/>
          </a:xfrm>
          <a:prstGeom prst="roundRect">
            <a:avLst/>
          </a:prstGeom>
          <a:solidFill>
            <a:srgbClr val="EDFAFF"/>
          </a:solidFill>
          <a:ln w="19050">
            <a:solidFill>
              <a:srgbClr val="0099D8"/>
            </a:solidFill>
          </a:ln>
        </p:spPr>
        <p:style>
          <a:ln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48000" tIns="117725" rIns="468000" bIns="117727" numCol="1" spcCol="1270" anchor="ctr" anchorCtr="0">
            <a:noAutofit/>
          </a:bodyPr>
          <a:lstStyle/>
          <a:p>
            <a:pPr marL="228600" lvl="1" indent="-228600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Your </a:t>
            </a:r>
            <a:r>
              <a:rPr lang="en-US" sz="22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job is not registered with Revenue</a:t>
            </a:r>
            <a:endParaRPr lang="en-GB" sz="2200" b="1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2" indent="-228600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None/>
            </a:pPr>
            <a:r>
              <a:rPr lang="en-US" sz="22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endParaRPr lang="en-GB" sz="2200" b="1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indent="-228600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  <a:r>
              <a:rPr lang="en-US" sz="22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haven’t</a:t>
            </a:r>
            <a:r>
              <a:rPr lang="en-US" sz="22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 given your employer your PPSN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87A5CD0-115B-F343-D6A7-035485C1CB88}"/>
              </a:ext>
            </a:extLst>
          </p:cNvPr>
          <p:cNvSpPr/>
          <p:nvPr/>
        </p:nvSpPr>
        <p:spPr>
          <a:xfrm>
            <a:off x="1790396" y="2547987"/>
            <a:ext cx="3066084" cy="910594"/>
          </a:xfrm>
          <a:prstGeom prst="roundRect">
            <a:avLst/>
          </a:prstGeom>
          <a:solidFill>
            <a:srgbClr val="0099D8"/>
          </a:solidFill>
          <a:ln>
            <a:noFill/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  <p:txBody>
          <a:bodyPr spcFirstLastPara="0" vert="horz" wrap="square" lIns="158752" tIns="101602" rIns="158752" bIns="101602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30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Emergency Tax*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2AF10F4-1D95-57A4-9C2C-6049A5086692}"/>
              </a:ext>
            </a:extLst>
          </p:cNvPr>
          <p:cNvSpPr/>
          <p:nvPr/>
        </p:nvSpPr>
        <p:spPr>
          <a:xfrm>
            <a:off x="1676401" y="3635438"/>
            <a:ext cx="10022790" cy="1123827"/>
          </a:xfrm>
          <a:prstGeom prst="roundRect">
            <a:avLst/>
          </a:prstGeom>
          <a:solidFill>
            <a:srgbClr val="EDFAFF"/>
          </a:solidFill>
          <a:ln w="19050">
            <a:solidFill>
              <a:srgbClr val="0099D8"/>
            </a:solidFill>
          </a:ln>
        </p:spPr>
        <p:style>
          <a:lnRef idx="1">
            <a:schemeClr val="accent5">
              <a:tint val="40000"/>
              <a:alpha val="90000"/>
              <a:hueOff val="433784"/>
              <a:satOff val="-3518"/>
              <a:lumOff val="-947"/>
              <a:alphaOff val="0"/>
            </a:schemeClr>
          </a:lnRef>
          <a:fillRef idx="1">
            <a:schemeClr val="accent5">
              <a:tint val="40000"/>
              <a:alpha val="90000"/>
              <a:hueOff val="433784"/>
              <a:satOff val="-3518"/>
              <a:lumOff val="-947"/>
              <a:alphaOff val="0"/>
            </a:schemeClr>
          </a:fillRef>
          <a:effectRef idx="2">
            <a:schemeClr val="accent5">
              <a:tint val="40000"/>
              <a:alpha val="90000"/>
              <a:hueOff val="433784"/>
              <a:satOff val="-3518"/>
              <a:lumOff val="-947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48000" tIns="94865" rIns="468000" bIns="94867" numCol="1" spcCol="1270" anchor="ctr" anchorCtr="0">
            <a:noAutofit/>
          </a:bodyPr>
          <a:lstStyle/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2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Each </a:t>
            </a:r>
            <a:r>
              <a:rPr lang="en-US" sz="2200" b="1" kern="1200" dirty="0" err="1">
                <a:latin typeface="Calibri" panose="020F0502020204030204" pitchFamily="34" charset="0"/>
                <a:cs typeface="Calibri" panose="020F0502020204030204" pitchFamily="34" charset="0"/>
              </a:rPr>
              <a:t>payslip</a:t>
            </a:r>
            <a:r>
              <a:rPr lang="en-US" sz="22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 is calculated separately</a:t>
            </a:r>
            <a:endParaRPr lang="en-GB" sz="2200" b="1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2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Unused credits </a:t>
            </a:r>
            <a:r>
              <a:rPr lang="en-US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sz="22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rate bands from a previous </a:t>
            </a:r>
            <a:r>
              <a:rPr lang="en-US" sz="2200" b="1" kern="1200" dirty="0" err="1">
                <a:latin typeface="Calibri" panose="020F0502020204030204" pitchFamily="34" charset="0"/>
                <a:cs typeface="Calibri" panose="020F0502020204030204" pitchFamily="34" charset="0"/>
              </a:rPr>
              <a:t>payslip</a:t>
            </a:r>
            <a:r>
              <a:rPr lang="en-US" sz="22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 are not carried forward</a:t>
            </a:r>
            <a:endParaRPr lang="en-GB" sz="2200" b="1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E5213DB-A428-6AAB-8D11-9966326634DD}"/>
              </a:ext>
            </a:extLst>
          </p:cNvPr>
          <p:cNvSpPr/>
          <p:nvPr/>
        </p:nvSpPr>
        <p:spPr>
          <a:xfrm>
            <a:off x="1790396" y="3742054"/>
            <a:ext cx="3066084" cy="910594"/>
          </a:xfrm>
          <a:prstGeom prst="roundRect">
            <a:avLst/>
          </a:prstGeom>
          <a:solidFill>
            <a:srgbClr val="0099D8"/>
          </a:solidFill>
          <a:ln>
            <a:noFill/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  <p:txBody>
          <a:bodyPr spcFirstLastPara="0" vert="horz" wrap="square" lIns="158752" tIns="101602" rIns="158752" bIns="101602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30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Week 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36826D1-7F88-DE68-B97D-30AE747C4866}"/>
              </a:ext>
            </a:extLst>
          </p:cNvPr>
          <p:cNvSpPr/>
          <p:nvPr/>
        </p:nvSpPr>
        <p:spPr>
          <a:xfrm>
            <a:off x="1676401" y="4829504"/>
            <a:ext cx="10022790" cy="1123827"/>
          </a:xfrm>
          <a:prstGeom prst="roundRect">
            <a:avLst/>
          </a:prstGeom>
          <a:solidFill>
            <a:srgbClr val="EDFAFF"/>
          </a:solidFill>
          <a:ln w="19050">
            <a:solidFill>
              <a:srgbClr val="0099D8"/>
            </a:solidFill>
          </a:ln>
        </p:spPr>
        <p:style>
          <a:lnRef idx="1">
            <a:schemeClr val="accent5">
              <a:tint val="40000"/>
              <a:alpha val="90000"/>
              <a:hueOff val="867568"/>
              <a:satOff val="-7036"/>
              <a:lumOff val="-1895"/>
              <a:alphaOff val="0"/>
            </a:schemeClr>
          </a:lnRef>
          <a:fillRef idx="1">
            <a:schemeClr val="accent5">
              <a:tint val="40000"/>
              <a:alpha val="90000"/>
              <a:hueOff val="867568"/>
              <a:satOff val="-7036"/>
              <a:lumOff val="-1895"/>
              <a:alphaOff val="0"/>
            </a:schemeClr>
          </a:fillRef>
          <a:effectRef idx="2">
            <a:schemeClr val="accent5">
              <a:tint val="40000"/>
              <a:alpha val="90000"/>
              <a:hueOff val="867568"/>
              <a:satOff val="-7036"/>
              <a:lumOff val="-1895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48000" tIns="94865" rIns="468000" bIns="94867" numCol="1" spcCol="1270" anchor="ctr" anchorCtr="0">
            <a:noAutofit/>
          </a:bodyPr>
          <a:lstStyle/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Your </a:t>
            </a:r>
            <a:r>
              <a:rPr lang="en-US" sz="22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  <a:r>
              <a:rPr lang="en-US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2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rate bands are accumulated </a:t>
            </a:r>
            <a:r>
              <a:rPr lang="en-US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from 1 January to the current date </a:t>
            </a:r>
            <a:endParaRPr lang="en-GB" sz="22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indent="-228600" algn="l" defTabSz="9334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2200" kern="1200" dirty="0">
                <a:latin typeface="Calibri" panose="020F0502020204030204" pitchFamily="34" charset="0"/>
                <a:cs typeface="Calibri" panose="020F0502020204030204" pitchFamily="34" charset="0"/>
              </a:rPr>
              <a:t>This is the </a:t>
            </a:r>
            <a:r>
              <a:rPr lang="en-US" sz="22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preferred basis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CF1B5CA-B331-0DC3-C3A5-3F62F9E54CDC}"/>
              </a:ext>
            </a:extLst>
          </p:cNvPr>
          <p:cNvSpPr/>
          <p:nvPr/>
        </p:nvSpPr>
        <p:spPr>
          <a:xfrm>
            <a:off x="1790396" y="4936120"/>
            <a:ext cx="3066084" cy="910594"/>
          </a:xfrm>
          <a:prstGeom prst="roundRect">
            <a:avLst/>
          </a:prstGeom>
          <a:solidFill>
            <a:srgbClr val="0099D8"/>
          </a:solidFill>
          <a:ln>
            <a:noFill/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  <p:txBody>
          <a:bodyPr spcFirstLastPara="0" vert="horz" wrap="square" lIns="158752" tIns="101602" rIns="158752" bIns="101602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30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Cumulative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8493C4-9B0B-EBE2-74C6-D959FB4092DF}"/>
              </a:ext>
            </a:extLst>
          </p:cNvPr>
          <p:cNvSpPr txBox="1"/>
          <p:nvPr/>
        </p:nvSpPr>
        <p:spPr>
          <a:xfrm>
            <a:off x="5781616" y="6092869"/>
            <a:ext cx="5914574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0099D8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*Emergency tax may result in employees paying a higher amount of tax temporarily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9E4D9-05F7-7DE5-8294-FEC8EF00BF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72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1FA36-BEC5-C9AB-C352-0D5644FB5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Tax Rate Band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3DA495-859C-785C-B338-51E76720BF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6311653" cy="4243788"/>
          </a:xfrm>
        </p:spPr>
        <p:txBody>
          <a:bodyPr/>
          <a:lstStyle/>
          <a:p>
            <a:r>
              <a:rPr lang="en-US" dirty="0"/>
              <a:t>In Ireland, </a:t>
            </a:r>
            <a:r>
              <a:rPr lang="en-US" b="1" dirty="0"/>
              <a:t>employees pay Income Tax on the income they earn from employment</a:t>
            </a:r>
            <a:r>
              <a:rPr lang="en-US" dirty="0"/>
              <a:t>, e.g. wages, salary, bonus.</a:t>
            </a:r>
            <a:endParaRPr lang="en-US" sz="1600" dirty="0"/>
          </a:p>
          <a:p>
            <a:r>
              <a:rPr lang="en-US" dirty="0"/>
              <a:t>The </a:t>
            </a:r>
            <a:r>
              <a:rPr lang="en-US" b="1" dirty="0"/>
              <a:t>amount of Income Tax </a:t>
            </a:r>
            <a:r>
              <a:rPr lang="en-US" dirty="0"/>
              <a:t>to be paid </a:t>
            </a:r>
            <a:r>
              <a:rPr lang="en-US" b="1" dirty="0"/>
              <a:t>depends on</a:t>
            </a:r>
            <a:r>
              <a:rPr lang="en-US" dirty="0"/>
              <a:t> </a:t>
            </a:r>
            <a:r>
              <a:rPr lang="en-US" b="1" dirty="0"/>
              <a:t>how much a person earns</a:t>
            </a:r>
            <a:r>
              <a:rPr lang="en-US" dirty="0"/>
              <a:t> and their </a:t>
            </a:r>
            <a:r>
              <a:rPr lang="en-US" b="1" dirty="0"/>
              <a:t>personal circumstances.</a:t>
            </a:r>
            <a:endParaRPr lang="en-US" sz="1600" dirty="0"/>
          </a:p>
          <a:p>
            <a:r>
              <a:rPr lang="en-US" dirty="0"/>
              <a:t>The current Income Tax rates are:</a:t>
            </a:r>
          </a:p>
          <a:p>
            <a:pPr lvl="1"/>
            <a:r>
              <a:rPr lang="en-US" sz="2600" b="1" dirty="0"/>
              <a:t>20% - Standard Rate</a:t>
            </a:r>
          </a:p>
          <a:p>
            <a:pPr lvl="1"/>
            <a:r>
              <a:rPr lang="en-US" sz="2600" b="1" dirty="0"/>
              <a:t>40% - Marginal Rate.</a:t>
            </a:r>
          </a:p>
          <a:p>
            <a:endParaRPr lang="en-GB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30266-1CC6-D096-BE7D-CA67DAB68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39816" y="3802490"/>
            <a:ext cx="2644140" cy="2644140"/>
          </a:xfrm>
          <a:prstGeom prst="rect">
            <a:avLst/>
          </a:prstGeom>
        </p:spPr>
      </p:pic>
      <p:pic>
        <p:nvPicPr>
          <p:cNvPr id="6" name="Picture 5" descr="A picture of a stack of coins split in half by a line. Anything under the line will be taxed at the standard rate of 20% and anything above the line will be taxed at the higher rate of 40%.">
            <a:extLst>
              <a:ext uri="{FF2B5EF4-FFF2-40B4-BE49-F238E27FC236}">
                <a16:creationId xmlns:a16="http://schemas.microsoft.com/office/drawing/2014/main" id="{FFB4126D-EF1E-23DC-5B63-B0D2041E22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63313" y="1574252"/>
            <a:ext cx="2644140" cy="264414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4E4D624-BACE-22E3-1AE0-DE9940D2B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0371606" y="3874164"/>
            <a:ext cx="7006" cy="2369504"/>
          </a:xfrm>
          <a:prstGeom prst="straightConnector1">
            <a:avLst/>
          </a:prstGeom>
          <a:ln w="38100">
            <a:solidFill>
              <a:srgbClr val="0099D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CAB4C22-3C29-CF5F-9991-C6905020799C}"/>
              </a:ext>
            </a:extLst>
          </p:cNvPr>
          <p:cNvSpPr txBox="1"/>
          <p:nvPr/>
        </p:nvSpPr>
        <p:spPr>
          <a:xfrm>
            <a:off x="10511017" y="2030594"/>
            <a:ext cx="12929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40% 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Marginal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E22D5-FE9E-0828-8FBA-5BE5DF97DCD5}"/>
              </a:ext>
            </a:extLst>
          </p:cNvPr>
          <p:cNvSpPr txBox="1"/>
          <p:nvPr/>
        </p:nvSpPr>
        <p:spPr>
          <a:xfrm>
            <a:off x="10508992" y="4566187"/>
            <a:ext cx="1377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20% 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Standard 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Rate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265952-A26A-C6AF-490F-4F4B778C0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57589" y="3709831"/>
            <a:ext cx="3078536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862852B-76AA-3590-5066-99C2265CD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371606" y="1796994"/>
            <a:ext cx="0" cy="1739698"/>
          </a:xfrm>
          <a:prstGeom prst="straightConnector1">
            <a:avLst/>
          </a:prstGeom>
          <a:ln w="38100">
            <a:solidFill>
              <a:srgbClr val="005A5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81DDF-9873-FE70-C5D9-072E90EB5B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25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15C5C9-CFB7-E1F1-0341-8CA37FC64B6D}"/>
              </a:ext>
            </a:extLst>
          </p:cNvPr>
          <p:cNvSpPr txBox="1"/>
          <p:nvPr/>
        </p:nvSpPr>
        <p:spPr>
          <a:xfrm>
            <a:off x="1864364" y="579939"/>
            <a:ext cx="1324525" cy="4616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/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Activity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807F9F-BCC9-D1FB-B8B9-6CA89B6E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>
            <a:normAutofit/>
          </a:bodyPr>
          <a:lstStyle/>
          <a:p>
            <a:r>
              <a:rPr lang="en-GB" dirty="0"/>
              <a:t>Unit 2 – Retrieval Practice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0DE31-D402-F050-BB7C-7403F244E1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1528081"/>
            <a:ext cx="9491663" cy="1092654"/>
          </a:xfrm>
        </p:spPr>
        <p:txBody>
          <a:bodyPr/>
          <a:lstStyle/>
          <a:p>
            <a:r>
              <a:rPr lang="en-GB" dirty="0"/>
              <a:t>Fill in the brain dump table below with as much information as you can remember from Unit 2 – How Taxes are Made.</a:t>
            </a:r>
          </a:p>
        </p:txBody>
      </p:sp>
      <p:grpSp>
        <p:nvGrpSpPr>
          <p:cNvPr id="6" name="Group 5" descr="Sin and Pigouvian Taxes&#10;Dáil Éireann and Seanad Éireann&#10;Stakeholders that influence tax laws in Ireland&#10;Stages of a Bill&#10;">
            <a:extLst>
              <a:ext uri="{FF2B5EF4-FFF2-40B4-BE49-F238E27FC236}">
                <a16:creationId xmlns:a16="http://schemas.microsoft.com/office/drawing/2014/main" id="{8E7D09E8-37AF-0B70-57EB-68261304CD53}"/>
              </a:ext>
            </a:extLst>
          </p:cNvPr>
          <p:cNvGrpSpPr/>
          <p:nvPr/>
        </p:nvGrpSpPr>
        <p:grpSpPr>
          <a:xfrm>
            <a:off x="505931" y="2498271"/>
            <a:ext cx="11180137" cy="4128552"/>
            <a:chOff x="505931" y="2498271"/>
            <a:chExt cx="11180137" cy="4128552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FA2FE075-605D-4B01-83F1-F0CFC9036AF6}"/>
                </a:ext>
              </a:extLst>
            </p:cNvPr>
            <p:cNvSpPr/>
            <p:nvPr/>
          </p:nvSpPr>
          <p:spPr>
            <a:xfrm>
              <a:off x="514350" y="2498271"/>
              <a:ext cx="11168743" cy="4114800"/>
            </a:xfrm>
            <a:prstGeom prst="roundRect">
              <a:avLst>
                <a:gd name="adj" fmla="val 1984"/>
              </a:avLst>
            </a:prstGeom>
            <a:solidFill>
              <a:schemeClr val="bg1"/>
            </a:solidFill>
            <a:ln w="28575">
              <a:solidFill>
                <a:srgbClr val="0099D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D497071-F9FF-E600-053E-584CF7D4C998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503335"/>
              <a:ext cx="0" cy="4123488"/>
            </a:xfrm>
            <a:prstGeom prst="line">
              <a:avLst/>
            </a:prstGeom>
            <a:ln w="19050">
              <a:solidFill>
                <a:srgbClr val="0099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EB9C1AD-6B2A-868C-B793-18C2C9EA4988}"/>
                </a:ext>
              </a:extLst>
            </p:cNvPr>
            <p:cNvCxnSpPr>
              <a:cxnSpLocks/>
            </p:cNvCxnSpPr>
            <p:nvPr/>
          </p:nvCxnSpPr>
          <p:spPr>
            <a:xfrm>
              <a:off x="505931" y="4565079"/>
              <a:ext cx="11180137" cy="0"/>
            </a:xfrm>
            <a:prstGeom prst="line">
              <a:avLst/>
            </a:prstGeom>
            <a:ln w="19050">
              <a:solidFill>
                <a:srgbClr val="0099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 descr="Sin and Pigouvian Taxes&#10;">
            <a:extLst>
              <a:ext uri="{FF2B5EF4-FFF2-40B4-BE49-F238E27FC236}">
                <a16:creationId xmlns:a16="http://schemas.microsoft.com/office/drawing/2014/main" id="{B4693228-1A0F-8F72-4C28-DFDED3A1E57A}"/>
              </a:ext>
            </a:extLst>
          </p:cNvPr>
          <p:cNvSpPr txBox="1"/>
          <p:nvPr/>
        </p:nvSpPr>
        <p:spPr>
          <a:xfrm>
            <a:off x="1772023" y="2582962"/>
            <a:ext cx="2701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Sin and Pigouvian Taxes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F42CEB-ACAD-8F25-25B6-6F8714F0C542}"/>
              </a:ext>
            </a:extLst>
          </p:cNvPr>
          <p:cNvSpPr txBox="1"/>
          <p:nvPr/>
        </p:nvSpPr>
        <p:spPr>
          <a:xfrm>
            <a:off x="7054531" y="2582962"/>
            <a:ext cx="3628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Dáil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Éireann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and Seanad </a:t>
            </a:r>
            <a:r>
              <a:rPr lang="en-GB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Éireann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108EEC-55AC-A803-313F-5AB6A5A0BA94}"/>
              </a:ext>
            </a:extLst>
          </p:cNvPr>
          <p:cNvSpPr txBox="1"/>
          <p:nvPr/>
        </p:nvSpPr>
        <p:spPr>
          <a:xfrm>
            <a:off x="754659" y="4644706"/>
            <a:ext cx="5092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Stakeholders that influence tax laws in Ireland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D248C3-8A2D-22C2-8013-BD37DB3FE1E5}"/>
              </a:ext>
            </a:extLst>
          </p:cNvPr>
          <p:cNvSpPr txBox="1"/>
          <p:nvPr/>
        </p:nvSpPr>
        <p:spPr>
          <a:xfrm>
            <a:off x="8030286" y="4646041"/>
            <a:ext cx="1721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Stages of a Bill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CAD2D8B4-6228-6490-C7FC-5FE11A27E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240265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B515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ABA657-1425-CA67-4C51-5BABBB140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885476" y="1443038"/>
            <a:ext cx="1028582" cy="1028582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D89F67D-0448-7F5B-329E-29F651607E82}"/>
              </a:ext>
            </a:extLst>
          </p:cNvPr>
          <p:cNvSpPr txBox="1">
            <a:spLocks/>
          </p:cNvSpPr>
          <p:nvPr/>
        </p:nvSpPr>
        <p:spPr>
          <a:xfrm>
            <a:off x="10341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31654-3961-674F-A770-60B6B07B9FC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08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1" grpId="0"/>
      <p:bldP spid="32" grpId="0"/>
      <p:bldP spid="33" grpId="0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516E0-A07E-910A-C268-4491F7A0565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870838"/>
            <a:ext cx="8140453" cy="766992"/>
          </a:xfrm>
        </p:spPr>
        <p:txBody>
          <a:bodyPr/>
          <a:lstStyle/>
          <a:p>
            <a:r>
              <a:rPr lang="en-GB" dirty="0"/>
              <a:t>Tax Rate Band 2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5CA89C9-820B-B4F8-BFA5-75A09505517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Tax Rate Band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56F80-5C18-3111-2D52-02CF9D4E1D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5683499" cy="4243788"/>
          </a:xfrm>
        </p:spPr>
        <p:txBody>
          <a:bodyPr/>
          <a:lstStyle/>
          <a:p>
            <a:r>
              <a:rPr lang="en-US" dirty="0"/>
              <a:t>A tax rate band is the amount of income that will be taxed at a particular percentage (tax rate).</a:t>
            </a:r>
          </a:p>
          <a:p>
            <a:r>
              <a:rPr lang="en-US" dirty="0"/>
              <a:t>Based on the National Budget, the Revenue Commissioners publishes the current Income Tax rate bands.</a:t>
            </a:r>
          </a:p>
          <a:p>
            <a:r>
              <a:rPr lang="en-US" dirty="0"/>
              <a:t>These tax rate bands show people how much Income Tax they will pay on their income based on their personal circumstances.</a:t>
            </a:r>
          </a:p>
          <a:p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7546C-8958-AD02-627F-EE7E1575A4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9" name="Picture 8" descr="A picture of the different tax rate bands">
            <a:extLst>
              <a:ext uri="{FF2B5EF4-FFF2-40B4-BE49-F238E27FC236}">
                <a16:creationId xmlns:a16="http://schemas.microsoft.com/office/drawing/2014/main" id="{E1F12107-6182-DAB3-6053-50A4FA7AA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533" y="1676401"/>
            <a:ext cx="2133829" cy="459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F9FC17-97A8-3DB8-55F6-80C5E105A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17829" y="1714964"/>
            <a:ext cx="639689" cy="426389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€</a:t>
            </a:r>
          </a:p>
        </p:txBody>
      </p:sp>
    </p:spTree>
    <p:extLst>
      <p:ext uri="{BB962C8B-B14F-4D97-AF65-F5344CB8AC3E}">
        <p14:creationId xmlns:p14="http://schemas.microsoft.com/office/powerpoint/2010/main" val="326596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D8E03-26CF-FFEC-13B2-95DA0464592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444" y="-766992"/>
            <a:ext cx="8140453" cy="766992"/>
          </a:xfrm>
        </p:spPr>
        <p:txBody>
          <a:bodyPr/>
          <a:lstStyle/>
          <a:p>
            <a:r>
              <a:rPr lang="en-GB" dirty="0"/>
              <a:t>Tax Rate Bands 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5E1C91-11D4-0114-D89B-3D893FF00CB8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/>
              <a:t>Tax Rate Band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30C6A00-3DBD-C254-71D2-4513F26F36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1838960"/>
            <a:ext cx="4936076" cy="42437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Lucy works part-time in </a:t>
            </a:r>
            <a:b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a local restaurant.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She is single and this year earned €10,000.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By examining the tax rate band, we can see that her income is below the Standard Rate Cut-Off Point (SRCOP) of €42,000.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This means that all of her income is taxed at the standard rate of 20%.</a:t>
            </a:r>
          </a:p>
          <a:p>
            <a:endParaRPr lang="en-US" sz="2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4CAC02-8263-DD3B-98DB-CE3AD897D3C7}"/>
              </a:ext>
            </a:extLst>
          </p:cNvPr>
          <p:cNvSpPr txBox="1"/>
          <p:nvPr/>
        </p:nvSpPr>
        <p:spPr>
          <a:xfrm>
            <a:off x="6854221" y="3210593"/>
            <a:ext cx="1711751" cy="1015663"/>
          </a:xfrm>
          <a:prstGeom prst="rect">
            <a:avLst/>
          </a:prstGeom>
          <a:noFill/>
          <a:ln w="25400">
            <a:solidFill>
              <a:srgbClr val="005A5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Standard Rate </a:t>
            </a:r>
          </a:p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Cut-Off Point</a:t>
            </a:r>
          </a:p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€42,000 </a:t>
            </a:r>
          </a:p>
        </p:txBody>
      </p:sp>
      <p:pic>
        <p:nvPicPr>
          <p:cNvPr id="11" name="Picture 10" descr="A picture of the tax rate band for a single or widowed or surviving civil partner, without qualifying children. €40,000 @ 20%, balance @ 40%">
            <a:extLst>
              <a:ext uri="{FF2B5EF4-FFF2-40B4-BE49-F238E27FC236}">
                <a16:creationId xmlns:a16="http://schemas.microsoft.com/office/drawing/2014/main" id="{DE22DC4A-E848-5857-57F5-CEB3779FD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842" y="1322990"/>
            <a:ext cx="2362530" cy="14670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D859AB-0C07-ACFB-501C-5BAB5C71FD38}"/>
              </a:ext>
            </a:extLst>
          </p:cNvPr>
          <p:cNvSpPr txBox="1"/>
          <p:nvPr/>
        </p:nvSpPr>
        <p:spPr>
          <a:xfrm>
            <a:off x="6854221" y="4511839"/>
            <a:ext cx="1709334" cy="707886"/>
          </a:xfrm>
          <a:prstGeom prst="rect">
            <a:avLst/>
          </a:prstGeom>
          <a:noFill/>
          <a:ln w="25400">
            <a:solidFill>
              <a:srgbClr val="005A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Lucy’s income</a:t>
            </a:r>
          </a:p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€10,000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940B933-99C7-F4A2-205B-2DD7A8E6F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971430" y="2934031"/>
            <a:ext cx="333954" cy="500932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A09D36B-D3D2-DA40-9ACD-19815EF88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76925" y="1328022"/>
            <a:ext cx="635937" cy="558693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€</a:t>
            </a:r>
            <a:endParaRPr lang="en-IE" sz="1200" b="1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A0FB13-40E4-B974-DCAB-574FF06BC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0371606" y="3874164"/>
            <a:ext cx="7006" cy="2369504"/>
          </a:xfrm>
          <a:prstGeom prst="straightConnector1">
            <a:avLst/>
          </a:prstGeom>
          <a:ln w="38100">
            <a:solidFill>
              <a:srgbClr val="0099D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20022F9-F432-1CDD-56AC-FA5C55662F32}"/>
              </a:ext>
            </a:extLst>
          </p:cNvPr>
          <p:cNvSpPr txBox="1"/>
          <p:nvPr/>
        </p:nvSpPr>
        <p:spPr>
          <a:xfrm>
            <a:off x="10508992" y="4566187"/>
            <a:ext cx="1377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20% 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Standard 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Rate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7ED319-C65C-C929-679B-83E6E2819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371606" y="1796994"/>
            <a:ext cx="0" cy="1739698"/>
          </a:xfrm>
          <a:prstGeom prst="straightConnector1">
            <a:avLst/>
          </a:prstGeom>
          <a:ln w="38100">
            <a:solidFill>
              <a:srgbClr val="005A5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B094C91-3251-B9E0-F18D-57334B57E45E}"/>
              </a:ext>
            </a:extLst>
          </p:cNvPr>
          <p:cNvSpPr txBox="1"/>
          <p:nvPr/>
        </p:nvSpPr>
        <p:spPr>
          <a:xfrm>
            <a:off x="10511017" y="2030594"/>
            <a:ext cx="12929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40% 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Marginal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Rate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B3E6376-7220-8512-CC16-F4657AE9C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03" t="2982" r="11621"/>
          <a:stretch/>
        </p:blipFill>
        <p:spPr>
          <a:xfrm>
            <a:off x="5893593" y="5058291"/>
            <a:ext cx="1214438" cy="1799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119C63-497B-1E6E-52A1-F1E330CB8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39816" y="3802490"/>
            <a:ext cx="2644140" cy="2644140"/>
          </a:xfrm>
          <a:prstGeom prst="rect">
            <a:avLst/>
          </a:prstGeom>
        </p:spPr>
      </p:pic>
      <p:pic>
        <p:nvPicPr>
          <p:cNvPr id="10" name="Picture 9" descr="A picture of a stack of coins split in half by a line. Anything under the line will be taxed at the standard rate of 20% and anything above the line will be taxed at the higher rate of 40%.">
            <a:extLst>
              <a:ext uri="{FF2B5EF4-FFF2-40B4-BE49-F238E27FC236}">
                <a16:creationId xmlns:a16="http://schemas.microsoft.com/office/drawing/2014/main" id="{48764998-EF87-A728-15B6-9FB9FDE092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063313" y="1574252"/>
            <a:ext cx="2644140" cy="264414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786127D-1185-D7AF-E563-75752ECEB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57589" y="3709831"/>
            <a:ext cx="3078536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F9C258-94B3-B42F-15C6-EE603A41E5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89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0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D8E03-26CF-FFEC-13B2-95DA04645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/>
              <a:t>Tax Rate Bands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A0D6678-2185-39E0-3207-D2208A67B7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59"/>
            <a:ext cx="4936077" cy="475267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Ben works as an IT consultant </a:t>
            </a:r>
            <a:b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in a large multi-national firm.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He is single and this year </a:t>
            </a:r>
            <a:b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earned €90,000.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By examining the tax rate band, we can see that Ben will be taxed at the standard rate of 20% up to the Standard Rate Cut-Off Point (SRCOP) of €42,000.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This means that the remainder of his income, €</a:t>
            </a:r>
            <a:r>
              <a:rPr lang="en-GB" sz="2200" dirty="0"/>
              <a:t>48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,000 (€90,000 - €42,000) will be taxed at the higher rate of 40%.</a:t>
            </a:r>
          </a:p>
          <a:p>
            <a:pPr marL="0" indent="0">
              <a:buNone/>
            </a:pPr>
            <a:endParaRPr lang="en-US" sz="22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B943FDE-BC9E-3D23-49A5-B1545FEB2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0371606" y="3874164"/>
            <a:ext cx="7006" cy="2369504"/>
          </a:xfrm>
          <a:prstGeom prst="straightConnector1">
            <a:avLst/>
          </a:prstGeom>
          <a:ln w="38100">
            <a:solidFill>
              <a:srgbClr val="0099D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12ECCAD-E0EF-D1FD-2953-00B9CADF925B}"/>
              </a:ext>
            </a:extLst>
          </p:cNvPr>
          <p:cNvSpPr txBox="1"/>
          <p:nvPr/>
        </p:nvSpPr>
        <p:spPr>
          <a:xfrm>
            <a:off x="6846072" y="2060848"/>
            <a:ext cx="1717483" cy="1015663"/>
          </a:xfrm>
          <a:prstGeom prst="rect">
            <a:avLst/>
          </a:prstGeom>
          <a:noFill/>
          <a:ln w="25400">
            <a:solidFill>
              <a:srgbClr val="005A57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Ben’s remaining</a:t>
            </a:r>
          </a:p>
          <a:p>
            <a:pPr algn="ctr"/>
            <a:r>
              <a:rPr lang="en-GB"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 income</a:t>
            </a:r>
          </a:p>
          <a:p>
            <a:pPr algn="ctr"/>
            <a:r>
              <a:rPr lang="en-GB" sz="2000" spc="-20" dirty="0">
                <a:latin typeface="Calibri" panose="020F0502020204030204" pitchFamily="34" charset="0"/>
                <a:cs typeface="Calibri" panose="020F0502020204030204" pitchFamily="34" charset="0"/>
              </a:rPr>
              <a:t>€48,000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098781-E2F5-1850-4854-39676C35F7F8}"/>
              </a:ext>
            </a:extLst>
          </p:cNvPr>
          <p:cNvSpPr txBox="1"/>
          <p:nvPr/>
        </p:nvSpPr>
        <p:spPr>
          <a:xfrm>
            <a:off x="6854221" y="3210593"/>
            <a:ext cx="1711751" cy="1015663"/>
          </a:xfrm>
          <a:prstGeom prst="rect">
            <a:avLst/>
          </a:prstGeom>
          <a:noFill/>
          <a:ln w="25400">
            <a:solidFill>
              <a:srgbClr val="005A5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Standard Rate </a:t>
            </a:r>
          </a:p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Cut-Off Point</a:t>
            </a:r>
          </a:p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€42,000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FC73C6-5900-CEA8-912A-DD8B69E3FA0F}"/>
              </a:ext>
            </a:extLst>
          </p:cNvPr>
          <p:cNvSpPr txBox="1"/>
          <p:nvPr/>
        </p:nvSpPr>
        <p:spPr>
          <a:xfrm>
            <a:off x="6854221" y="4368715"/>
            <a:ext cx="1709334" cy="707886"/>
          </a:xfrm>
          <a:prstGeom prst="rect">
            <a:avLst/>
          </a:prstGeom>
          <a:noFill/>
          <a:ln w="25400">
            <a:solidFill>
              <a:srgbClr val="005A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Ben’s income</a:t>
            </a:r>
          </a:p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up to €42,000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B714-E2DF-418D-89B6-9CD787456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39816" y="3802490"/>
            <a:ext cx="2644140" cy="2644140"/>
          </a:xfrm>
          <a:prstGeom prst="rect">
            <a:avLst/>
          </a:prstGeom>
        </p:spPr>
      </p:pic>
      <p:pic>
        <p:nvPicPr>
          <p:cNvPr id="5" name="Picture 4" descr="A picture of a stack of coins split in half by a line. Anything under the line will be taxed at the standard rate of 20% and anything above the line will be taxed at the higher rate of 40%">
            <a:extLst>
              <a:ext uri="{FF2B5EF4-FFF2-40B4-BE49-F238E27FC236}">
                <a16:creationId xmlns:a16="http://schemas.microsoft.com/office/drawing/2014/main" id="{79802854-C902-2FD5-B8A0-9CBFE169F7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63313" y="1574252"/>
            <a:ext cx="2644140" cy="264414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436A60-48F7-A2B5-E107-D70FF29BD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57589" y="3709831"/>
            <a:ext cx="3078536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47F16B6-C6EC-FAF8-6520-520003763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371606" y="1796994"/>
            <a:ext cx="0" cy="1739698"/>
          </a:xfrm>
          <a:prstGeom prst="straightConnector1">
            <a:avLst/>
          </a:prstGeom>
          <a:ln w="38100">
            <a:solidFill>
              <a:srgbClr val="005A5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3E2BDE-BA7B-6307-0CF0-F6D7E80221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5FE671-1A6B-DE9E-B730-E54D00B307A3}"/>
              </a:ext>
            </a:extLst>
          </p:cNvPr>
          <p:cNvSpPr txBox="1"/>
          <p:nvPr/>
        </p:nvSpPr>
        <p:spPr>
          <a:xfrm>
            <a:off x="10511017" y="2030594"/>
            <a:ext cx="12929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40% 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Marginal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Rate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F72FCF-5B41-15DD-CBD5-EB6CC35BACE5}"/>
              </a:ext>
            </a:extLst>
          </p:cNvPr>
          <p:cNvSpPr txBox="1"/>
          <p:nvPr/>
        </p:nvSpPr>
        <p:spPr>
          <a:xfrm>
            <a:off x="10508992" y="4566187"/>
            <a:ext cx="1377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20% 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Standard 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Rate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6AA6FBA-6591-B11D-3C97-8B3B2830F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359181" y="2043486"/>
            <a:ext cx="842838" cy="1359673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103E7E14-45D9-A740-ED75-EEBEDD314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17" t="2455" r="27582"/>
          <a:stretch/>
        </p:blipFill>
        <p:spPr>
          <a:xfrm flipH="1">
            <a:off x="6957392" y="5172344"/>
            <a:ext cx="1152939" cy="1685656"/>
          </a:xfrm>
          <a:prstGeom prst="rect">
            <a:avLst/>
          </a:prstGeom>
        </p:spPr>
      </p:pic>
      <p:pic>
        <p:nvPicPr>
          <p:cNvPr id="6" name="Picture 5" descr="A picture of the tax rate band for a single or widowed or surviving civil partner, without qualifying children. €40,000 @ 20%, balance @ 40%">
            <a:extLst>
              <a:ext uri="{FF2B5EF4-FFF2-40B4-BE49-F238E27FC236}">
                <a16:creationId xmlns:a16="http://schemas.microsoft.com/office/drawing/2014/main" id="{EC94F0C4-FF3C-D713-8127-3F3773D05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842" y="439070"/>
            <a:ext cx="2362530" cy="14670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F31920-1CC6-684E-F697-19A54F83E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76925" y="433942"/>
            <a:ext cx="635937" cy="558693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€</a:t>
            </a:r>
            <a:endParaRPr lang="en-I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6" grpId="0" animBg="1"/>
      <p:bldP spid="37" grpId="0" animBg="1"/>
      <p:bldP spid="24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AF301F-E6FE-ECB1-A605-2873D6DC6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Tax Rate Bands</a:t>
            </a:r>
            <a:b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36886-4184-2886-39F7-03ED24758D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3" y="1838960"/>
            <a:ext cx="10064669" cy="270918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Income Tax rate bands are shown at annual rate, e.g. a single person can earn up to €42,000 per year and will be taxed at the standard rate of 20%.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How do you apply the Income </a:t>
            </a:r>
            <a:r>
              <a:rPr lang="en-GB" sz="2400" dirty="0"/>
              <a:t>T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ax rate bands if you are paid weekly, fortnightly or monthly?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Let’s look at an example of a single person that earns €30,000 per year. Their Standard Rate Cut-Off Point is as follows: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35592D6-536F-6328-8F80-1057F0B54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846214"/>
              </p:ext>
            </p:extLst>
          </p:nvPr>
        </p:nvGraphicFramePr>
        <p:xfrm>
          <a:off x="2304815" y="4613270"/>
          <a:ext cx="8949994" cy="1344070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2240326">
                  <a:extLst>
                    <a:ext uri="{9D8B030D-6E8A-4147-A177-3AD203B41FA5}">
                      <a16:colId xmlns:a16="http://schemas.microsoft.com/office/drawing/2014/main" val="2142873651"/>
                    </a:ext>
                  </a:extLst>
                </a:gridCol>
                <a:gridCol w="1677417">
                  <a:extLst>
                    <a:ext uri="{9D8B030D-6E8A-4147-A177-3AD203B41FA5}">
                      <a16:colId xmlns:a16="http://schemas.microsoft.com/office/drawing/2014/main" val="257061171"/>
                    </a:ext>
                  </a:extLst>
                </a:gridCol>
                <a:gridCol w="1677417">
                  <a:extLst>
                    <a:ext uri="{9D8B030D-6E8A-4147-A177-3AD203B41FA5}">
                      <a16:colId xmlns:a16="http://schemas.microsoft.com/office/drawing/2014/main" val="2709565889"/>
                    </a:ext>
                  </a:extLst>
                </a:gridCol>
                <a:gridCol w="1677417">
                  <a:extLst>
                    <a:ext uri="{9D8B030D-6E8A-4147-A177-3AD203B41FA5}">
                      <a16:colId xmlns:a16="http://schemas.microsoft.com/office/drawing/2014/main" val="1541895409"/>
                    </a:ext>
                  </a:extLst>
                </a:gridCol>
                <a:gridCol w="1677417">
                  <a:extLst>
                    <a:ext uri="{9D8B030D-6E8A-4147-A177-3AD203B41FA5}">
                      <a16:colId xmlns:a16="http://schemas.microsoft.com/office/drawing/2014/main" val="2588025454"/>
                    </a:ext>
                  </a:extLst>
                </a:gridCol>
              </a:tblGrid>
              <a:tr h="434505"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250936"/>
                  </a:ext>
                </a:extLst>
              </a:tr>
              <a:tr h="437593"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Annual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Monthly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Fortnightly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Weekly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491520"/>
                  </a:ext>
                </a:extLst>
              </a:tr>
              <a:tr h="471972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 Person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42,000.00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3,500.00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1,615.38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807.69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9525" marB="0" anchor="ctr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39110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8E6F418-A768-6A8F-F31D-B9B68E3770D2}"/>
              </a:ext>
            </a:extLst>
          </p:cNvPr>
          <p:cNvSpPr txBox="1"/>
          <p:nvPr/>
        </p:nvSpPr>
        <p:spPr>
          <a:xfrm>
            <a:off x="6368366" y="6284783"/>
            <a:ext cx="1401346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5A57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€42,000 ÷ 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CC3517-877C-6D86-10A4-C98936230997}"/>
              </a:ext>
            </a:extLst>
          </p:cNvPr>
          <p:cNvSpPr txBox="1"/>
          <p:nvPr/>
        </p:nvSpPr>
        <p:spPr>
          <a:xfrm>
            <a:off x="8037111" y="6284783"/>
            <a:ext cx="1401346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5A57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€42,000 ÷ 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C0E50B-6208-7BCC-4284-6C289F1B42BC}"/>
              </a:ext>
            </a:extLst>
          </p:cNvPr>
          <p:cNvSpPr txBox="1"/>
          <p:nvPr/>
        </p:nvSpPr>
        <p:spPr>
          <a:xfrm>
            <a:off x="9705856" y="6284783"/>
            <a:ext cx="1401346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5A57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€42,000 ÷ 52</a:t>
            </a: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39A7FC0D-9A88-C98F-2267-F358CE879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60654" y="6007864"/>
            <a:ext cx="216769" cy="207802"/>
          </a:xfrm>
          <a:prstGeom prst="upArrow">
            <a:avLst/>
          </a:prstGeom>
          <a:solidFill>
            <a:srgbClr val="005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2752A131-01B5-16CF-2684-5BA9F8432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29399" y="6007864"/>
            <a:ext cx="216769" cy="207802"/>
          </a:xfrm>
          <a:prstGeom prst="upArrow">
            <a:avLst/>
          </a:prstGeom>
          <a:solidFill>
            <a:srgbClr val="005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65D2608F-AF01-B4AC-907E-E9615D989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98144" y="6007864"/>
            <a:ext cx="216769" cy="207802"/>
          </a:xfrm>
          <a:prstGeom prst="upArrow">
            <a:avLst/>
          </a:prstGeom>
          <a:solidFill>
            <a:srgbClr val="005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68B142-EFDA-B650-13BD-C7889DD44E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4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F1DC0-4CE2-8E4E-633C-28DB1633C4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Income tax for employees video </a:t>
            </a:r>
          </a:p>
        </p:txBody>
      </p:sp>
      <p:pic>
        <p:nvPicPr>
          <p:cNvPr id="3" name="Unit 3 Animation - 2 Parts FA" descr="A video titled Income tax for employees">
            <a:hlinkClick r:id="" action="ppaction://media"/>
            <a:extLst>
              <a:ext uri="{FF2B5EF4-FFF2-40B4-BE49-F238E27FC236}">
                <a16:creationId xmlns:a16="http://schemas.microsoft.com/office/drawing/2014/main" id="{958657BE-BF41-975D-68CF-61F5278B94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0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0DD9D-E0AD-C0AD-2B72-5A4759D08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/>
              <a:t>Question 1 – Gross Tax Calculation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01298-8D9A-EF1F-C73D-8255FBBD26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1838326"/>
            <a:ext cx="9491663" cy="968484"/>
          </a:xfrm>
          <a:solidFill>
            <a:schemeClr val="bg1"/>
          </a:solidFill>
          <a:ln w="28575">
            <a:solidFill>
              <a:srgbClr val="005A57"/>
            </a:solidFill>
          </a:ln>
        </p:spPr>
        <p:txBody>
          <a:bodyPr/>
          <a:lstStyle/>
          <a:p>
            <a:r>
              <a:rPr lang="en-GB" dirty="0" err="1"/>
              <a:t>Azfar</a:t>
            </a:r>
            <a:r>
              <a:rPr lang="en-GB" dirty="0"/>
              <a:t> works in an insurance company. He is single and earns €25,000 per year. Calculate his gross tax.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9A97CF-A3AD-E706-8F17-6AFA549CFA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970577"/>
              </p:ext>
            </p:extLst>
          </p:nvPr>
        </p:nvGraphicFramePr>
        <p:xfrm>
          <a:off x="6846073" y="3125831"/>
          <a:ext cx="4429951" cy="1220596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2487222">
                  <a:extLst>
                    <a:ext uri="{9D8B030D-6E8A-4147-A177-3AD203B41FA5}">
                      <a16:colId xmlns:a16="http://schemas.microsoft.com/office/drawing/2014/main" val="1679414411"/>
                    </a:ext>
                  </a:extLst>
                </a:gridCol>
                <a:gridCol w="1942729">
                  <a:extLst>
                    <a:ext uri="{9D8B030D-6E8A-4147-A177-3AD203B41FA5}">
                      <a16:colId xmlns:a16="http://schemas.microsoft.com/office/drawing/2014/main" val="3709129298"/>
                    </a:ext>
                  </a:extLst>
                </a:gridCol>
              </a:tblGrid>
              <a:tr h="411525"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234370"/>
                  </a:ext>
                </a:extLst>
              </a:tr>
              <a:tr h="407311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€25,000 × 20%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sng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5,000</a:t>
                      </a:r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031956"/>
                  </a:ext>
                </a:extLst>
              </a:tr>
              <a:tr h="320842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Gross Tax</a:t>
                      </a:r>
                      <a:endParaRPr lang="en-I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5,000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99856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2897B89-15F9-FF5F-CB5B-BB4C31B1BF39}"/>
              </a:ext>
            </a:extLst>
          </p:cNvPr>
          <p:cNvSpPr txBox="1"/>
          <p:nvPr/>
        </p:nvSpPr>
        <p:spPr>
          <a:xfrm>
            <a:off x="1767433" y="5358073"/>
            <a:ext cx="6094874" cy="1015663"/>
          </a:xfrm>
          <a:prstGeom prst="rect">
            <a:avLst/>
          </a:prstGeom>
          <a:noFill/>
          <a:ln w="28575">
            <a:solidFill>
              <a:srgbClr val="005A5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As Azfar is single, he can earn up to €42,000, </a:t>
            </a:r>
          </a:p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which is taxed at the standard rate of 20%.</a:t>
            </a:r>
          </a:p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His entire income is within this band and is taxed at 20%.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553457-AAA8-4DFA-D48E-0BDB5329211A}"/>
              </a:ext>
            </a:extLst>
          </p:cNvPr>
          <p:cNvSpPr txBox="1"/>
          <p:nvPr/>
        </p:nvSpPr>
        <p:spPr>
          <a:xfrm>
            <a:off x="7994090" y="5358560"/>
            <a:ext cx="4050532" cy="1015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The amount of Income Tax to be paid</a:t>
            </a:r>
          </a:p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before any deductions are made due</a:t>
            </a:r>
          </a:p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to personal circumstances.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882DD74-FB16-EB3C-2F60-1D3E6BD13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669280" y="3808675"/>
            <a:ext cx="1089329" cy="1542553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516EB7-B237-91F8-2245-73261E5D0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7967207" y="4444779"/>
            <a:ext cx="389614" cy="8984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0A82B56-0974-6964-FC18-90A1827096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1" name="Picture 10" descr="A picture of the tax rate band for a single or widowed or surviving civil partner, without qualifying children. €40,000 @ 20%, balance @ 40%">
            <a:extLst>
              <a:ext uri="{FF2B5EF4-FFF2-40B4-BE49-F238E27FC236}">
                <a16:creationId xmlns:a16="http://schemas.microsoft.com/office/drawing/2014/main" id="{FE3C51D2-A84D-06F0-ADB2-591B20572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008" y="3045537"/>
            <a:ext cx="3391496" cy="2106010"/>
          </a:xfrm>
          <a:prstGeom prst="rect">
            <a:avLst/>
          </a:prstGeom>
        </p:spPr>
      </p:pic>
      <p:sp>
        <p:nvSpPr>
          <p:cNvPr id="23" name="Frame 22">
            <a:extLst>
              <a:ext uri="{FF2B5EF4-FFF2-40B4-BE49-F238E27FC236}">
                <a16:creationId xmlns:a16="http://schemas.microsoft.com/office/drawing/2014/main" id="{5752F14F-3A4E-372A-DFAF-E5A2C0137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80236" y="3956697"/>
            <a:ext cx="1129085" cy="570352"/>
          </a:xfrm>
          <a:prstGeom prst="frame">
            <a:avLst>
              <a:gd name="adj1" fmla="val 2500"/>
            </a:avLst>
          </a:prstGeom>
          <a:ln>
            <a:solidFill>
              <a:srgbClr val="005A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A464E0-F4EC-CC91-0845-0CE8C8E10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91083" y="3070889"/>
            <a:ext cx="912911" cy="802024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€</a:t>
            </a:r>
            <a:endParaRPr lang="en-IE" sz="1200" b="1" dirty="0">
              <a:solidFill>
                <a:schemeClr val="tx1"/>
              </a:solidFill>
            </a:endParaRPr>
          </a:p>
        </p:txBody>
      </p:sp>
      <p:sp>
        <p:nvSpPr>
          <p:cNvPr id="18" name="Doughnut 17">
            <a:extLst>
              <a:ext uri="{FF2B5EF4-FFF2-40B4-BE49-F238E27FC236}">
                <a16:creationId xmlns:a16="http://schemas.microsoft.com/office/drawing/2014/main" id="{666310A2-17B4-396A-A194-15C13598D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98488" y="3943846"/>
            <a:ext cx="641683" cy="371450"/>
          </a:xfrm>
          <a:prstGeom prst="donut">
            <a:avLst>
              <a:gd name="adj" fmla="val 2675"/>
            </a:avLst>
          </a:prstGeom>
          <a:ln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5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  <p:bldP spid="12" grpId="0" animBg="1"/>
      <p:bldP spid="23" grpId="0" animBg="1"/>
      <p:bldP spid="14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0DD9D-E0AD-C0AD-2B72-5A4759D08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/>
              <a:t>Question 2 – Gross Tax Calculation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01298-8D9A-EF1F-C73D-8255FBBD26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1838325"/>
            <a:ext cx="9491663" cy="976437"/>
          </a:xfrm>
          <a:solidFill>
            <a:schemeClr val="bg1"/>
          </a:solidFill>
          <a:ln w="25400">
            <a:solidFill>
              <a:srgbClr val="005A57"/>
            </a:solidFill>
          </a:ln>
        </p:spPr>
        <p:txBody>
          <a:bodyPr/>
          <a:lstStyle/>
          <a:p>
            <a:r>
              <a:rPr lang="en-GB" dirty="0"/>
              <a:t>Mia works in an IT company. She is single and earns </a:t>
            </a:r>
            <a:br>
              <a:rPr lang="en-GB" dirty="0"/>
            </a:br>
            <a:r>
              <a:rPr lang="en-GB" dirty="0"/>
              <a:t>€50,000 per year. Calculate her gross tax.</a:t>
            </a: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DE10C6AB-BE6E-998B-06B2-AD0968673A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667037"/>
              </p:ext>
            </p:extLst>
          </p:nvPr>
        </p:nvGraphicFramePr>
        <p:xfrm>
          <a:off x="6846073" y="3125831"/>
          <a:ext cx="4429951" cy="1627907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2487222">
                  <a:extLst>
                    <a:ext uri="{9D8B030D-6E8A-4147-A177-3AD203B41FA5}">
                      <a16:colId xmlns:a16="http://schemas.microsoft.com/office/drawing/2014/main" val="1679414411"/>
                    </a:ext>
                  </a:extLst>
                </a:gridCol>
                <a:gridCol w="1942729">
                  <a:extLst>
                    <a:ext uri="{9D8B030D-6E8A-4147-A177-3AD203B41FA5}">
                      <a16:colId xmlns:a16="http://schemas.microsoft.com/office/drawing/2014/main" val="3709129298"/>
                    </a:ext>
                  </a:extLst>
                </a:gridCol>
              </a:tblGrid>
              <a:tr h="411525"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234370"/>
                  </a:ext>
                </a:extLst>
              </a:tr>
              <a:tr h="407311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€42,000 × 20%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8,400</a:t>
                      </a:r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031956"/>
                  </a:ext>
                </a:extLst>
              </a:tr>
              <a:tr h="40731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€8,000 × 40%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u="sng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+ 3,200</a:t>
                      </a:r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445968"/>
                  </a:ext>
                </a:extLst>
              </a:tr>
              <a:tr h="320842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Gross Tax</a:t>
                      </a:r>
                      <a:endParaRPr lang="en-I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11,600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998560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EA722AAF-5F77-93D5-D373-0CB0C399129C}"/>
              </a:ext>
            </a:extLst>
          </p:cNvPr>
          <p:cNvSpPr txBox="1"/>
          <p:nvPr/>
        </p:nvSpPr>
        <p:spPr>
          <a:xfrm>
            <a:off x="3048104" y="5358073"/>
            <a:ext cx="3533531" cy="707886"/>
          </a:xfrm>
          <a:prstGeom prst="rect">
            <a:avLst/>
          </a:prstGeom>
          <a:noFill/>
          <a:ln w="28575">
            <a:solidFill>
              <a:srgbClr val="005A5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Mia is single and can earn up to </a:t>
            </a:r>
          </a:p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€42,000 that is taxed at 20%.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48E485-06BE-2052-8912-6ACCD6D080C2}"/>
              </a:ext>
            </a:extLst>
          </p:cNvPr>
          <p:cNvSpPr txBox="1"/>
          <p:nvPr/>
        </p:nvSpPr>
        <p:spPr>
          <a:xfrm>
            <a:off x="6667928" y="5358560"/>
            <a:ext cx="5438057" cy="1323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The remainder of her income above €42,000 </a:t>
            </a:r>
          </a:p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is taxed at the marginal rate of 40%.</a:t>
            </a:r>
          </a:p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€50,000 -  €42,000 = €8,000</a:t>
            </a:r>
          </a:p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€8,000 is taxed at 40%.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3BA25B8-850B-BD76-B300-E50758E99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669280" y="3808675"/>
            <a:ext cx="1089329" cy="1542553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6B594B2-B4AD-E55E-4A2E-11BDBE19B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8147407" y="4890499"/>
            <a:ext cx="209414" cy="4527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4036B-C7CD-5B24-B79D-20D9FD1B9B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9029651-027F-1BFE-E0DD-ECD6AC34D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65601" y="3009548"/>
            <a:ext cx="3285825" cy="2128981"/>
            <a:chOff x="1765601" y="3009548"/>
            <a:chExt cx="3285825" cy="212898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51EB941-D574-0922-C527-6A88B5E1C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765601" y="3009548"/>
              <a:ext cx="3285825" cy="2128981"/>
              <a:chOff x="1765601" y="3009548"/>
              <a:chExt cx="3285825" cy="2128981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F63980A-1598-9E44-A7F7-C98EA44F3D57}"/>
                  </a:ext>
                </a:extLst>
              </p:cNvPr>
              <p:cNvGrpSpPr/>
              <p:nvPr/>
            </p:nvGrpSpPr>
            <p:grpSpPr>
              <a:xfrm>
                <a:off x="1765601" y="3009548"/>
                <a:ext cx="3285825" cy="2128981"/>
                <a:chOff x="1765601" y="3009548"/>
                <a:chExt cx="3285825" cy="2128981"/>
              </a:xfrm>
            </p:grpSpPr>
            <p:grpSp>
              <p:nvGrpSpPr>
                <p:cNvPr id="23" name="Group 22" descr="A picture showing the tax rate band for a single person without qualifying children.&#10;&#10;€40,000 @ 20%">
                  <a:extLst>
                    <a:ext uri="{FF2B5EF4-FFF2-40B4-BE49-F238E27FC236}">
                      <a16:creationId xmlns:a16="http://schemas.microsoft.com/office/drawing/2014/main" id="{662DFA3A-2EE9-751D-42A8-1C7CCD146F3A}"/>
                    </a:ext>
                    <a:ext uri="{C183D7F6-B498-43B3-948B-1728B52AA6E4}">
                      <adec:decorative xmlns:adec="http://schemas.microsoft.com/office/drawing/2017/decorative" val="0"/>
                    </a:ext>
                  </a:extLst>
                </p:cNvPr>
                <p:cNvGrpSpPr/>
                <p:nvPr/>
              </p:nvGrpSpPr>
              <p:grpSpPr>
                <a:xfrm>
                  <a:off x="1765601" y="3009548"/>
                  <a:ext cx="3285825" cy="1517501"/>
                  <a:chOff x="1765601" y="3009548"/>
                  <a:chExt cx="3285825" cy="1517501"/>
                </a:xfrm>
              </p:grpSpPr>
              <p:sp>
                <p:nvSpPr>
                  <p:cNvPr id="29" name="Doughnut 17">
                    <a:extLst>
                      <a:ext uri="{FF2B5EF4-FFF2-40B4-BE49-F238E27FC236}">
                        <a16:creationId xmlns:a16="http://schemas.microsoft.com/office/drawing/2014/main" id="{DEBCEDAF-B2B3-AFAB-2416-49F819BC5809}"/>
                      </a:ext>
                    </a:extLst>
                  </p:cNvPr>
                  <p:cNvSpPr/>
                  <p:nvPr/>
                </p:nvSpPr>
                <p:spPr>
                  <a:xfrm>
                    <a:off x="1798488" y="3943846"/>
                    <a:ext cx="641683" cy="371450"/>
                  </a:xfrm>
                  <a:prstGeom prst="donut">
                    <a:avLst>
                      <a:gd name="adj" fmla="val 2675"/>
                    </a:avLst>
                  </a:prstGeom>
                  <a:ln>
                    <a:solidFill>
                      <a:srgbClr val="0099D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" name="Frame 29">
                    <a:extLst>
                      <a:ext uri="{FF2B5EF4-FFF2-40B4-BE49-F238E27FC236}">
                        <a16:creationId xmlns:a16="http://schemas.microsoft.com/office/drawing/2014/main" id="{A7D630AC-1B69-9FD7-1284-FD195D7DEA8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/>
                </p:nvSpPr>
                <p:spPr>
                  <a:xfrm>
                    <a:off x="3880236" y="3956697"/>
                    <a:ext cx="1129085" cy="570352"/>
                  </a:xfrm>
                  <a:prstGeom prst="frame">
                    <a:avLst>
                      <a:gd name="adj1" fmla="val 2500"/>
                    </a:avLst>
                  </a:prstGeom>
                  <a:ln>
                    <a:solidFill>
                      <a:srgbClr val="005A5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34AE3A86-8609-A2AE-AEB3-AB02228B42A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/>
                </p:nvSpPr>
                <p:spPr>
                  <a:xfrm>
                    <a:off x="3511550" y="3009901"/>
                    <a:ext cx="1539876" cy="869950"/>
                  </a:xfrm>
                  <a:prstGeom prst="rect">
                    <a:avLst/>
                  </a:prstGeom>
                  <a:solidFill>
                    <a:srgbClr val="FAFAF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IE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€</a:t>
                    </a:r>
                    <a:endParaRPr lang="en-IE" sz="1200" b="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32" name="Picture 31">
                    <a:extLst>
                      <a:ext uri="{FF2B5EF4-FFF2-40B4-BE49-F238E27FC236}">
                        <a16:creationId xmlns:a16="http://schemas.microsoft.com/office/drawing/2014/main" id="{54D8CF7F-3759-3C90-6A17-B4E97153CDF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t="-1" r="42486" b="60871"/>
                  <a:stretch/>
                </p:blipFill>
                <p:spPr>
                  <a:xfrm>
                    <a:off x="1765601" y="3009548"/>
                    <a:ext cx="1888824" cy="86712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E29D1E8F-01F6-1627-1BC3-27D86BC697A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778610" y="3879456"/>
                  <a:ext cx="3270854" cy="1259073"/>
                </a:xfrm>
                <a:prstGeom prst="rect">
                  <a:avLst/>
                </a:prstGeom>
              </p:spPr>
            </p:pic>
          </p:grpSp>
          <p:sp>
            <p:nvSpPr>
              <p:cNvPr id="20" name="Frame 19">
                <a:extLst>
                  <a:ext uri="{FF2B5EF4-FFF2-40B4-BE49-F238E27FC236}">
                    <a16:creationId xmlns:a16="http://schemas.microsoft.com/office/drawing/2014/main" id="{33F31D13-4593-509C-4CFF-C692EF73A6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3880236" y="3936377"/>
                <a:ext cx="1129085" cy="570352"/>
              </a:xfrm>
              <a:prstGeom prst="frame">
                <a:avLst>
                  <a:gd name="adj1" fmla="val 2500"/>
                </a:avLst>
              </a:prstGeom>
              <a:ln>
                <a:solidFill>
                  <a:srgbClr val="005A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Doughnut 17">
                <a:extLst>
                  <a:ext uri="{FF2B5EF4-FFF2-40B4-BE49-F238E27FC236}">
                    <a16:creationId xmlns:a16="http://schemas.microsoft.com/office/drawing/2014/main" id="{89C9E217-1010-1BB8-8081-6A1E621B76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798488" y="3923526"/>
                <a:ext cx="641683" cy="371450"/>
              </a:xfrm>
              <a:prstGeom prst="donut">
                <a:avLst>
                  <a:gd name="adj" fmla="val 2675"/>
                </a:avLst>
              </a:prstGeom>
              <a:ln>
                <a:solidFill>
                  <a:srgbClr val="0099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Frame 21">
              <a:extLst>
                <a:ext uri="{FF2B5EF4-FFF2-40B4-BE49-F238E27FC236}">
                  <a16:creationId xmlns:a16="http://schemas.microsoft.com/office/drawing/2014/main" id="{C94D7E0F-86D4-1E6D-9BEB-01DA3ADEB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880236" y="4540117"/>
              <a:ext cx="1129085" cy="570352"/>
            </a:xfrm>
            <a:prstGeom prst="frame">
              <a:avLst>
                <a:gd name="adj1" fmla="val 25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291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24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9C0E969-5AD4-F09F-CF22-5F3B916AD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300" y="909638"/>
            <a:ext cx="8140700" cy="766762"/>
          </a:xfrm>
        </p:spPr>
        <p:txBody>
          <a:bodyPr/>
          <a:lstStyle/>
          <a:p>
            <a:r>
              <a:rPr lang="en-GB" dirty="0"/>
              <a:t>Question 3 – Gross Tax Calculation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812DF88-C4A3-6030-3558-DFACA7A9AC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1838326"/>
            <a:ext cx="9491663" cy="968484"/>
          </a:xfrm>
          <a:solidFill>
            <a:schemeClr val="bg1"/>
          </a:solidFill>
          <a:ln w="28575">
            <a:solidFill>
              <a:srgbClr val="005A57"/>
            </a:solidFill>
          </a:ln>
        </p:spPr>
        <p:txBody>
          <a:bodyPr/>
          <a:lstStyle/>
          <a:p>
            <a:r>
              <a:rPr lang="en-GB" dirty="0" err="1"/>
              <a:t>Yihang</a:t>
            </a:r>
            <a:r>
              <a:rPr lang="en-GB" dirty="0"/>
              <a:t> works as a graphic designer. He is single and earns €660 per week on the first week of the year. Calculate his gross tax.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316471A1-8ABD-3AF0-6244-E852D6C7A6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026880"/>
              </p:ext>
            </p:extLst>
          </p:nvPr>
        </p:nvGraphicFramePr>
        <p:xfrm>
          <a:off x="6846073" y="3125831"/>
          <a:ext cx="4429951" cy="1220596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2487222">
                  <a:extLst>
                    <a:ext uri="{9D8B030D-6E8A-4147-A177-3AD203B41FA5}">
                      <a16:colId xmlns:a16="http://schemas.microsoft.com/office/drawing/2014/main" val="1679414411"/>
                    </a:ext>
                  </a:extLst>
                </a:gridCol>
                <a:gridCol w="1942729">
                  <a:extLst>
                    <a:ext uri="{9D8B030D-6E8A-4147-A177-3AD203B41FA5}">
                      <a16:colId xmlns:a16="http://schemas.microsoft.com/office/drawing/2014/main" val="3709129298"/>
                    </a:ext>
                  </a:extLst>
                </a:gridCol>
              </a:tblGrid>
              <a:tr h="411525"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234370"/>
                  </a:ext>
                </a:extLst>
              </a:tr>
              <a:tr h="407311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€660 × 20%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sng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132.00</a:t>
                      </a:r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031956"/>
                  </a:ext>
                </a:extLst>
              </a:tr>
              <a:tr h="320842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Gross Tax</a:t>
                      </a:r>
                      <a:endParaRPr lang="en-I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132.00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99856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2BE9D3BD-A4C2-AECA-740C-2A08FDFFAE7C}"/>
              </a:ext>
            </a:extLst>
          </p:cNvPr>
          <p:cNvSpPr txBox="1"/>
          <p:nvPr/>
        </p:nvSpPr>
        <p:spPr>
          <a:xfrm>
            <a:off x="2246810" y="5358073"/>
            <a:ext cx="8020596" cy="1015663"/>
          </a:xfrm>
          <a:prstGeom prst="rect">
            <a:avLst/>
          </a:prstGeom>
          <a:noFill/>
          <a:ln w="28575">
            <a:solidFill>
              <a:srgbClr val="005A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Yihang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is single and has a weekly Standard Rate Cut-Off Point (SRCOP), of €807.69 (€42,000 ÷ 52 weeks). As his weekly income of €660 is below the weekly SRCOP, all of his income is taxed at the standard rate of 20%.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4D294FC-C262-C484-99D3-C21DE6070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669280" y="3808675"/>
            <a:ext cx="1089329" cy="1542553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DA051-0995-98C7-2305-FA7067FC82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37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8870636-5B78-A8DF-4CC2-33254B31D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65601" y="3009548"/>
            <a:ext cx="3285825" cy="2128981"/>
            <a:chOff x="1765601" y="3009548"/>
            <a:chExt cx="3285825" cy="212898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E13704D-704C-CCDB-BDA0-56EC9BFF1814}"/>
                </a:ext>
              </a:extLst>
            </p:cNvPr>
            <p:cNvGrpSpPr/>
            <p:nvPr/>
          </p:nvGrpSpPr>
          <p:grpSpPr>
            <a:xfrm>
              <a:off x="1765601" y="3009548"/>
              <a:ext cx="3285825" cy="2128981"/>
              <a:chOff x="1765601" y="3009548"/>
              <a:chExt cx="3285825" cy="2128981"/>
            </a:xfrm>
          </p:grpSpPr>
          <p:grpSp>
            <p:nvGrpSpPr>
              <p:cNvPr id="8" name="Group 7" descr="A picture showing the tax rate band for a single person without qualifying children.&#10;&#10;€40,000 @ 20%">
                <a:extLst>
                  <a:ext uri="{FF2B5EF4-FFF2-40B4-BE49-F238E27FC236}">
                    <a16:creationId xmlns:a16="http://schemas.microsoft.com/office/drawing/2014/main" id="{5D3553FF-CC1B-21BA-E2DD-BCB18D760CA1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GrpSpPr/>
              <p:nvPr/>
            </p:nvGrpSpPr>
            <p:grpSpPr>
              <a:xfrm>
                <a:off x="1765601" y="3009548"/>
                <a:ext cx="3285825" cy="1517501"/>
                <a:chOff x="1765601" y="3009548"/>
                <a:chExt cx="3285825" cy="1517501"/>
              </a:xfrm>
            </p:grpSpPr>
            <p:sp>
              <p:nvSpPr>
                <p:cNvPr id="10" name="Doughnut 17">
                  <a:extLst>
                    <a:ext uri="{FF2B5EF4-FFF2-40B4-BE49-F238E27FC236}">
                      <a16:creationId xmlns:a16="http://schemas.microsoft.com/office/drawing/2014/main" id="{8D857506-DBB5-6BC4-4AD7-920857A2A1C8}"/>
                    </a:ext>
                  </a:extLst>
                </p:cNvPr>
                <p:cNvSpPr/>
                <p:nvPr/>
              </p:nvSpPr>
              <p:spPr>
                <a:xfrm>
                  <a:off x="1798488" y="3943846"/>
                  <a:ext cx="641683" cy="371450"/>
                </a:xfrm>
                <a:prstGeom prst="donut">
                  <a:avLst>
                    <a:gd name="adj" fmla="val 2675"/>
                  </a:avLst>
                </a:prstGeom>
                <a:ln>
                  <a:solidFill>
                    <a:srgbClr val="0099D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Frame 10">
                  <a:extLst>
                    <a:ext uri="{FF2B5EF4-FFF2-40B4-BE49-F238E27FC236}">
                      <a16:creationId xmlns:a16="http://schemas.microsoft.com/office/drawing/2014/main" id="{696FE08A-13E4-9D6C-33EC-084C8F5A954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/>
              </p:nvSpPr>
              <p:spPr>
                <a:xfrm>
                  <a:off x="3880236" y="3956697"/>
                  <a:ext cx="1129085" cy="570352"/>
                </a:xfrm>
                <a:prstGeom prst="frame">
                  <a:avLst>
                    <a:gd name="adj1" fmla="val 2500"/>
                  </a:avLst>
                </a:prstGeom>
                <a:ln>
                  <a:solidFill>
                    <a:srgbClr val="005A5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411FF78-96F2-97D1-7928-94AFD23C6B5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/>
              </p:nvSpPr>
              <p:spPr>
                <a:xfrm>
                  <a:off x="3511550" y="3009901"/>
                  <a:ext cx="1539876" cy="869950"/>
                </a:xfrm>
                <a:prstGeom prst="rect">
                  <a:avLst/>
                </a:prstGeom>
                <a:solidFill>
                  <a:srgbClr val="FAFA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E" b="1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€</a:t>
                  </a:r>
                  <a:endParaRPr lang="en-IE" sz="1200" b="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7DD361C5-9138-301E-18EF-93E3E687976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-1" r="42486" b="60871"/>
                <a:stretch/>
              </p:blipFill>
              <p:spPr>
                <a:xfrm>
                  <a:off x="1765601" y="3009548"/>
                  <a:ext cx="1888824" cy="867127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B68C24C-A03A-22EF-0E41-B43DD0B434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78610" y="3879456"/>
                <a:ext cx="3270854" cy="1259073"/>
              </a:xfrm>
              <a:prstGeom prst="rect">
                <a:avLst/>
              </a:prstGeom>
            </p:spPr>
          </p:pic>
        </p:grpSp>
        <p:sp>
          <p:nvSpPr>
            <p:cNvPr id="24" name="Frame 23">
              <a:extLst>
                <a:ext uri="{FF2B5EF4-FFF2-40B4-BE49-F238E27FC236}">
                  <a16:creationId xmlns:a16="http://schemas.microsoft.com/office/drawing/2014/main" id="{340EDB34-EA2A-26AB-1C9B-77986EC21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880236" y="3936377"/>
              <a:ext cx="1129085" cy="570352"/>
            </a:xfrm>
            <a:prstGeom prst="frame">
              <a:avLst>
                <a:gd name="adj1" fmla="val 2500"/>
              </a:avLst>
            </a:prstGeom>
            <a:ln>
              <a:solidFill>
                <a:srgbClr val="005A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Doughnut 17">
              <a:extLst>
                <a:ext uri="{FF2B5EF4-FFF2-40B4-BE49-F238E27FC236}">
                  <a16:creationId xmlns:a16="http://schemas.microsoft.com/office/drawing/2014/main" id="{E02A7819-BDE0-60E5-A655-3C173E6647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798488" y="3923526"/>
              <a:ext cx="641683" cy="371450"/>
            </a:xfrm>
            <a:prstGeom prst="donut">
              <a:avLst>
                <a:gd name="adj" fmla="val 2675"/>
              </a:avLst>
            </a:prstGeom>
            <a:ln>
              <a:solidFill>
                <a:srgbClr val="0099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66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5DEAE1B-7081-FDA3-99D7-4AD445A7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300" y="909638"/>
            <a:ext cx="8140700" cy="766762"/>
          </a:xfrm>
        </p:spPr>
        <p:txBody>
          <a:bodyPr/>
          <a:lstStyle/>
          <a:p>
            <a:r>
              <a:rPr lang="en-GB" dirty="0"/>
              <a:t>Question 4 – Gross Tax Calculation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A74435E-D3A3-FB07-71F2-AB6DF2B5F1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1838325"/>
            <a:ext cx="9491663" cy="976437"/>
          </a:xfrm>
          <a:solidFill>
            <a:schemeClr val="bg1"/>
          </a:solidFill>
          <a:ln w="25400">
            <a:solidFill>
              <a:srgbClr val="005A57"/>
            </a:solidFill>
          </a:ln>
        </p:spPr>
        <p:txBody>
          <a:bodyPr/>
          <a:lstStyle/>
          <a:p>
            <a:r>
              <a:rPr lang="en-GB" dirty="0"/>
              <a:t>Kevin works in a marketing firm. He is single and earns €900 </a:t>
            </a:r>
            <a:br>
              <a:rPr lang="en-GB" dirty="0"/>
            </a:br>
            <a:r>
              <a:rPr lang="en-GB" dirty="0"/>
              <a:t>on the first week of the year. Calculate his gross tax.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DF03C1D-3507-78C1-C3BE-031E70870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669280" y="3808675"/>
            <a:ext cx="1089329" cy="1542553"/>
          </a:xfrm>
          <a:prstGeom prst="straightConnector1">
            <a:avLst/>
          </a:prstGeom>
          <a:ln w="28575">
            <a:solidFill>
              <a:srgbClr val="005A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3824934-6EE6-017C-0962-AEC46CABB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8147407" y="4890499"/>
            <a:ext cx="209414" cy="4527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42D2FC14-1327-342C-8BD8-E14DF2E66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195504"/>
              </p:ext>
            </p:extLst>
          </p:nvPr>
        </p:nvGraphicFramePr>
        <p:xfrm>
          <a:off x="6846073" y="3125831"/>
          <a:ext cx="4429951" cy="1627907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2487222">
                  <a:extLst>
                    <a:ext uri="{9D8B030D-6E8A-4147-A177-3AD203B41FA5}">
                      <a16:colId xmlns:a16="http://schemas.microsoft.com/office/drawing/2014/main" val="1679414411"/>
                    </a:ext>
                  </a:extLst>
                </a:gridCol>
                <a:gridCol w="1942729">
                  <a:extLst>
                    <a:ext uri="{9D8B030D-6E8A-4147-A177-3AD203B41FA5}">
                      <a16:colId xmlns:a16="http://schemas.microsoft.com/office/drawing/2014/main" val="3709129298"/>
                    </a:ext>
                  </a:extLst>
                </a:gridCol>
              </a:tblGrid>
              <a:tr h="411525"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234370"/>
                  </a:ext>
                </a:extLst>
              </a:tr>
              <a:tr h="407311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€807.69 × 20%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161.54</a:t>
                      </a:r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031956"/>
                  </a:ext>
                </a:extLst>
              </a:tr>
              <a:tr h="40731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€92.31 × 40%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sng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+ 36.92</a:t>
                      </a:r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445968"/>
                  </a:ext>
                </a:extLst>
              </a:tr>
              <a:tr h="320842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Gross Tax</a:t>
                      </a:r>
                      <a:endParaRPr lang="en-I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198.46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998560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8E17ABEB-5FAA-C68C-00E7-CC2E228057BA}"/>
              </a:ext>
            </a:extLst>
          </p:cNvPr>
          <p:cNvSpPr txBox="1"/>
          <p:nvPr/>
        </p:nvSpPr>
        <p:spPr>
          <a:xfrm>
            <a:off x="1785258" y="5358073"/>
            <a:ext cx="4763588" cy="1015663"/>
          </a:xfrm>
          <a:prstGeom prst="rect">
            <a:avLst/>
          </a:prstGeom>
          <a:noFill/>
          <a:ln w="28575">
            <a:solidFill>
              <a:srgbClr val="005A5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Kevin’s weekly SRCOP is €807.69</a:t>
            </a:r>
          </a:p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(€42,000 ÷ 52 weeks). This amount is taxed at the standard rate of 20%.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C523FE-0F37-B916-1BD2-92A5ADDE9968}"/>
              </a:ext>
            </a:extLst>
          </p:cNvPr>
          <p:cNvSpPr txBox="1"/>
          <p:nvPr/>
        </p:nvSpPr>
        <p:spPr>
          <a:xfrm>
            <a:off x="6667928" y="5358560"/>
            <a:ext cx="5438057" cy="1015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Any amount that Kevin earns above €807.69 </a:t>
            </a:r>
          </a:p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per week is taxed at the marginal rate of 40%.</a:t>
            </a:r>
          </a:p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€900 - €807.69 = €92.31 is taxed at 40%.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B8FCF-FDAA-825F-3214-AEDA7BE431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38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37B481C-2335-7D73-7C58-B962AEFDA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65601" y="3009548"/>
            <a:ext cx="3285825" cy="2128981"/>
            <a:chOff x="1765601" y="3009548"/>
            <a:chExt cx="3285825" cy="212898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594FA90-0E7F-C23B-4685-9D5115D7EA42}"/>
                </a:ext>
              </a:extLst>
            </p:cNvPr>
            <p:cNvGrpSpPr/>
            <p:nvPr/>
          </p:nvGrpSpPr>
          <p:grpSpPr>
            <a:xfrm>
              <a:off x="1765601" y="3009548"/>
              <a:ext cx="3285825" cy="2128981"/>
              <a:chOff x="1765601" y="3009548"/>
              <a:chExt cx="3285825" cy="2128981"/>
            </a:xfrm>
          </p:grpSpPr>
          <p:grpSp>
            <p:nvGrpSpPr>
              <p:cNvPr id="13" name="Group 12" descr="A picture showing the tax rate band for a single person without qualifying children.&#10;&#10;€40,000 @ 20%">
                <a:extLst>
                  <a:ext uri="{FF2B5EF4-FFF2-40B4-BE49-F238E27FC236}">
                    <a16:creationId xmlns:a16="http://schemas.microsoft.com/office/drawing/2014/main" id="{EF2D15AE-1598-87B5-A1DF-D90408DC46A0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GrpSpPr/>
              <p:nvPr/>
            </p:nvGrpSpPr>
            <p:grpSpPr>
              <a:xfrm>
                <a:off x="1765601" y="3009548"/>
                <a:ext cx="3285825" cy="1517501"/>
                <a:chOff x="1765601" y="3009548"/>
                <a:chExt cx="3285825" cy="1517501"/>
              </a:xfrm>
            </p:grpSpPr>
            <p:sp>
              <p:nvSpPr>
                <p:cNvPr id="17" name="Doughnut 17">
                  <a:extLst>
                    <a:ext uri="{FF2B5EF4-FFF2-40B4-BE49-F238E27FC236}">
                      <a16:creationId xmlns:a16="http://schemas.microsoft.com/office/drawing/2014/main" id="{BE96D478-C1E9-F71B-5071-ABEA315E054A}"/>
                    </a:ext>
                  </a:extLst>
                </p:cNvPr>
                <p:cNvSpPr/>
                <p:nvPr/>
              </p:nvSpPr>
              <p:spPr>
                <a:xfrm>
                  <a:off x="1798488" y="3943846"/>
                  <a:ext cx="641683" cy="371450"/>
                </a:xfrm>
                <a:prstGeom prst="donut">
                  <a:avLst>
                    <a:gd name="adj" fmla="val 2675"/>
                  </a:avLst>
                </a:prstGeom>
                <a:ln>
                  <a:solidFill>
                    <a:srgbClr val="0099D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Frame 17">
                  <a:extLst>
                    <a:ext uri="{FF2B5EF4-FFF2-40B4-BE49-F238E27FC236}">
                      <a16:creationId xmlns:a16="http://schemas.microsoft.com/office/drawing/2014/main" id="{EF846410-00DA-0539-C320-9D51A221891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/>
              </p:nvSpPr>
              <p:spPr>
                <a:xfrm>
                  <a:off x="3880236" y="3956697"/>
                  <a:ext cx="1129085" cy="570352"/>
                </a:xfrm>
                <a:prstGeom prst="frame">
                  <a:avLst>
                    <a:gd name="adj1" fmla="val 2500"/>
                  </a:avLst>
                </a:prstGeom>
                <a:ln>
                  <a:solidFill>
                    <a:srgbClr val="005A5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AD4AE53-FABA-905C-9263-E110FE1C7B0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/>
              </p:nvSpPr>
              <p:spPr>
                <a:xfrm>
                  <a:off x="3511550" y="3009901"/>
                  <a:ext cx="1539876" cy="869950"/>
                </a:xfrm>
                <a:prstGeom prst="rect">
                  <a:avLst/>
                </a:prstGeom>
                <a:solidFill>
                  <a:srgbClr val="FAFA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E" b="1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€</a:t>
                  </a:r>
                  <a:endParaRPr lang="en-IE" sz="1200" b="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B292CA4E-4BB5-CD5C-85EF-28F69E75D93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-1" r="42486" b="60871"/>
                <a:stretch/>
              </p:blipFill>
              <p:spPr>
                <a:xfrm>
                  <a:off x="1765601" y="3009548"/>
                  <a:ext cx="1888824" cy="867127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A28436F-1709-E2FC-E60E-59B9A29DD7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78610" y="3879456"/>
                <a:ext cx="3270854" cy="1259073"/>
              </a:xfrm>
              <a:prstGeom prst="rect">
                <a:avLst/>
              </a:prstGeom>
            </p:spPr>
          </p:pic>
        </p:grpSp>
        <p:sp>
          <p:nvSpPr>
            <p:cNvPr id="11" name="Frame 10">
              <a:extLst>
                <a:ext uri="{FF2B5EF4-FFF2-40B4-BE49-F238E27FC236}">
                  <a16:creationId xmlns:a16="http://schemas.microsoft.com/office/drawing/2014/main" id="{E3494E3D-6A9B-3FDF-F739-DD78A5775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880236" y="3936377"/>
              <a:ext cx="1129085" cy="570352"/>
            </a:xfrm>
            <a:prstGeom prst="frame">
              <a:avLst>
                <a:gd name="adj1" fmla="val 2500"/>
              </a:avLst>
            </a:prstGeom>
            <a:ln>
              <a:solidFill>
                <a:srgbClr val="005A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Doughnut 17">
              <a:extLst>
                <a:ext uri="{FF2B5EF4-FFF2-40B4-BE49-F238E27FC236}">
                  <a16:creationId xmlns:a16="http://schemas.microsoft.com/office/drawing/2014/main" id="{6B715601-58F3-D01C-F1D9-CD95171083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798488" y="3923526"/>
              <a:ext cx="641683" cy="371450"/>
            </a:xfrm>
            <a:prstGeom prst="donut">
              <a:avLst>
                <a:gd name="adj" fmla="val 2675"/>
              </a:avLst>
            </a:prstGeom>
            <a:ln>
              <a:solidFill>
                <a:srgbClr val="0099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85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24" grpId="0" animBg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4BA67-7EDD-8F21-D75A-BE87619E0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Tax Credits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E8B28-E745-B4C0-D355-F00D656FAF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9807576" cy="2047240"/>
          </a:xfrm>
        </p:spPr>
        <p:txBody>
          <a:bodyPr/>
          <a:lstStyle/>
          <a:p>
            <a:r>
              <a:rPr lang="en-GB" b="1" dirty="0"/>
              <a:t>Tax credits reduce the amount of Income Tax a person pays</a:t>
            </a:r>
          </a:p>
          <a:p>
            <a:pPr lvl="1"/>
            <a:r>
              <a:rPr lang="en-GB" sz="2600" dirty="0"/>
              <a:t>Gross Tax – Tax Credits = Net Tax (actual amount of tax to be paid)</a:t>
            </a:r>
            <a:endParaRPr lang="en-GB" sz="1600" dirty="0"/>
          </a:p>
          <a:p>
            <a:r>
              <a:rPr lang="en-GB" dirty="0"/>
              <a:t>The </a:t>
            </a:r>
            <a:r>
              <a:rPr lang="en-GB" b="1" dirty="0"/>
              <a:t>amount of tax credits </a:t>
            </a:r>
            <a:r>
              <a:rPr lang="en-GB" dirty="0"/>
              <a:t>a person receives </a:t>
            </a:r>
            <a:r>
              <a:rPr lang="en-GB" b="1" dirty="0"/>
              <a:t>depends on </a:t>
            </a:r>
            <a:r>
              <a:rPr lang="en-GB" dirty="0"/>
              <a:t>their </a:t>
            </a:r>
            <a:r>
              <a:rPr lang="en-GB" b="1" dirty="0"/>
              <a:t>personal circumstances</a:t>
            </a:r>
            <a:r>
              <a:rPr lang="en-GB" dirty="0"/>
              <a:t> including:</a:t>
            </a:r>
          </a:p>
          <a:p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77305F0-6CEB-8990-E19F-303082D67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97840" y="3979919"/>
            <a:ext cx="1800200" cy="1800200"/>
          </a:xfrm>
          <a:prstGeom prst="rect">
            <a:avLst/>
          </a:prstGeom>
        </p:spPr>
      </p:pic>
      <p:sp>
        <p:nvSpPr>
          <p:cNvPr id="21" name="Round Same Side Corner Rectangle 20">
            <a:extLst>
              <a:ext uri="{FF2B5EF4-FFF2-40B4-BE49-F238E27FC236}">
                <a16:creationId xmlns:a16="http://schemas.microsoft.com/office/drawing/2014/main" id="{98BFE948-09AC-9DD8-8E30-36E89CEBAA4D}"/>
              </a:ext>
            </a:extLst>
          </p:cNvPr>
          <p:cNvSpPr/>
          <p:nvPr/>
        </p:nvSpPr>
        <p:spPr>
          <a:xfrm>
            <a:off x="1891747" y="5599786"/>
            <a:ext cx="2245000" cy="599845"/>
          </a:xfrm>
          <a:prstGeom prst="round2SameRect">
            <a:avLst>
              <a:gd name="adj1" fmla="val 0"/>
              <a:gd name="adj2" fmla="val 20696"/>
            </a:avLst>
          </a:prstGeom>
          <a:solidFill>
            <a:srgbClr val="0099D8"/>
          </a:solidFill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Personal Status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4652988-717D-6E7F-A4F5-EAFF60C96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92808" y="4094422"/>
            <a:ext cx="2250905" cy="2101552"/>
          </a:xfrm>
          <a:prstGeom prst="roundRect">
            <a:avLst>
              <a:gd name="adj" fmla="val 5649"/>
            </a:avLst>
          </a:prstGeom>
          <a:noFill/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B140026-8BA6-5273-744B-244D16492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16761" y="4062784"/>
            <a:ext cx="1598409" cy="1616804"/>
          </a:xfrm>
          <a:prstGeom prst="rect">
            <a:avLst/>
          </a:prstGeom>
        </p:spPr>
      </p:pic>
      <p:sp>
        <p:nvSpPr>
          <p:cNvPr id="23" name="Round Same Side Corner Rectangle 22">
            <a:extLst>
              <a:ext uri="{FF2B5EF4-FFF2-40B4-BE49-F238E27FC236}">
                <a16:creationId xmlns:a16="http://schemas.microsoft.com/office/drawing/2014/main" id="{35A95AED-CB1B-A506-53F0-75534557E2F4}"/>
              </a:ext>
            </a:extLst>
          </p:cNvPr>
          <p:cNvSpPr/>
          <p:nvPr/>
        </p:nvSpPr>
        <p:spPr>
          <a:xfrm>
            <a:off x="4294739" y="5599786"/>
            <a:ext cx="2245000" cy="599845"/>
          </a:xfrm>
          <a:prstGeom prst="round2SameRect">
            <a:avLst>
              <a:gd name="adj1" fmla="val 0"/>
              <a:gd name="adj2" fmla="val 20696"/>
            </a:avLst>
          </a:prstGeom>
          <a:solidFill>
            <a:srgbClr val="0099D8"/>
          </a:solidFill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Dependents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B3B3109-977F-7E8A-D245-05B6D8DEE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95800" y="4094422"/>
            <a:ext cx="2250905" cy="2101552"/>
          </a:xfrm>
          <a:prstGeom prst="roundRect">
            <a:avLst>
              <a:gd name="adj" fmla="val 5649"/>
            </a:avLst>
          </a:prstGeom>
          <a:noFill/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63183F2-FA51-592F-5650-AE2E8F726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60681" y="4035126"/>
            <a:ext cx="1488960" cy="1488960"/>
          </a:xfrm>
          <a:prstGeom prst="rect">
            <a:avLst/>
          </a:prstGeom>
        </p:spPr>
      </p:pic>
      <p:sp>
        <p:nvSpPr>
          <p:cNvPr id="25" name="Round Same Side Corner Rectangle 24">
            <a:extLst>
              <a:ext uri="{FF2B5EF4-FFF2-40B4-BE49-F238E27FC236}">
                <a16:creationId xmlns:a16="http://schemas.microsoft.com/office/drawing/2014/main" id="{0A89DC48-2641-6EB5-2148-F3EB0756D3FE}"/>
              </a:ext>
            </a:extLst>
          </p:cNvPr>
          <p:cNvSpPr/>
          <p:nvPr/>
        </p:nvSpPr>
        <p:spPr>
          <a:xfrm>
            <a:off x="6671003" y="5599786"/>
            <a:ext cx="2245000" cy="599845"/>
          </a:xfrm>
          <a:prstGeom prst="round2SameRect">
            <a:avLst>
              <a:gd name="adj1" fmla="val 0"/>
              <a:gd name="adj2" fmla="val 20696"/>
            </a:avLst>
          </a:prstGeom>
          <a:solidFill>
            <a:srgbClr val="0099D8"/>
          </a:solidFill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Age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CCEEFC9-AA94-7D16-C1CF-2F9C577A7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72064" y="4094422"/>
            <a:ext cx="2250905" cy="2101552"/>
          </a:xfrm>
          <a:prstGeom prst="roundRect">
            <a:avLst>
              <a:gd name="adj" fmla="val 5649"/>
            </a:avLst>
          </a:prstGeom>
          <a:noFill/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D10C4FF-F500-FB2B-480D-C752915EA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26656" y="4099134"/>
            <a:ext cx="1488960" cy="1488960"/>
          </a:xfrm>
          <a:prstGeom prst="rect">
            <a:avLst/>
          </a:prstGeom>
        </p:spPr>
      </p:pic>
      <p:sp>
        <p:nvSpPr>
          <p:cNvPr id="27" name="Round Same Side Corner Rectangle 26">
            <a:extLst>
              <a:ext uri="{FF2B5EF4-FFF2-40B4-BE49-F238E27FC236}">
                <a16:creationId xmlns:a16="http://schemas.microsoft.com/office/drawing/2014/main" id="{954C119F-26DC-3A89-68BB-EB2CCE8B8AED}"/>
              </a:ext>
            </a:extLst>
          </p:cNvPr>
          <p:cNvSpPr/>
          <p:nvPr/>
        </p:nvSpPr>
        <p:spPr>
          <a:xfrm>
            <a:off x="9047267" y="5599786"/>
            <a:ext cx="2245000" cy="599845"/>
          </a:xfrm>
          <a:prstGeom prst="round2SameRect">
            <a:avLst>
              <a:gd name="adj1" fmla="val 0"/>
              <a:gd name="adj2" fmla="val 20696"/>
            </a:avLst>
          </a:prstGeom>
          <a:solidFill>
            <a:srgbClr val="0099D8"/>
          </a:solidFill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B09D030-89FF-000F-010A-081B883DD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48328" y="4094422"/>
            <a:ext cx="2250905" cy="2101552"/>
          </a:xfrm>
          <a:prstGeom prst="roundRect">
            <a:avLst>
              <a:gd name="adj" fmla="val 5649"/>
            </a:avLst>
          </a:prstGeom>
          <a:noFill/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3595C-C8E5-E5E8-DFF5-31556469D6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4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D5DD1FD-536B-22E7-1C66-D26B3AF90592}"/>
              </a:ext>
            </a:extLst>
          </p:cNvPr>
          <p:cNvSpPr txBox="1"/>
          <p:nvPr/>
        </p:nvSpPr>
        <p:spPr>
          <a:xfrm>
            <a:off x="1864364" y="579939"/>
            <a:ext cx="1932029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Activity 2 (</a:t>
            </a:r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0E3A9F-5738-0A26-8271-5038CCE3F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>
            <a:normAutofit fontScale="90000"/>
          </a:bodyPr>
          <a:lstStyle/>
          <a:p>
            <a:r>
              <a:rPr lang="en-GB" dirty="0"/>
              <a:t>What is income? Who receives income?</a:t>
            </a: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170E6D74-2EB2-370D-90C0-CAFAFF39C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240265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B515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18003-5E57-F59C-B229-E4893EFC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52" r="12481"/>
          <a:stretch/>
        </p:blipFill>
        <p:spPr>
          <a:xfrm>
            <a:off x="278606" y="2364581"/>
            <a:ext cx="3511614" cy="4493419"/>
          </a:xfrm>
          <a:prstGeom prst="rect">
            <a:avLst/>
          </a:prstGeom>
          <a:noFill/>
        </p:spPr>
      </p:pic>
      <p:sp>
        <p:nvSpPr>
          <p:cNvPr id="18" name="Rounded Rectangular Callout 17" descr="An empty speech bubble providing space for students to write their suggestions on what is income">
            <a:extLst>
              <a:ext uri="{FF2B5EF4-FFF2-40B4-BE49-F238E27FC236}">
                <a16:creationId xmlns:a16="http://schemas.microsoft.com/office/drawing/2014/main" id="{63580B09-4AEA-4714-555D-41258C4354E8}"/>
              </a:ext>
            </a:extLst>
          </p:cNvPr>
          <p:cNvSpPr/>
          <p:nvPr/>
        </p:nvSpPr>
        <p:spPr>
          <a:xfrm flipV="1">
            <a:off x="3862129" y="1725300"/>
            <a:ext cx="5657428" cy="2367643"/>
          </a:xfrm>
          <a:prstGeom prst="wedgeRoundRectCallout">
            <a:avLst>
              <a:gd name="adj1" fmla="val -61443"/>
              <a:gd name="adj2" fmla="val -19237"/>
              <a:gd name="adj3" fmla="val 16667"/>
            </a:avLst>
          </a:prstGeom>
          <a:solidFill>
            <a:schemeClr val="bg1"/>
          </a:solidFill>
          <a:ln w="66675">
            <a:solidFill>
              <a:srgbClr val="0099D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ounded Rectangular Callout 16" descr="An empty speech bubble providing space for students to write their suggestions on who receives income">
            <a:extLst>
              <a:ext uri="{FF2B5EF4-FFF2-40B4-BE49-F238E27FC236}">
                <a16:creationId xmlns:a16="http://schemas.microsoft.com/office/drawing/2014/main" id="{79DAB077-A647-9884-67F9-181F7D924753}"/>
              </a:ext>
            </a:extLst>
          </p:cNvPr>
          <p:cNvSpPr/>
          <p:nvPr/>
        </p:nvSpPr>
        <p:spPr>
          <a:xfrm>
            <a:off x="6000750" y="4327071"/>
            <a:ext cx="5494564" cy="2367643"/>
          </a:xfrm>
          <a:prstGeom prst="wedgeRoundRectCallout">
            <a:avLst>
              <a:gd name="adj1" fmla="val -61612"/>
              <a:gd name="adj2" fmla="val -33030"/>
              <a:gd name="adj3" fmla="val 16667"/>
            </a:avLst>
          </a:prstGeom>
          <a:solidFill>
            <a:schemeClr val="bg1"/>
          </a:solidFill>
          <a:ln w="66675">
            <a:solidFill>
              <a:srgbClr val="005A5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718D0-F894-BE9F-2810-00B08298FA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414" y="6356350"/>
            <a:ext cx="2743200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50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4BA67-7EDD-8F21-D75A-BE87619E0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846562"/>
            <a:ext cx="8140453" cy="766992"/>
          </a:xfrm>
        </p:spPr>
        <p:txBody>
          <a:bodyPr/>
          <a:lstStyle/>
          <a:p>
            <a:r>
              <a:rPr lang="en-GB" dirty="0"/>
              <a:t>Tax Credits 2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C96884-34C2-C20D-DCBA-A4F3D778B4B3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/>
              <a:t>Tax Credits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E8B28-E745-B4C0-D355-F00D656FAF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4" y="1838960"/>
            <a:ext cx="9807576" cy="2047240"/>
          </a:xfrm>
        </p:spPr>
        <p:txBody>
          <a:bodyPr/>
          <a:lstStyle/>
          <a:p>
            <a:r>
              <a:rPr lang="en-GB" b="1" dirty="0"/>
              <a:t>Tax credits </a:t>
            </a:r>
            <a:r>
              <a:rPr lang="en-GB" dirty="0"/>
              <a:t>are given for the </a:t>
            </a:r>
            <a:r>
              <a:rPr lang="en-GB" b="1" dirty="0"/>
              <a:t>entire tax year.</a:t>
            </a:r>
          </a:p>
          <a:p>
            <a:pPr lvl="1"/>
            <a:r>
              <a:rPr lang="en-GB" sz="2600" b="1" dirty="0"/>
              <a:t>Unused credits cannot be carried forward </a:t>
            </a:r>
            <a:r>
              <a:rPr lang="en-GB" sz="2600" dirty="0"/>
              <a:t>to the next tax year.</a:t>
            </a:r>
            <a:endParaRPr lang="en-GB" sz="1600" dirty="0"/>
          </a:p>
          <a:p>
            <a:r>
              <a:rPr lang="en-GB" dirty="0"/>
              <a:t>Examples of tax credits include:</a:t>
            </a:r>
          </a:p>
        </p:txBody>
      </p:sp>
      <p:sp>
        <p:nvSpPr>
          <p:cNvPr id="21" name="Round Same Side Corner Rectangle 20">
            <a:extLst>
              <a:ext uri="{FF2B5EF4-FFF2-40B4-BE49-F238E27FC236}">
                <a16:creationId xmlns:a16="http://schemas.microsoft.com/office/drawing/2014/main" id="{98BFE948-09AC-9DD8-8E30-36E89CEBAA4D}"/>
              </a:ext>
            </a:extLst>
          </p:cNvPr>
          <p:cNvSpPr/>
          <p:nvPr/>
        </p:nvSpPr>
        <p:spPr>
          <a:xfrm>
            <a:off x="1891747" y="5599786"/>
            <a:ext cx="2245000" cy="599845"/>
          </a:xfrm>
          <a:prstGeom prst="round2SameRect">
            <a:avLst>
              <a:gd name="adj1" fmla="val 0"/>
              <a:gd name="adj2" fmla="val 20696"/>
            </a:avLst>
          </a:prstGeom>
          <a:solidFill>
            <a:srgbClr val="0099D8"/>
          </a:solidFill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Single Person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4652988-717D-6E7F-A4F5-EAFF60C96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92808" y="4094422"/>
            <a:ext cx="2250905" cy="2101552"/>
          </a:xfrm>
          <a:prstGeom prst="roundRect">
            <a:avLst>
              <a:gd name="adj" fmla="val 5649"/>
            </a:avLst>
          </a:prstGeom>
          <a:noFill/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A31BA1-5CB2-EDA8-F4B7-9F61B0DD2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36144" y="4121647"/>
            <a:ext cx="1457304" cy="1457304"/>
          </a:xfrm>
          <a:prstGeom prst="rect">
            <a:avLst/>
          </a:prstGeom>
        </p:spPr>
      </p:pic>
      <p:sp>
        <p:nvSpPr>
          <p:cNvPr id="23" name="Round Same Side Corner Rectangle 22">
            <a:extLst>
              <a:ext uri="{FF2B5EF4-FFF2-40B4-BE49-F238E27FC236}">
                <a16:creationId xmlns:a16="http://schemas.microsoft.com/office/drawing/2014/main" id="{35A95AED-CB1B-A506-53F0-75534557E2F4}"/>
              </a:ext>
            </a:extLst>
          </p:cNvPr>
          <p:cNvSpPr/>
          <p:nvPr/>
        </p:nvSpPr>
        <p:spPr>
          <a:xfrm>
            <a:off x="4294739" y="5614417"/>
            <a:ext cx="2245000" cy="1069848"/>
          </a:xfrm>
          <a:prstGeom prst="round2SameRect">
            <a:avLst>
              <a:gd name="adj1" fmla="val 0"/>
              <a:gd name="adj2" fmla="val 13004"/>
            </a:avLst>
          </a:prstGeom>
          <a:solidFill>
            <a:srgbClr val="0099D8"/>
          </a:solidFill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Married Person / Civil Partner (without children)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B3B3109-977F-7E8A-D245-05B6D8DEE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95800" y="4094422"/>
            <a:ext cx="2250905" cy="2585343"/>
          </a:xfrm>
          <a:prstGeom prst="roundRect">
            <a:avLst>
              <a:gd name="adj" fmla="val 5649"/>
            </a:avLst>
          </a:prstGeom>
          <a:noFill/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77305F0-6CEB-8990-E19F-303082D67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02712" y="3943343"/>
            <a:ext cx="1800200" cy="1800200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CCEEFC9-AA94-7D16-C1CF-2F9C577A7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72064" y="4094422"/>
            <a:ext cx="2250905" cy="2580698"/>
          </a:xfrm>
          <a:prstGeom prst="roundRect">
            <a:avLst>
              <a:gd name="adj" fmla="val 5649"/>
            </a:avLst>
          </a:prstGeom>
          <a:noFill/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 Same Side Corner Rectangle 24">
            <a:extLst>
              <a:ext uri="{FF2B5EF4-FFF2-40B4-BE49-F238E27FC236}">
                <a16:creationId xmlns:a16="http://schemas.microsoft.com/office/drawing/2014/main" id="{0A89DC48-2641-6EB5-2148-F3EB0756D3FE}"/>
              </a:ext>
            </a:extLst>
          </p:cNvPr>
          <p:cNvSpPr/>
          <p:nvPr/>
        </p:nvSpPr>
        <p:spPr>
          <a:xfrm>
            <a:off x="6671003" y="5599786"/>
            <a:ext cx="2245000" cy="1075334"/>
          </a:xfrm>
          <a:prstGeom prst="round2SameRect">
            <a:avLst>
              <a:gd name="adj1" fmla="val 0"/>
              <a:gd name="adj2" fmla="val 10492"/>
            </a:avLst>
          </a:prstGeom>
          <a:solidFill>
            <a:srgbClr val="0099D8"/>
          </a:solidFill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 PAYE Tax Credit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63183F2-FA51-592F-5650-AE2E8F726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42393" y="4108278"/>
            <a:ext cx="1488960" cy="1488960"/>
          </a:xfrm>
          <a:prstGeom prst="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B09D030-89FF-000F-010A-081B883DD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48328" y="4094422"/>
            <a:ext cx="2250905" cy="2580698"/>
          </a:xfrm>
          <a:prstGeom prst="roundRect">
            <a:avLst>
              <a:gd name="adj" fmla="val 5649"/>
            </a:avLst>
          </a:prstGeom>
          <a:noFill/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 Same Side Corner Rectangle 26">
            <a:extLst>
              <a:ext uri="{FF2B5EF4-FFF2-40B4-BE49-F238E27FC236}">
                <a16:creationId xmlns:a16="http://schemas.microsoft.com/office/drawing/2014/main" id="{954C119F-26DC-3A89-68BB-EB2CCE8B8AED}"/>
              </a:ext>
            </a:extLst>
          </p:cNvPr>
          <p:cNvSpPr/>
          <p:nvPr/>
        </p:nvSpPr>
        <p:spPr>
          <a:xfrm>
            <a:off x="9047267" y="5599786"/>
            <a:ext cx="2245000" cy="1084478"/>
          </a:xfrm>
          <a:prstGeom prst="round2SameRect">
            <a:avLst>
              <a:gd name="adj1" fmla="val 0"/>
              <a:gd name="adj2" fmla="val 13951"/>
            </a:avLst>
          </a:prstGeom>
          <a:solidFill>
            <a:srgbClr val="0099D8"/>
          </a:solidFill>
          <a:ln w="28575"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Widowed Person / Surviving Civil Partner*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D10C4FF-F500-FB2B-480D-C752915EA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417512" y="4144854"/>
            <a:ext cx="1488960" cy="14889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3595C-C8E5-E5E8-DFF5-31556469D6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63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6" grpId="0" animBg="1"/>
      <p:bldP spid="25" grpId="0" animBg="1"/>
      <p:bldP spid="28" grpId="0" animBg="1"/>
      <p:bldP spid="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4AED103-7CC7-85BD-CA98-1BB771DDAE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Activity 5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69550E-0E8C-A9AD-0805-C634695E0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Identify the Tax Credits </a:t>
            </a:r>
            <a:b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053F9F-E8D6-6223-AF6F-E64830D4F8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685609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Identify the tax credits that each person is entitled to receive.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F78D6C7-B4A1-94BE-D623-565F2DC505F2}"/>
              </a:ext>
            </a:extLst>
          </p:cNvPr>
          <p:cNvSpPr/>
          <p:nvPr/>
        </p:nvSpPr>
        <p:spPr>
          <a:xfrm>
            <a:off x="975680" y="2322576"/>
            <a:ext cx="5242239" cy="1911096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144000" bIns="0"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name is Sam and I am single.</a:t>
            </a:r>
          </a:p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live in Cork and work in a local </a:t>
            </a:r>
          </a:p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recruitment agency.</a:t>
            </a:r>
          </a:p>
        </p:txBody>
      </p:sp>
      <p:sp>
        <p:nvSpPr>
          <p:cNvPr id="18" name="Round Diagonal Corner Rectangle 17">
            <a:extLst>
              <a:ext uri="{FF2B5EF4-FFF2-40B4-BE49-F238E27FC236}">
                <a16:creationId xmlns:a16="http://schemas.microsoft.com/office/drawing/2014/main" id="{F7F722BA-F360-8FA7-C0B6-6E5A32C41AC6}"/>
              </a:ext>
            </a:extLst>
          </p:cNvPr>
          <p:cNvSpPr/>
          <p:nvPr/>
        </p:nvSpPr>
        <p:spPr>
          <a:xfrm>
            <a:off x="978480" y="2313431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5" name="Rounded Rectangle 24" descr="An empty text box for students to write their answer">
            <a:extLst>
              <a:ext uri="{FF2B5EF4-FFF2-40B4-BE49-F238E27FC236}">
                <a16:creationId xmlns:a16="http://schemas.microsoft.com/office/drawing/2014/main" id="{D39D7C73-6D72-E0AC-9324-3B7CC8F8FEC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386312" y="2322576"/>
            <a:ext cx="5242239" cy="1911096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144000" bIns="0" rtlCol="0" anchor="ctr"/>
          <a:lstStyle/>
          <a:p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8D28416-9B4B-E41C-C67E-5366922CE238}"/>
              </a:ext>
            </a:extLst>
          </p:cNvPr>
          <p:cNvSpPr/>
          <p:nvPr/>
        </p:nvSpPr>
        <p:spPr>
          <a:xfrm>
            <a:off x="975680" y="4437112"/>
            <a:ext cx="5242239" cy="1911096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144000" bIns="0"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name is Hassan and I am married and my wife is not currently working. I work in an engineering company.</a:t>
            </a:r>
          </a:p>
        </p:txBody>
      </p:sp>
      <p:sp>
        <p:nvSpPr>
          <p:cNvPr id="24" name="Round Diagonal Corner Rectangle 23">
            <a:extLst>
              <a:ext uri="{FF2B5EF4-FFF2-40B4-BE49-F238E27FC236}">
                <a16:creationId xmlns:a16="http://schemas.microsoft.com/office/drawing/2014/main" id="{8AEED3DD-F97E-079A-F856-41C3101AC768}"/>
              </a:ext>
            </a:extLst>
          </p:cNvPr>
          <p:cNvSpPr/>
          <p:nvPr/>
        </p:nvSpPr>
        <p:spPr>
          <a:xfrm>
            <a:off x="978480" y="4427967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Rounded Rectangle 25" descr="An empty text box for students to write their answer">
            <a:extLst>
              <a:ext uri="{FF2B5EF4-FFF2-40B4-BE49-F238E27FC236}">
                <a16:creationId xmlns:a16="http://schemas.microsoft.com/office/drawing/2014/main" id="{4339BF12-BBE5-D61C-9F9F-07B41D48CC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386312" y="4437112"/>
            <a:ext cx="5242239" cy="1911096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144000" bIns="0" rtlCol="0" anchor="ctr"/>
          <a:lstStyle/>
          <a:p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5EF50A-ED11-1498-7592-724472F561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8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uild="p"/>
      <p:bldP spid="16" grpId="0" animBg="1"/>
      <p:bldP spid="18" grpId="0" animBg="1"/>
      <p:bldP spid="25" grpId="0" animBg="1"/>
      <p:bldP spid="23" grpId="0" animBg="1"/>
      <p:bldP spid="24" grpId="0" animBg="1"/>
      <p:bldP spid="2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B69550E-0E8C-A9AD-0805-C634695E0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943667"/>
            <a:ext cx="8140453" cy="766992"/>
          </a:xfrm>
        </p:spPr>
        <p:txBody>
          <a:bodyPr/>
          <a:lstStyle/>
          <a:p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Identify the Tax Credits 2 </a:t>
            </a:r>
            <a:b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4AED103-7CC7-85BD-CA98-1BB771DDAE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Activity 5</a:t>
            </a: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41613E00-6F26-775C-F3D5-610F3C8EB77D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Identify the Tax Credits </a:t>
            </a:r>
            <a:br>
              <a:rPr lang="en-GB" dirty="0"/>
            </a:br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F78D6C7-B4A1-94BE-D623-565F2DC505F2}"/>
              </a:ext>
            </a:extLst>
          </p:cNvPr>
          <p:cNvSpPr/>
          <p:nvPr/>
        </p:nvSpPr>
        <p:spPr>
          <a:xfrm>
            <a:off x="975680" y="2322576"/>
            <a:ext cx="5242239" cy="1911096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144000" bIns="0"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name is Nikolas and I am a widower. I have no children and I work in a call centre in Dublin.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053F9F-E8D6-6223-AF6F-E64830D4F8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685609"/>
          </a:xfrm>
        </p:spPr>
        <p:txBody>
          <a:bodyPr/>
          <a:lstStyle/>
          <a:p>
            <a:r>
              <a:rPr lang="en-GB" dirty="0"/>
              <a:t>Identify the tax credits that each person is entitled to receive.</a:t>
            </a:r>
          </a:p>
        </p:txBody>
      </p:sp>
      <p:sp>
        <p:nvSpPr>
          <p:cNvPr id="18" name="Round Diagonal Corner Rectangle 17">
            <a:extLst>
              <a:ext uri="{FF2B5EF4-FFF2-40B4-BE49-F238E27FC236}">
                <a16:creationId xmlns:a16="http://schemas.microsoft.com/office/drawing/2014/main" id="{F7F722BA-F360-8FA7-C0B6-6E5A32C41AC6}"/>
              </a:ext>
            </a:extLst>
          </p:cNvPr>
          <p:cNvSpPr/>
          <p:nvPr/>
        </p:nvSpPr>
        <p:spPr>
          <a:xfrm>
            <a:off x="978480" y="2313431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5" name="Rounded Rectangle 24" descr="An empty text box for students to write their answer">
            <a:extLst>
              <a:ext uri="{FF2B5EF4-FFF2-40B4-BE49-F238E27FC236}">
                <a16:creationId xmlns:a16="http://schemas.microsoft.com/office/drawing/2014/main" id="{D39D7C73-6D72-E0AC-9324-3B7CC8F8FEC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386312" y="2322576"/>
            <a:ext cx="5242239" cy="1911096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144000" bIns="0" rtlCol="0" anchor="ctr"/>
          <a:lstStyle/>
          <a:p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8D28416-9B4B-E41C-C67E-5366922CE238}"/>
              </a:ext>
            </a:extLst>
          </p:cNvPr>
          <p:cNvSpPr/>
          <p:nvPr/>
        </p:nvSpPr>
        <p:spPr>
          <a:xfrm>
            <a:off x="975680" y="4437112"/>
            <a:ext cx="5242239" cy="1911096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144000" bIns="0" rtlCol="0" anchor="ctr"/>
          <a:lstStyle/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name is Anna and I am in a civil partnership. I have one child and my partner is currently not working. I work in a supermarket.</a:t>
            </a:r>
          </a:p>
        </p:txBody>
      </p:sp>
      <p:sp>
        <p:nvSpPr>
          <p:cNvPr id="24" name="Round Diagonal Corner Rectangle 23">
            <a:extLst>
              <a:ext uri="{FF2B5EF4-FFF2-40B4-BE49-F238E27FC236}">
                <a16:creationId xmlns:a16="http://schemas.microsoft.com/office/drawing/2014/main" id="{8AEED3DD-F97E-079A-F856-41C3101AC768}"/>
              </a:ext>
            </a:extLst>
          </p:cNvPr>
          <p:cNvSpPr/>
          <p:nvPr/>
        </p:nvSpPr>
        <p:spPr>
          <a:xfrm>
            <a:off x="978480" y="4427967"/>
            <a:ext cx="387399" cy="387399"/>
          </a:xfrm>
          <a:prstGeom prst="round2DiagRect">
            <a:avLst>
              <a:gd name="adj1" fmla="val 33784"/>
              <a:gd name="adj2" fmla="val 0"/>
            </a:avLst>
          </a:prstGeom>
          <a:solidFill>
            <a:srgbClr val="0099D8"/>
          </a:solidFill>
          <a:ln>
            <a:solidFill>
              <a:srgbClr val="0099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6" name="Rounded Rectangle 25" descr="An empty text box for students to write their answer">
            <a:extLst>
              <a:ext uri="{FF2B5EF4-FFF2-40B4-BE49-F238E27FC236}">
                <a16:creationId xmlns:a16="http://schemas.microsoft.com/office/drawing/2014/main" id="{4339BF12-BBE5-D61C-9F9F-07B41D48CC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386312" y="4437112"/>
            <a:ext cx="5242239" cy="1911096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 w="38100">
            <a:solidFill>
              <a:srgbClr val="0099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144000" bIns="0" rtlCol="0" anchor="ctr"/>
          <a:lstStyle/>
          <a:p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5EF50A-ED11-1498-7592-724472F561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25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build="p"/>
      <p:bldP spid="18" grpId="0" animBg="1"/>
      <p:bldP spid="25" grpId="0" animBg="1"/>
      <p:bldP spid="23" grpId="0" animBg="1"/>
      <p:bldP spid="24" grpId="0" animBg="1"/>
      <p:bldP spid="2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5DEAE1B-7081-FDA3-99D7-4AD445A7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300" y="909638"/>
            <a:ext cx="8140700" cy="766762"/>
          </a:xfrm>
        </p:spPr>
        <p:txBody>
          <a:bodyPr/>
          <a:lstStyle/>
          <a:p>
            <a:r>
              <a:rPr lang="en-GB" dirty="0"/>
              <a:t>Question 1 – Net Tax Calculation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A74435E-D3A3-FB07-71F2-AB6DF2B5F1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1838325"/>
            <a:ext cx="4726559" cy="4626483"/>
          </a:xfrm>
          <a:solidFill>
            <a:schemeClr val="bg1"/>
          </a:solidFill>
          <a:ln w="25400">
            <a:solidFill>
              <a:srgbClr val="005A57"/>
            </a:solidFill>
          </a:ln>
        </p:spPr>
        <p:txBody>
          <a:bodyPr/>
          <a:lstStyle/>
          <a:p>
            <a:r>
              <a:rPr lang="en-GB" dirty="0" err="1"/>
              <a:t>Azfar</a:t>
            </a:r>
            <a:r>
              <a:rPr lang="en-GB" dirty="0"/>
              <a:t> works in an insurance company. He is single and earns €25,000 per year. </a:t>
            </a:r>
            <a:endParaRPr lang="en-GB" sz="1600" dirty="0"/>
          </a:p>
          <a:p>
            <a:r>
              <a:rPr lang="en-GB" dirty="0"/>
              <a:t>His Standard Rate Cut-Off Point (SRCOP) is €42,000.</a:t>
            </a:r>
            <a:endParaRPr lang="en-GB" sz="1600" dirty="0"/>
          </a:p>
          <a:p>
            <a:r>
              <a:rPr lang="en-GB" dirty="0"/>
              <a:t>He is entitled to an Employee PAYE Tax Credit of €1,875 and a Single Person Tax Credit of €1,875. </a:t>
            </a:r>
            <a:endParaRPr lang="en-GB" sz="1600" dirty="0"/>
          </a:p>
          <a:p>
            <a:r>
              <a:rPr lang="en-GB" dirty="0"/>
              <a:t>Calculate his net tax.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42D2FC14-1327-342C-8BD8-E14DF2E66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762282"/>
              </p:ext>
            </p:extLst>
          </p:nvPr>
        </p:nvGraphicFramePr>
        <p:xfrm>
          <a:off x="6745488" y="1838325"/>
          <a:ext cx="4995407" cy="2856429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2352792">
                  <a:extLst>
                    <a:ext uri="{9D8B030D-6E8A-4147-A177-3AD203B41FA5}">
                      <a16:colId xmlns:a16="http://schemas.microsoft.com/office/drawing/2014/main" val="1679414411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3606050053"/>
                    </a:ext>
                  </a:extLst>
                </a:gridCol>
                <a:gridCol w="1316735">
                  <a:extLst>
                    <a:ext uri="{9D8B030D-6E8A-4147-A177-3AD203B41FA5}">
                      <a16:colId xmlns:a16="http://schemas.microsoft.com/office/drawing/2014/main" val="3709129298"/>
                    </a:ext>
                  </a:extLst>
                </a:gridCol>
              </a:tblGrid>
              <a:tr h="428903"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234370"/>
                  </a:ext>
                </a:extLst>
              </a:tr>
              <a:tr h="27518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€25,000 × 20%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sng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5,000</a:t>
                      </a:r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031956"/>
                  </a:ext>
                </a:extLst>
              </a:tr>
              <a:tr h="27078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Gross Tax</a:t>
                      </a:r>
                      <a:endParaRPr lang="en-I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5,000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445968"/>
                  </a:ext>
                </a:extLst>
              </a:tr>
              <a:tr h="21151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Less Tax Credits</a:t>
                      </a: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752660"/>
                  </a:ext>
                </a:extLst>
              </a:tr>
              <a:tr h="21209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Employee PAYE</a:t>
                      </a: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1,875</a:t>
                      </a: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1800000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 Person</a:t>
                      </a: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+ 1,875</a:t>
                      </a: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- 3,750</a:t>
                      </a: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9929910"/>
                  </a:ext>
                </a:extLst>
              </a:tr>
              <a:tr h="418726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Net Tax</a:t>
                      </a:r>
                      <a:endParaRPr lang="en-I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1,250</a:t>
                      </a: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998560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E6C523FE-0F37-B916-1BD2-92A5ADDE9968}"/>
              </a:ext>
            </a:extLst>
          </p:cNvPr>
          <p:cNvSpPr txBox="1"/>
          <p:nvPr/>
        </p:nvSpPr>
        <p:spPr>
          <a:xfrm>
            <a:off x="6745488" y="5340272"/>
            <a:ext cx="3893392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Amount of Income Tax to be paid</a:t>
            </a:r>
          </a:p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after deductions have been made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3824934-6EE6-017C-0962-AEC46CABB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7379311" y="4890499"/>
            <a:ext cx="209414" cy="4527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B8FCF-FDAA-825F-3214-AEDA7BE431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93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5DEAE1B-7081-FDA3-99D7-4AD445A7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300" y="909638"/>
            <a:ext cx="8140700" cy="766762"/>
          </a:xfrm>
        </p:spPr>
        <p:txBody>
          <a:bodyPr/>
          <a:lstStyle/>
          <a:p>
            <a:r>
              <a:rPr lang="en-GB" dirty="0"/>
              <a:t>Question 2 – Net Tax Calculation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A74435E-D3A3-FB07-71F2-AB6DF2B5F1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1838325"/>
            <a:ext cx="4726559" cy="4626483"/>
          </a:xfrm>
          <a:solidFill>
            <a:schemeClr val="bg1"/>
          </a:solidFill>
          <a:ln w="25400">
            <a:solidFill>
              <a:srgbClr val="005A57"/>
            </a:solidFill>
          </a:ln>
        </p:spPr>
        <p:txBody>
          <a:bodyPr/>
          <a:lstStyle/>
          <a:p>
            <a:r>
              <a:rPr lang="en-GB" dirty="0"/>
              <a:t>Kevin works in marketing firm. He is single and earns €900 on the first week of the year. </a:t>
            </a:r>
            <a:endParaRPr lang="en-GB" sz="1600" dirty="0"/>
          </a:p>
          <a:p>
            <a:r>
              <a:rPr lang="en-GB" dirty="0"/>
              <a:t>His Standard Rate Cut-Off Point (SRCOP) is €42,000.</a:t>
            </a:r>
            <a:endParaRPr lang="en-GB" sz="1600" dirty="0"/>
          </a:p>
          <a:p>
            <a:r>
              <a:rPr lang="en-GB" dirty="0"/>
              <a:t>He is entitled to an Employee PAYE Tax Credit at €1,875 and a Single Person Tax Credit of €1,875.</a:t>
            </a:r>
            <a:endParaRPr lang="en-GB" sz="1600" dirty="0"/>
          </a:p>
          <a:p>
            <a:r>
              <a:rPr lang="en-GB" dirty="0"/>
              <a:t>Calculate his net tax.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42D2FC14-1327-342C-8BD8-E14DF2E66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13879"/>
              </p:ext>
            </p:extLst>
          </p:nvPr>
        </p:nvGraphicFramePr>
        <p:xfrm>
          <a:off x="6745488" y="1838325"/>
          <a:ext cx="4995407" cy="3258189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2352792">
                  <a:extLst>
                    <a:ext uri="{9D8B030D-6E8A-4147-A177-3AD203B41FA5}">
                      <a16:colId xmlns:a16="http://schemas.microsoft.com/office/drawing/2014/main" val="1679414411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3606050053"/>
                    </a:ext>
                  </a:extLst>
                </a:gridCol>
                <a:gridCol w="1316735">
                  <a:extLst>
                    <a:ext uri="{9D8B030D-6E8A-4147-A177-3AD203B41FA5}">
                      <a16:colId xmlns:a16="http://schemas.microsoft.com/office/drawing/2014/main" val="3709129298"/>
                    </a:ext>
                  </a:extLst>
                </a:gridCol>
              </a:tblGrid>
              <a:tr h="428903"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2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en-IE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234370"/>
                  </a:ext>
                </a:extLst>
              </a:tr>
              <a:tr h="275184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€807.69 × 20%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161.54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031956"/>
                  </a:ext>
                </a:extLst>
              </a:tr>
              <a:tr h="27518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€92.31 × 40%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u="sng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+ 36.92</a:t>
                      </a:r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5307162"/>
                  </a:ext>
                </a:extLst>
              </a:tr>
              <a:tr h="27078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Gross Tax</a:t>
                      </a:r>
                      <a:endParaRPr lang="en-I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198.46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445968"/>
                  </a:ext>
                </a:extLst>
              </a:tr>
              <a:tr h="21151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Less Tax Credits</a:t>
                      </a: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752660"/>
                  </a:ext>
                </a:extLst>
              </a:tr>
              <a:tr h="21209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Employee PAYE</a:t>
                      </a: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36.06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1800000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 Person</a:t>
                      </a: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u="sng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+ 36.06</a:t>
                      </a:r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u="sng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- 72.12</a:t>
                      </a:r>
                      <a:endParaRPr lang="en-IE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9929910"/>
                  </a:ext>
                </a:extLst>
              </a:tr>
              <a:tr h="418726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Net Tax</a:t>
                      </a:r>
                      <a:endParaRPr lang="en-I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I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126.34</a:t>
                      </a:r>
                      <a:endParaRPr lang="en-I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b">
                    <a:lnL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998560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E6C523FE-0F37-B916-1BD2-92A5ADDE9968}"/>
              </a:ext>
            </a:extLst>
          </p:cNvPr>
          <p:cNvSpPr txBox="1"/>
          <p:nvPr/>
        </p:nvSpPr>
        <p:spPr>
          <a:xfrm>
            <a:off x="6745488" y="5843192"/>
            <a:ext cx="4190736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€1,875 ÷ 52 weeks = €36.06 per week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3824934-6EE6-017C-0962-AEC46CABB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99832" y="4073525"/>
            <a:ext cx="1436243" cy="17786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3D86FC4-17C7-C58A-8FF6-0E56E3CC0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912225" y="4472559"/>
            <a:ext cx="31089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B8FCF-FDAA-825F-3214-AEDA7BE431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23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F1DC0-4CE2-8E4E-633C-28DB1633C4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Income tax for employees video </a:t>
            </a:r>
          </a:p>
        </p:txBody>
      </p:sp>
      <p:pic>
        <p:nvPicPr>
          <p:cNvPr id="3" name="Unit 3 Animation - 2 Parts FA" descr="A video titled Income tax for employees">
            <a:hlinkClick r:id="" action="ppaction://media"/>
            <a:extLst>
              <a:ext uri="{FF2B5EF4-FFF2-40B4-BE49-F238E27FC236}">
                <a16:creationId xmlns:a16="http://schemas.microsoft.com/office/drawing/2014/main" id="{958657BE-BF41-975D-68CF-61F5278B94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8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C4C2F3D5-8D8C-971C-7E96-04DA5256F1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Activity 6</a:t>
            </a: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B5E517F9-0407-3878-E97B-E2DAD672D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7" y="909409"/>
            <a:ext cx="2520634" cy="2255272"/>
          </a:xfrm>
        </p:spPr>
        <p:txBody>
          <a:bodyPr/>
          <a:lstStyle/>
          <a:p>
            <a:r>
              <a:rPr lang="en-GB" dirty="0"/>
              <a:t>Unit 3 – Income Tax for Employees Revision</a:t>
            </a:r>
            <a:br>
              <a:rPr lang="en-GB" sz="4000" dirty="0"/>
            </a:br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C0B7F1-E680-82B6-AE55-4E4E96ECD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0" y="1196340"/>
            <a:ext cx="9971530" cy="5539739"/>
          </a:xfrm>
          <a:prstGeom prst="rect">
            <a:avLst/>
          </a:prstGeom>
        </p:spPr>
      </p:pic>
      <p:grpSp>
        <p:nvGrpSpPr>
          <p:cNvPr id="39" name="Group 38" descr="Word Cloud:&#10;Non-statutory deduction&#10;Taxable income&#10;Indirect tax&#10;Statutory deduction&#10;Job seeker’s benefit&#10;Tax rate band&#10;Salary&#10;PAYE&#10;Direct tax&#10;Tax credit&#10;Child benefit&#10;Income tax&#10;Overtime&#10;RPN&#10;PPSN&#10;Commission&#10;Wage&#10;Dividend&#10;Income&#10;Emergency tax&#10;Pension&#10;Non-taxable income&#10;&#10;">
            <a:extLst>
              <a:ext uri="{FF2B5EF4-FFF2-40B4-BE49-F238E27FC236}">
                <a16:creationId xmlns:a16="http://schemas.microsoft.com/office/drawing/2014/main" id="{8DFB3368-E9A2-9482-2BEC-F1015202C1ED}"/>
              </a:ext>
            </a:extLst>
          </p:cNvPr>
          <p:cNvGrpSpPr/>
          <p:nvPr/>
        </p:nvGrpSpPr>
        <p:grpSpPr>
          <a:xfrm>
            <a:off x="5476875" y="1311225"/>
            <a:ext cx="6059452" cy="4632374"/>
            <a:chOff x="5476875" y="1311225"/>
            <a:chExt cx="6059452" cy="4632374"/>
          </a:xfrm>
        </p:grpSpPr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4D7D3165-B345-CB62-18A1-ABD67F9C0BBB}"/>
                </a:ext>
              </a:extLst>
            </p:cNvPr>
            <p:cNvSpPr txBox="1">
              <a:spLocks/>
            </p:cNvSpPr>
            <p:nvPr/>
          </p:nvSpPr>
          <p:spPr>
            <a:xfrm>
              <a:off x="6763187" y="3979069"/>
              <a:ext cx="3816707" cy="642938"/>
            </a:xfrm>
            <a:prstGeom prst="rect">
              <a:avLst/>
            </a:prstGeom>
          </p:spPr>
          <p:txBody>
            <a:bodyPr lIns="0" bIns="0">
              <a:normAutofit fontScale="9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5400" dirty="0">
                  <a:solidFill>
                    <a:srgbClr val="0099D8"/>
                  </a:solidFill>
                </a:rPr>
                <a:t>Indirect tax</a:t>
              </a: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B263C718-56CA-7244-5F15-55FB5BA2B99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921392" y="3351069"/>
              <a:ext cx="2882616" cy="995362"/>
            </a:xfrm>
            <a:prstGeom prst="rect">
              <a:avLst/>
            </a:prstGeom>
          </p:spPr>
          <p:txBody>
            <a:bodyPr lIns="0" bIns="0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ct val="70000"/>
                </a:lnSpc>
              </a:pPr>
              <a:r>
                <a:rPr lang="en-GB" sz="4000" dirty="0">
                  <a:solidFill>
                    <a:srgbClr val="005A57"/>
                  </a:solidFill>
                </a:rPr>
                <a:t>non-statutory deduction</a:t>
              </a: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D022AD41-BD8E-5E30-CDE9-52A441132286}"/>
                </a:ext>
              </a:extLst>
            </p:cNvPr>
            <p:cNvSpPr txBox="1">
              <a:spLocks/>
            </p:cNvSpPr>
            <p:nvPr/>
          </p:nvSpPr>
          <p:spPr>
            <a:xfrm>
              <a:off x="7569611" y="2002531"/>
              <a:ext cx="2511172" cy="298707"/>
            </a:xfrm>
            <a:prstGeom prst="rect">
              <a:avLst/>
            </a:prstGeom>
          </p:spPr>
          <p:txBody>
            <a:bodyPr lIns="0" bIns="0">
              <a:normAutofit fontScale="5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4000" dirty="0"/>
                <a:t>commission</a:t>
              </a:r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560CC62B-2E84-050B-2B03-316FF8A9D775}"/>
                </a:ext>
              </a:extLst>
            </p:cNvPr>
            <p:cNvSpPr txBox="1">
              <a:spLocks/>
            </p:cNvSpPr>
            <p:nvPr/>
          </p:nvSpPr>
          <p:spPr>
            <a:xfrm>
              <a:off x="6785133" y="4836320"/>
              <a:ext cx="4337686" cy="601026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3800" dirty="0"/>
                <a:t>statutory deduction</a:t>
              </a: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3DB66C24-53C5-A742-48C0-E9510B5059E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101349" y="2576161"/>
              <a:ext cx="785227" cy="297532"/>
            </a:xfrm>
            <a:prstGeom prst="rect">
              <a:avLst/>
            </a:prstGeom>
          </p:spPr>
          <p:txBody>
            <a:bodyPr lIns="0" bIns="0">
              <a:normAutofit fontScale="5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4000" dirty="0"/>
                <a:t>wage</a:t>
              </a: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F9E05BEE-648B-DD0B-D286-59271546F4DF}"/>
                </a:ext>
              </a:extLst>
            </p:cNvPr>
            <p:cNvSpPr txBox="1">
              <a:spLocks/>
            </p:cNvSpPr>
            <p:nvPr/>
          </p:nvSpPr>
          <p:spPr>
            <a:xfrm>
              <a:off x="7560295" y="2578348"/>
              <a:ext cx="2969116" cy="546328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3500" dirty="0">
                  <a:solidFill>
                    <a:srgbClr val="005A57"/>
                  </a:solidFill>
                </a:rPr>
                <a:t>emergency tax</a:t>
              </a: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AA3080F2-E5AD-AC70-401B-C42B9012C122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900650" y="2483167"/>
              <a:ext cx="2212268" cy="619688"/>
            </a:xfrm>
            <a:prstGeom prst="rect">
              <a:avLst/>
            </a:prstGeom>
          </p:spPr>
          <p:txBody>
            <a:bodyPr lIns="0" bIns="0">
              <a:normAutofit fontScale="8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5400" dirty="0"/>
                <a:t>salary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BB85C701-BB58-993C-8812-222A87272966}"/>
                </a:ext>
              </a:extLst>
            </p:cNvPr>
            <p:cNvSpPr txBox="1">
              <a:spLocks/>
            </p:cNvSpPr>
            <p:nvPr/>
          </p:nvSpPr>
          <p:spPr>
            <a:xfrm>
              <a:off x="7579519" y="3328988"/>
              <a:ext cx="3068498" cy="720420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dirty="0"/>
                <a:t>direct tax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70931DCD-B69F-ED7A-FC09-5FBA0A5DC74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899509" y="2933851"/>
              <a:ext cx="1569112" cy="414380"/>
            </a:xfrm>
            <a:prstGeom prst="rect">
              <a:avLst/>
            </a:prstGeom>
          </p:spPr>
          <p:txBody>
            <a:bodyPr lIns="0" bIns="0">
              <a:normAutofit fontScale="77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4000" dirty="0">
                  <a:solidFill>
                    <a:srgbClr val="0099D8"/>
                  </a:solidFill>
                </a:rPr>
                <a:t>income</a:t>
              </a: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4FFCE851-7933-7EBF-3040-C146CCDBDAD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454755" y="3432570"/>
              <a:ext cx="2228849" cy="650082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dirty="0">
                  <a:solidFill>
                    <a:srgbClr val="0099D8"/>
                  </a:solidFill>
                </a:rPr>
                <a:t>overtime</a:t>
              </a:r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4BE96C9F-34F1-C6FC-4DCF-56510FA69983}"/>
                </a:ext>
              </a:extLst>
            </p:cNvPr>
            <p:cNvSpPr txBox="1">
              <a:spLocks/>
            </p:cNvSpPr>
            <p:nvPr/>
          </p:nvSpPr>
          <p:spPr>
            <a:xfrm>
              <a:off x="7587774" y="3107055"/>
              <a:ext cx="1796732" cy="261312"/>
            </a:xfrm>
            <a:prstGeom prst="rect">
              <a:avLst/>
            </a:prstGeom>
          </p:spPr>
          <p:txBody>
            <a:bodyPr lIns="0" bIns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1800" dirty="0">
                  <a:solidFill>
                    <a:srgbClr val="0099D8"/>
                  </a:solidFill>
                </a:rPr>
                <a:t>tax credit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AC2C1517-28A4-3B93-293F-0822F8B65F1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172282" y="2608341"/>
              <a:ext cx="1716685" cy="391520"/>
            </a:xfrm>
            <a:prstGeom prst="rect">
              <a:avLst/>
            </a:prstGeom>
          </p:spPr>
          <p:txBody>
            <a:bodyPr lIns="0" bIns="0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4000" dirty="0"/>
                <a:t>dividend</a:t>
              </a: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E962C192-A00D-73F0-3BB5-A273EE38E31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090919" y="2389405"/>
              <a:ext cx="2551112" cy="394752"/>
            </a:xfrm>
            <a:prstGeom prst="rect">
              <a:avLst/>
            </a:prstGeom>
          </p:spPr>
          <p:txBody>
            <a:bodyPr lIns="0" bIns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2550" dirty="0">
                  <a:solidFill>
                    <a:srgbClr val="005A57"/>
                  </a:solidFill>
                </a:rPr>
                <a:t>tax rate band</a:t>
              </a: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29E5BF3D-C05A-A467-05FC-BAE9EB8980EC}"/>
                </a:ext>
              </a:extLst>
            </p:cNvPr>
            <p:cNvSpPr txBox="1">
              <a:spLocks/>
            </p:cNvSpPr>
            <p:nvPr/>
          </p:nvSpPr>
          <p:spPr>
            <a:xfrm>
              <a:off x="8672512" y="3043238"/>
              <a:ext cx="1864519" cy="263390"/>
            </a:xfrm>
            <a:prstGeom prst="rect">
              <a:avLst/>
            </a:prstGeom>
          </p:spPr>
          <p:txBody>
            <a:bodyPr lIns="0" bIns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2400" dirty="0"/>
                <a:t>child benefit</a:t>
              </a:r>
            </a:p>
          </p:txBody>
        </p:sp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7B005199-8194-22F4-2B67-D6D48A69DB7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407287" y="3534437"/>
              <a:ext cx="1328157" cy="617220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4000" dirty="0" err="1">
                  <a:solidFill>
                    <a:srgbClr val="005A57"/>
                  </a:solidFill>
                </a:rPr>
                <a:t>paye</a:t>
              </a:r>
              <a:endParaRPr lang="en-GB" sz="4000" dirty="0">
                <a:solidFill>
                  <a:srgbClr val="005A57"/>
                </a:solidFill>
              </a:endParaRP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B06E8D90-9346-BFEE-DA8D-29EF69E9ED2D}"/>
                </a:ext>
              </a:extLst>
            </p:cNvPr>
            <p:cNvSpPr txBox="1">
              <a:spLocks/>
            </p:cNvSpPr>
            <p:nvPr/>
          </p:nvSpPr>
          <p:spPr>
            <a:xfrm>
              <a:off x="6797690" y="4516903"/>
              <a:ext cx="2753504" cy="336084"/>
            </a:xfrm>
            <a:prstGeom prst="rect">
              <a:avLst/>
            </a:prstGeom>
          </p:spPr>
          <p:txBody>
            <a:bodyPr lIns="0" bIns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2300" dirty="0"/>
                <a:t>job seeker’s benefit</a:t>
              </a: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F2629E02-962C-6A04-A3B3-5D83B3E5E6CE}"/>
                </a:ext>
              </a:extLst>
            </p:cNvPr>
            <p:cNvSpPr txBox="1">
              <a:spLocks/>
            </p:cNvSpPr>
            <p:nvPr/>
          </p:nvSpPr>
          <p:spPr>
            <a:xfrm>
              <a:off x="6400941" y="1893094"/>
              <a:ext cx="907114" cy="621508"/>
            </a:xfrm>
            <a:prstGeom prst="rect">
              <a:avLst/>
            </a:prstGeom>
          </p:spPr>
          <p:txBody>
            <a:bodyPr lIns="0" bIns="0">
              <a:normAutofit fontScale="85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pPr algn="ctr"/>
              <a:r>
                <a:rPr lang="en-GB" sz="5100" dirty="0" err="1">
                  <a:solidFill>
                    <a:srgbClr val="0099D8"/>
                  </a:solidFill>
                </a:rPr>
                <a:t>rpn</a:t>
              </a:r>
              <a:endParaRPr lang="en-GB" sz="4000" dirty="0">
                <a:solidFill>
                  <a:srgbClr val="0099D8"/>
                </a:solidFill>
              </a:endParaRP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865EC1D3-C339-BA52-D5AA-DF234B85B6AA}"/>
                </a:ext>
              </a:extLst>
            </p:cNvPr>
            <p:cNvSpPr txBox="1">
              <a:spLocks/>
            </p:cNvSpPr>
            <p:nvPr/>
          </p:nvSpPr>
          <p:spPr>
            <a:xfrm>
              <a:off x="5967940" y="5154059"/>
              <a:ext cx="1328157" cy="617220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4000" dirty="0" err="1">
                  <a:solidFill>
                    <a:srgbClr val="0099D8"/>
                  </a:solidFill>
                </a:rPr>
                <a:t>ppsn</a:t>
              </a:r>
              <a:endParaRPr lang="en-GB" sz="4000" dirty="0">
                <a:solidFill>
                  <a:srgbClr val="0099D8"/>
                </a:solidFill>
              </a:endParaRPr>
            </a:p>
          </p:txBody>
        </p:sp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98ED361E-CBE4-B250-F4E9-4D61D62F6E07}"/>
                </a:ext>
              </a:extLst>
            </p:cNvPr>
            <p:cNvSpPr txBox="1">
              <a:spLocks/>
            </p:cNvSpPr>
            <p:nvPr/>
          </p:nvSpPr>
          <p:spPr>
            <a:xfrm>
              <a:off x="9379357" y="4515340"/>
              <a:ext cx="1165312" cy="435669"/>
            </a:xfrm>
            <a:prstGeom prst="rect">
              <a:avLst/>
            </a:prstGeom>
          </p:spPr>
          <p:txBody>
            <a:bodyPr lIns="0" bIns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2200" dirty="0">
                  <a:solidFill>
                    <a:srgbClr val="0099D8"/>
                  </a:solidFill>
                </a:rPr>
                <a:t>pension</a:t>
              </a:r>
            </a:p>
          </p:txBody>
        </p:sp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B0CDE212-F34F-83A7-643E-4719E899EFD8}"/>
                </a:ext>
              </a:extLst>
            </p:cNvPr>
            <p:cNvSpPr txBox="1">
              <a:spLocks/>
            </p:cNvSpPr>
            <p:nvPr/>
          </p:nvSpPr>
          <p:spPr>
            <a:xfrm>
              <a:off x="7136977" y="5414937"/>
              <a:ext cx="2942687" cy="285775"/>
            </a:xfrm>
            <a:prstGeom prst="rect">
              <a:avLst/>
            </a:prstGeom>
          </p:spPr>
          <p:txBody>
            <a:bodyPr lIns="0" bIns="0">
              <a:normAutofit fontScale="5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3500" dirty="0">
                  <a:solidFill>
                    <a:srgbClr val="005A57"/>
                  </a:solidFill>
                </a:rPr>
                <a:t>Non-taxable income</a:t>
              </a:r>
            </a:p>
          </p:txBody>
        </p:sp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631267DA-D659-9B0C-26CD-74205C313B35}"/>
                </a:ext>
              </a:extLst>
            </p:cNvPr>
            <p:cNvSpPr txBox="1">
              <a:spLocks/>
            </p:cNvSpPr>
            <p:nvPr/>
          </p:nvSpPr>
          <p:spPr>
            <a:xfrm>
              <a:off x="7566000" y="2157410"/>
              <a:ext cx="3463949" cy="514351"/>
            </a:xfrm>
            <a:prstGeom prst="rect">
              <a:avLst/>
            </a:prstGeom>
          </p:spPr>
          <p:txBody>
            <a:bodyPr lIns="0" bIns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4000" dirty="0">
                  <a:solidFill>
                    <a:srgbClr val="0099D8"/>
                  </a:solidFill>
                </a:rPr>
                <a:t>taxable income</a:t>
              </a:r>
            </a:p>
          </p:txBody>
        </p:sp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D9CC77F3-AB3E-8C92-9B53-0385683A1E93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970727" y="4377999"/>
              <a:ext cx="2275367" cy="855833"/>
            </a:xfrm>
            <a:prstGeom prst="rect">
              <a:avLst/>
            </a:prstGeom>
          </p:spPr>
          <p:txBody>
            <a:bodyPr lIns="0" bIns="0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>
                  <a:solidFill>
                    <a:schemeClr val="tx1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r>
                <a:rPr lang="en-GB" sz="4000" dirty="0">
                  <a:solidFill>
                    <a:srgbClr val="005A57"/>
                  </a:solidFill>
                </a:rPr>
                <a:t>Income tax</a:t>
              </a:r>
            </a:p>
            <a:p>
              <a:endParaRPr lang="en-GB" sz="4000" dirty="0">
                <a:solidFill>
                  <a:srgbClr val="005A57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3D8077-9733-9CA5-CC2C-6205224272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49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33D14C7-ABCE-7980-0507-125107552EF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74825" y="558264"/>
            <a:ext cx="9916580" cy="10321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Learning Journal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F3024-35A7-197F-FBFB-8C0EA16B0C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576CC-E4EA-75D2-55BC-9A4A284C2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"/>
          <a:stretch/>
        </p:blipFill>
        <p:spPr>
          <a:xfrm>
            <a:off x="1612669" y="1494131"/>
            <a:ext cx="8975956" cy="5567909"/>
          </a:xfrm>
          <a:prstGeom prst="rect">
            <a:avLst/>
          </a:prstGeom>
          <a:effectLst>
            <a:outerShdw blurRad="124068" dist="101561" dir="3000000" sx="100220" sy="100220" algn="ctr" rotWithShape="0">
              <a:srgbClr val="000000">
                <a:alpha val="38145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3E0B3B-DC4E-C95C-EF44-CE3F96C2E342}"/>
              </a:ext>
            </a:extLst>
          </p:cNvPr>
          <p:cNvSpPr txBox="1"/>
          <p:nvPr/>
        </p:nvSpPr>
        <p:spPr>
          <a:xfrm>
            <a:off x="7825841" y="2468515"/>
            <a:ext cx="2307374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Complete your Learning </a:t>
            </a:r>
          </a:p>
          <a:p>
            <a:pPr algn="ctr">
              <a:lnSpc>
                <a:spcPts val="2750"/>
              </a:lnSpc>
            </a:pP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Journal for </a:t>
            </a:r>
          </a:p>
          <a:p>
            <a:pPr algn="ctr">
              <a:lnSpc>
                <a:spcPts val="2750"/>
              </a:lnSpc>
            </a:pP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Unit 3 –</a:t>
            </a:r>
          </a:p>
          <a:p>
            <a:pPr algn="ctr">
              <a:lnSpc>
                <a:spcPts val="2750"/>
              </a:lnSpc>
            </a:pP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Income Tax For Employees.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D7EB9A75-A976-BAAF-A142-7C9CE7FF8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169508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B5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2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D5DD1FD-536B-22E7-1C66-D26B3AF90592}"/>
              </a:ext>
            </a:extLst>
          </p:cNvPr>
          <p:cNvSpPr txBox="1"/>
          <p:nvPr/>
        </p:nvSpPr>
        <p:spPr>
          <a:xfrm>
            <a:off x="1864364" y="579939"/>
            <a:ext cx="1932029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Activity 2 (</a:t>
            </a:r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0E3A9F-5738-0A26-8271-5038CCE3F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927483"/>
            <a:ext cx="8140453" cy="766992"/>
          </a:xfrm>
        </p:spPr>
        <p:txBody>
          <a:bodyPr>
            <a:normAutofit fontScale="90000"/>
          </a:bodyPr>
          <a:lstStyle/>
          <a:p>
            <a:r>
              <a:rPr lang="en-GB" dirty="0"/>
              <a:t>What is income? Who receives income? 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E0BB991-CC99-6114-FD33-9FAF100E174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What is income? Who receives income?</a:t>
            </a: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170E6D74-2EB2-370D-90C0-CAFAFF39C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240265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B515"/>
              </a:solidFill>
            </a:endParaRP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63580B09-4AEA-4714-555D-41258C435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3690678" y="1872258"/>
            <a:ext cx="7200479" cy="1058720"/>
          </a:xfrm>
          <a:prstGeom prst="wedgeRoundRectCallout">
            <a:avLst>
              <a:gd name="adj1" fmla="val -55485"/>
              <a:gd name="adj2" fmla="val 8524"/>
              <a:gd name="adj3" fmla="val 16667"/>
            </a:avLst>
          </a:prstGeom>
          <a:solidFill>
            <a:schemeClr val="bg1"/>
          </a:solidFill>
          <a:ln w="66675">
            <a:solidFill>
              <a:srgbClr val="0099D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DCF232-FAEB-859D-BB8E-F1F4548F6026}"/>
              </a:ext>
            </a:extLst>
          </p:cNvPr>
          <p:cNvSpPr txBox="1"/>
          <p:nvPr/>
        </p:nvSpPr>
        <p:spPr>
          <a:xfrm>
            <a:off x="3927021" y="2114550"/>
            <a:ext cx="6906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Income is money earned from doing work </a:t>
            </a:r>
          </a:p>
          <a:p>
            <a:endParaRPr lang="en-US" sz="3000" dirty="0"/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0DAFE5B4-5F68-8BD9-F295-CC6500E42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147827" y="3263430"/>
            <a:ext cx="6682223" cy="1341225"/>
          </a:xfrm>
          <a:prstGeom prst="wedgeRoundRectCallout">
            <a:avLst>
              <a:gd name="adj1" fmla="val -57571"/>
              <a:gd name="adj2" fmla="val 33362"/>
              <a:gd name="adj3" fmla="val 16667"/>
            </a:avLst>
          </a:prstGeom>
          <a:solidFill>
            <a:schemeClr val="bg1"/>
          </a:solidFill>
          <a:ln w="66675">
            <a:solidFill>
              <a:srgbClr val="005A5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F0A817-D1DB-3A96-9584-93DE82F275C9}"/>
              </a:ext>
            </a:extLst>
          </p:cNvPr>
          <p:cNvSpPr txBox="1"/>
          <p:nvPr/>
        </p:nvSpPr>
        <p:spPr>
          <a:xfrm>
            <a:off x="5465814" y="3432245"/>
            <a:ext cx="5400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Income is a company’s profits for a particular period of time</a:t>
            </a: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6D9F64A5-318C-1096-B462-545D028EC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4394432" y="4918805"/>
            <a:ext cx="6545712" cy="1058720"/>
          </a:xfrm>
          <a:prstGeom prst="wedgeRoundRectCallout">
            <a:avLst>
              <a:gd name="adj1" fmla="val -55835"/>
              <a:gd name="adj2" fmla="val 43997"/>
              <a:gd name="adj3" fmla="val 16667"/>
            </a:avLst>
          </a:prstGeom>
          <a:solidFill>
            <a:schemeClr val="bg1"/>
          </a:solidFill>
          <a:ln w="66675">
            <a:solidFill>
              <a:srgbClr val="0099D8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281B6A-DFAE-7A6E-C183-5543F67DF653}"/>
              </a:ext>
            </a:extLst>
          </p:cNvPr>
          <p:cNvSpPr txBox="1"/>
          <p:nvPr/>
        </p:nvSpPr>
        <p:spPr>
          <a:xfrm>
            <a:off x="4630774" y="5161097"/>
            <a:ext cx="6906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Income is received from investments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9637487-4C6C-A002-C6E2-7AB9E338263B}"/>
              </a:ext>
            </a:extLst>
          </p:cNvPr>
          <p:cNvSpPr txBox="1">
            <a:spLocks/>
          </p:cNvSpPr>
          <p:nvPr/>
        </p:nvSpPr>
        <p:spPr>
          <a:xfrm>
            <a:off x="10341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31654-3961-674F-A770-60B6B07B9FC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12159-C790-12F3-9D95-E47B68916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52" r="12481"/>
          <a:stretch/>
        </p:blipFill>
        <p:spPr>
          <a:xfrm>
            <a:off x="278606" y="2364581"/>
            <a:ext cx="3511614" cy="44934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199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3" grpId="0" animBg="1"/>
      <p:bldP spid="5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D5DD1FD-536B-22E7-1C66-D26B3AF90592}"/>
              </a:ext>
            </a:extLst>
          </p:cNvPr>
          <p:cNvSpPr txBox="1"/>
          <p:nvPr/>
        </p:nvSpPr>
        <p:spPr>
          <a:xfrm>
            <a:off x="1864364" y="579939"/>
            <a:ext cx="1932029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Activity 2 (</a:t>
            </a:r>
            <a:r>
              <a:rPr lang="en-GB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0E3A9F-5738-0A26-8271-5038CCE3F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>
            <a:normAutofit/>
          </a:bodyPr>
          <a:lstStyle/>
          <a:p>
            <a:r>
              <a:rPr lang="en-GB" dirty="0"/>
              <a:t>Who receives income?</a:t>
            </a: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170E6D74-2EB2-370D-90C0-CAFAFF39C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240265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B515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F9F4977-11C7-3847-285C-9932A0386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52" r="12481"/>
          <a:stretch/>
        </p:blipFill>
        <p:spPr>
          <a:xfrm>
            <a:off x="278606" y="2364581"/>
            <a:ext cx="3511614" cy="4493419"/>
          </a:xfrm>
          <a:prstGeom prst="rect">
            <a:avLst/>
          </a:prstGeom>
          <a:noFill/>
        </p:spPr>
      </p:pic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34F6A94D-A920-9260-6A6E-46326976ED10}"/>
              </a:ext>
            </a:extLst>
          </p:cNvPr>
          <p:cNvSpPr/>
          <p:nvPr/>
        </p:nvSpPr>
        <p:spPr>
          <a:xfrm>
            <a:off x="3750770" y="3357068"/>
            <a:ext cx="2466408" cy="599942"/>
          </a:xfrm>
          <a:prstGeom prst="round2SameRect">
            <a:avLst>
              <a:gd name="adj1" fmla="val 22044"/>
              <a:gd name="adj2" fmla="val 21316"/>
            </a:avLst>
          </a:prstGeom>
          <a:solidFill>
            <a:srgbClr val="0099D8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>
                <a:latin typeface="Calibri" panose="020F0502020204030204" pitchFamily="34" charset="0"/>
                <a:cs typeface="Calibri" panose="020F0502020204030204" pitchFamily="34" charset="0"/>
              </a:rPr>
              <a:t>Employees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AC9B87C-E3DD-B36A-FF57-8701C38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43362" y="1524395"/>
            <a:ext cx="1866107" cy="1866107"/>
          </a:xfrm>
          <a:prstGeom prst="rect">
            <a:avLst/>
          </a:prstGeom>
        </p:spPr>
      </p:pic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DD19A538-EC03-493B-812D-2BEA0A401C79}"/>
              </a:ext>
            </a:extLst>
          </p:cNvPr>
          <p:cNvSpPr/>
          <p:nvPr/>
        </p:nvSpPr>
        <p:spPr>
          <a:xfrm>
            <a:off x="6398585" y="3357068"/>
            <a:ext cx="2466408" cy="599942"/>
          </a:xfrm>
          <a:prstGeom prst="round2SameRect">
            <a:avLst>
              <a:gd name="adj1" fmla="val 22044"/>
              <a:gd name="adj2" fmla="val 21316"/>
            </a:avLst>
          </a:prstGeom>
          <a:solidFill>
            <a:srgbClr val="0099D8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>
                <a:latin typeface="Calibri" panose="020F0502020204030204" pitchFamily="34" charset="0"/>
                <a:cs typeface="Calibri" panose="020F0502020204030204" pitchFamily="34" charset="0"/>
              </a:rPr>
              <a:t>Business Owners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DC0F3-5332-6637-931F-43087295E6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630" y="1624408"/>
            <a:ext cx="1866107" cy="1866107"/>
          </a:xfrm>
          <a:prstGeom prst="rect">
            <a:avLst/>
          </a:prstGeom>
        </p:spPr>
      </p:pic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1ADE3C02-3865-3EEA-C46D-176D6333278E}"/>
              </a:ext>
            </a:extLst>
          </p:cNvPr>
          <p:cNvSpPr/>
          <p:nvPr/>
        </p:nvSpPr>
        <p:spPr>
          <a:xfrm>
            <a:off x="9061563" y="3357068"/>
            <a:ext cx="2466408" cy="599942"/>
          </a:xfrm>
          <a:prstGeom prst="round2SameRect">
            <a:avLst>
              <a:gd name="adj1" fmla="val 22044"/>
              <a:gd name="adj2" fmla="val 21316"/>
            </a:avLst>
          </a:prstGeom>
          <a:solidFill>
            <a:srgbClr val="0099D8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>
                <a:latin typeface="Calibri" panose="020F0502020204030204" pitchFamily="34" charset="0"/>
                <a:cs typeface="Calibri" panose="020F0502020204030204" pitchFamily="34" charset="0"/>
              </a:rPr>
              <a:t>Unemployed People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4407DF2-857E-94D6-89CF-089A5D659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340193" y="1374376"/>
            <a:ext cx="1866107" cy="1866107"/>
          </a:xfrm>
          <a:prstGeom prst="rect">
            <a:avLst/>
          </a:prstGeom>
        </p:spPr>
      </p:pic>
      <p:sp>
        <p:nvSpPr>
          <p:cNvPr id="14" name="Round Same Side Corner Rectangle 13">
            <a:extLst>
              <a:ext uri="{FF2B5EF4-FFF2-40B4-BE49-F238E27FC236}">
                <a16:creationId xmlns:a16="http://schemas.microsoft.com/office/drawing/2014/main" id="{6419BC71-F8E1-3CFB-E08F-A86BA987011D}"/>
              </a:ext>
            </a:extLst>
          </p:cNvPr>
          <p:cNvSpPr/>
          <p:nvPr/>
        </p:nvSpPr>
        <p:spPr>
          <a:xfrm>
            <a:off x="3750770" y="5835791"/>
            <a:ext cx="2466408" cy="599942"/>
          </a:xfrm>
          <a:prstGeom prst="round2SameRect">
            <a:avLst>
              <a:gd name="adj1" fmla="val 22044"/>
              <a:gd name="adj2" fmla="val 21316"/>
            </a:avLst>
          </a:prstGeom>
          <a:solidFill>
            <a:srgbClr val="0099D8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270FCE-CD8A-589C-C735-AC53C450C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043362" y="3928266"/>
            <a:ext cx="1866107" cy="1866107"/>
          </a:xfrm>
          <a:prstGeom prst="rect">
            <a:avLst/>
          </a:prstGeom>
        </p:spPr>
      </p:pic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FAAEA51B-83C6-98D9-F031-AA8C000FE1B3}"/>
              </a:ext>
            </a:extLst>
          </p:cNvPr>
          <p:cNvSpPr/>
          <p:nvPr/>
        </p:nvSpPr>
        <p:spPr>
          <a:xfrm>
            <a:off x="6398585" y="5835791"/>
            <a:ext cx="2466408" cy="599942"/>
          </a:xfrm>
          <a:prstGeom prst="round2SameRect">
            <a:avLst>
              <a:gd name="adj1" fmla="val 22044"/>
              <a:gd name="adj2" fmla="val 21316"/>
            </a:avLst>
          </a:prstGeom>
          <a:solidFill>
            <a:srgbClr val="0099D8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Retirees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882F67-8199-8776-FB37-EED9DFAA7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1630" y="3928266"/>
            <a:ext cx="1866107" cy="1866107"/>
          </a:xfrm>
          <a:prstGeom prst="rect">
            <a:avLst/>
          </a:prstGeom>
        </p:spPr>
      </p:pic>
      <p:sp>
        <p:nvSpPr>
          <p:cNvPr id="19" name="Round Same Side Corner Rectangle 18">
            <a:extLst>
              <a:ext uri="{FF2B5EF4-FFF2-40B4-BE49-F238E27FC236}">
                <a16:creationId xmlns:a16="http://schemas.microsoft.com/office/drawing/2014/main" id="{53348255-A7EF-6B12-C92A-C438E4998640}"/>
              </a:ext>
            </a:extLst>
          </p:cNvPr>
          <p:cNvSpPr/>
          <p:nvPr/>
        </p:nvSpPr>
        <p:spPr>
          <a:xfrm>
            <a:off x="9061563" y="5835791"/>
            <a:ext cx="2466408" cy="599942"/>
          </a:xfrm>
          <a:prstGeom prst="round2SameRect">
            <a:avLst>
              <a:gd name="adj1" fmla="val 22044"/>
              <a:gd name="adj2" fmla="val 21316"/>
            </a:avLst>
          </a:prstGeom>
          <a:solidFill>
            <a:srgbClr val="0099D8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>
                <a:latin typeface="Calibri" panose="020F0502020204030204" pitchFamily="34" charset="0"/>
                <a:cs typeface="Calibri" panose="020F0502020204030204" pitchFamily="34" charset="0"/>
              </a:rPr>
              <a:t>Government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A5A33A-2FE8-10BA-04BE-DFAB3F485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340193" y="3999704"/>
            <a:ext cx="1866107" cy="186610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718D0-F894-BE9F-2810-00B08298FA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67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0" grpId="0" animBg="1"/>
      <p:bldP spid="13" grpId="0" animBg="1"/>
      <p:bldP spid="14" grpId="0" animBg="1"/>
      <p:bldP spid="17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75281BD7-81D4-989F-BE78-7570BA2B5273}"/>
              </a:ext>
            </a:extLst>
          </p:cNvPr>
          <p:cNvSpPr txBox="1"/>
          <p:nvPr/>
        </p:nvSpPr>
        <p:spPr>
          <a:xfrm>
            <a:off x="1864364" y="579939"/>
            <a:ext cx="1932029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Activity 2 (ii)</a:t>
            </a:r>
          </a:p>
        </p:txBody>
      </p:sp>
      <p:sp>
        <p:nvSpPr>
          <p:cNvPr id="47" name="Title 43">
            <a:extLst>
              <a:ext uri="{FF2B5EF4-FFF2-40B4-BE49-F238E27FC236}">
                <a16:creationId xmlns:a16="http://schemas.microsoft.com/office/drawing/2014/main" id="{BF872B14-D6B0-C1FE-9021-743A1F1D6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>
            <a:normAutofit fontScale="90000"/>
          </a:bodyPr>
          <a:lstStyle/>
          <a:p>
            <a:pPr>
              <a:lnSpc>
                <a:spcPts val="4000"/>
              </a:lnSpc>
            </a:pPr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GB" dirty="0"/>
              <a:t>types of income can be received by individuals and businesses</a:t>
            </a:r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dirty="0"/>
          </a:p>
        </p:txBody>
      </p:sp>
      <p:grpSp>
        <p:nvGrpSpPr>
          <p:cNvPr id="49" name="Group 48" descr="12 empty speech bubbles providing space for students to write their suggestions">
            <a:extLst>
              <a:ext uri="{FF2B5EF4-FFF2-40B4-BE49-F238E27FC236}">
                <a16:creationId xmlns:a16="http://schemas.microsoft.com/office/drawing/2014/main" id="{AAB7C165-C187-CE91-5923-6A972446D1C8}"/>
              </a:ext>
            </a:extLst>
          </p:cNvPr>
          <p:cNvGrpSpPr/>
          <p:nvPr/>
        </p:nvGrpSpPr>
        <p:grpSpPr>
          <a:xfrm>
            <a:off x="3886200" y="2077063"/>
            <a:ext cx="7939608" cy="3945118"/>
            <a:chOff x="3886200" y="2077063"/>
            <a:chExt cx="7939608" cy="3945118"/>
          </a:xfrm>
        </p:grpSpPr>
        <p:sp>
          <p:nvSpPr>
            <p:cNvPr id="4" name="Rounded Rectangular Callout 3">
              <a:extLst>
                <a:ext uri="{FF2B5EF4-FFF2-40B4-BE49-F238E27FC236}">
                  <a16:creationId xmlns:a16="http://schemas.microsoft.com/office/drawing/2014/main" id="{0EB7EB31-23F2-C42A-7A0D-130663433D53}"/>
                </a:ext>
              </a:extLst>
            </p:cNvPr>
            <p:cNvSpPr/>
            <p:nvPr/>
          </p:nvSpPr>
          <p:spPr>
            <a:xfrm>
              <a:off x="3886200" y="4959647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5A5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88A5A9D7-9DBF-53D1-0944-7D8480203C24}"/>
                </a:ext>
              </a:extLst>
            </p:cNvPr>
            <p:cNvSpPr/>
            <p:nvPr/>
          </p:nvSpPr>
          <p:spPr>
            <a:xfrm>
              <a:off x="3886200" y="3518564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99D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id="{0AF0642A-A576-A529-A1EA-1E121BB8211C}"/>
                </a:ext>
              </a:extLst>
            </p:cNvPr>
            <p:cNvSpPr/>
            <p:nvPr/>
          </p:nvSpPr>
          <p:spPr>
            <a:xfrm>
              <a:off x="5936769" y="4959647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99D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ounded Rectangular Callout 7">
              <a:extLst>
                <a:ext uri="{FF2B5EF4-FFF2-40B4-BE49-F238E27FC236}">
                  <a16:creationId xmlns:a16="http://schemas.microsoft.com/office/drawing/2014/main" id="{6E2C827C-819C-D6A4-9BE4-C1C2C92203DE}"/>
                </a:ext>
              </a:extLst>
            </p:cNvPr>
            <p:cNvSpPr/>
            <p:nvPr/>
          </p:nvSpPr>
          <p:spPr>
            <a:xfrm>
              <a:off x="5936769" y="3518564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5A5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Rounded Rectangular Callout 8">
              <a:extLst>
                <a:ext uri="{FF2B5EF4-FFF2-40B4-BE49-F238E27FC236}">
                  <a16:creationId xmlns:a16="http://schemas.microsoft.com/office/drawing/2014/main" id="{0D4E50FE-2618-ECFB-B02B-26DBCA457628}"/>
                </a:ext>
              </a:extLst>
            </p:cNvPr>
            <p:cNvSpPr/>
            <p:nvPr/>
          </p:nvSpPr>
          <p:spPr>
            <a:xfrm>
              <a:off x="5936769" y="2077063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99D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id="{14AFF89B-A01E-3CA2-1CF8-1B90853DE9C0}"/>
                </a:ext>
              </a:extLst>
            </p:cNvPr>
            <p:cNvSpPr/>
            <p:nvPr/>
          </p:nvSpPr>
          <p:spPr>
            <a:xfrm>
              <a:off x="7987339" y="4959647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5A5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3BEB3A83-A2F6-C1E6-60E7-8D89AB893BF7}"/>
                </a:ext>
              </a:extLst>
            </p:cNvPr>
            <p:cNvSpPr/>
            <p:nvPr/>
          </p:nvSpPr>
          <p:spPr>
            <a:xfrm>
              <a:off x="7987339" y="3518564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99D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ular Callout 11">
              <a:extLst>
                <a:ext uri="{FF2B5EF4-FFF2-40B4-BE49-F238E27FC236}">
                  <a16:creationId xmlns:a16="http://schemas.microsoft.com/office/drawing/2014/main" id="{9F17DA28-E7A9-9D35-0F77-5045356041F7}"/>
                </a:ext>
              </a:extLst>
            </p:cNvPr>
            <p:cNvSpPr/>
            <p:nvPr/>
          </p:nvSpPr>
          <p:spPr>
            <a:xfrm>
              <a:off x="7987339" y="2077063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5A5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Rounded Rectangular Callout 12">
              <a:extLst>
                <a:ext uri="{FF2B5EF4-FFF2-40B4-BE49-F238E27FC236}">
                  <a16:creationId xmlns:a16="http://schemas.microsoft.com/office/drawing/2014/main" id="{24EBACC3-B00E-0BF0-16EA-A801D295D4E4}"/>
                </a:ext>
              </a:extLst>
            </p:cNvPr>
            <p:cNvSpPr/>
            <p:nvPr/>
          </p:nvSpPr>
          <p:spPr>
            <a:xfrm>
              <a:off x="3886200" y="2077063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5A5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ounded Rectangular Callout 13">
              <a:extLst>
                <a:ext uri="{FF2B5EF4-FFF2-40B4-BE49-F238E27FC236}">
                  <a16:creationId xmlns:a16="http://schemas.microsoft.com/office/drawing/2014/main" id="{673D6252-12E0-177D-1758-E9CC2E0D2BF5}"/>
                </a:ext>
              </a:extLst>
            </p:cNvPr>
            <p:cNvSpPr/>
            <p:nvPr/>
          </p:nvSpPr>
          <p:spPr>
            <a:xfrm>
              <a:off x="10061318" y="4959647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99D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ular Callout 14">
              <a:extLst>
                <a:ext uri="{FF2B5EF4-FFF2-40B4-BE49-F238E27FC236}">
                  <a16:creationId xmlns:a16="http://schemas.microsoft.com/office/drawing/2014/main" id="{8E242B74-24B7-D669-0193-737D4137358C}"/>
                </a:ext>
              </a:extLst>
            </p:cNvPr>
            <p:cNvSpPr/>
            <p:nvPr/>
          </p:nvSpPr>
          <p:spPr>
            <a:xfrm>
              <a:off x="10061318" y="3518564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5A57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Rounded Rectangular Callout 28">
              <a:extLst>
                <a:ext uri="{FF2B5EF4-FFF2-40B4-BE49-F238E27FC236}">
                  <a16:creationId xmlns:a16="http://schemas.microsoft.com/office/drawing/2014/main" id="{319511AA-9404-AD09-2F29-BC4393BE232B}"/>
                </a:ext>
              </a:extLst>
            </p:cNvPr>
            <p:cNvSpPr/>
            <p:nvPr/>
          </p:nvSpPr>
          <p:spPr>
            <a:xfrm>
              <a:off x="10061318" y="2077063"/>
              <a:ext cx="1764490" cy="1062534"/>
            </a:xfrm>
            <a:prstGeom prst="wedgeRoundRectCallout">
              <a:avLst>
                <a:gd name="adj1" fmla="val -33350"/>
                <a:gd name="adj2" fmla="val 67771"/>
                <a:gd name="adj3" fmla="val 16667"/>
              </a:avLst>
            </a:prstGeom>
            <a:solidFill>
              <a:schemeClr val="bg1"/>
            </a:solidFill>
            <a:ln w="38100" cap="rnd">
              <a:solidFill>
                <a:srgbClr val="0099D8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37C3D95-7AED-49BE-088F-555067235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52" r="12481"/>
          <a:stretch/>
        </p:blipFill>
        <p:spPr>
          <a:xfrm>
            <a:off x="278606" y="2364581"/>
            <a:ext cx="3511614" cy="4493419"/>
          </a:xfrm>
          <a:prstGeom prst="rect">
            <a:avLst/>
          </a:prstGeom>
          <a:noFill/>
        </p:spPr>
      </p:pic>
      <p:sp>
        <p:nvSpPr>
          <p:cNvPr id="42" name="Triangle 41">
            <a:extLst>
              <a:ext uri="{FF2B5EF4-FFF2-40B4-BE49-F238E27FC236}">
                <a16:creationId xmlns:a16="http://schemas.microsoft.com/office/drawing/2014/main" id="{ECBD9200-7719-2DA8-6A4C-A306024A1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240265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0099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B515"/>
              </a:solidFill>
            </a:endParaRPr>
          </a:p>
        </p:txBody>
      </p:sp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41866EA4-FECC-C9F5-613A-E96369035B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27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55617-5A85-E159-4E06-1EE9BFB67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/>
              <a:t>Types of Income</a:t>
            </a:r>
            <a:endParaRPr lang="en-US" dirty="0"/>
          </a:p>
        </p:txBody>
      </p:sp>
      <p:grpSp>
        <p:nvGrpSpPr>
          <p:cNvPr id="3" name="Group 2" descr="Wage&#10;•An amount of money paid to a worker based on the number of hours or days worked. It can also be earned on a piecework basis.&#10;">
            <a:extLst>
              <a:ext uri="{FF2B5EF4-FFF2-40B4-BE49-F238E27FC236}">
                <a16:creationId xmlns:a16="http://schemas.microsoft.com/office/drawing/2014/main" id="{D639F7F6-6801-D91D-03FD-31CFFCB71103}"/>
              </a:ext>
            </a:extLst>
          </p:cNvPr>
          <p:cNvGrpSpPr/>
          <p:nvPr/>
        </p:nvGrpSpPr>
        <p:grpSpPr>
          <a:xfrm>
            <a:off x="1785938" y="1933704"/>
            <a:ext cx="4656335" cy="2458426"/>
            <a:chOff x="1785938" y="1933704"/>
            <a:chExt cx="4656335" cy="245842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1ABC5AE-3F01-1C8A-E3BF-F6308B46E16D}"/>
                </a:ext>
              </a:extLst>
            </p:cNvPr>
            <p:cNvSpPr/>
            <p:nvPr/>
          </p:nvSpPr>
          <p:spPr>
            <a:xfrm>
              <a:off x="1785938" y="2160399"/>
              <a:ext cx="4656295" cy="2231731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99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36000" rtlCol="0" anchor="b"/>
            <a:lstStyle/>
            <a:p>
              <a:pPr marL="457200" indent="-457200">
                <a:lnSpc>
                  <a:spcPts val="2600"/>
                </a:lnSpc>
                <a:buFont typeface="Arial" panose="020B0604020202020204" pitchFamily="34" charset="0"/>
                <a:buChar char="•"/>
              </a:pP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An amount of money paid to a worker 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based on the number of hours or days worked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. It can also be earned on a 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piecework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basis.</a:t>
              </a:r>
            </a:p>
          </p:txBody>
        </p:sp>
        <p:sp>
          <p:nvSpPr>
            <p:cNvPr id="7" name="Round Same Side Corner Rectangle 6">
              <a:extLst>
                <a:ext uri="{FF2B5EF4-FFF2-40B4-BE49-F238E27FC236}">
                  <a16:creationId xmlns:a16="http://schemas.microsoft.com/office/drawing/2014/main" id="{E8E47013-FCBC-8166-BD34-50942BC20FC2}"/>
                </a:ext>
              </a:extLst>
            </p:cNvPr>
            <p:cNvSpPr/>
            <p:nvPr/>
          </p:nvSpPr>
          <p:spPr>
            <a:xfrm>
              <a:off x="1786109" y="1933704"/>
              <a:ext cx="4656164" cy="629062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99D8"/>
            </a:solidFill>
            <a:ln w="28575">
              <a:solidFill>
                <a:srgbClr val="0099D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Wage</a:t>
              </a:r>
            </a:p>
          </p:txBody>
        </p:sp>
      </p:grpSp>
      <p:grpSp>
        <p:nvGrpSpPr>
          <p:cNvPr id="5" name="Group 4" descr="Salary&#10;•This is a fixed regular payment paid to an employee for working. Payment is often received on a monthly basis.&#10;">
            <a:extLst>
              <a:ext uri="{FF2B5EF4-FFF2-40B4-BE49-F238E27FC236}">
                <a16:creationId xmlns:a16="http://schemas.microsoft.com/office/drawing/2014/main" id="{6157BFBD-3FB5-B724-0653-5834CF43CF59}"/>
              </a:ext>
            </a:extLst>
          </p:cNvPr>
          <p:cNvGrpSpPr/>
          <p:nvPr/>
        </p:nvGrpSpPr>
        <p:grpSpPr>
          <a:xfrm>
            <a:off x="1785938" y="4573766"/>
            <a:ext cx="4656335" cy="2093229"/>
            <a:chOff x="1785938" y="4573766"/>
            <a:chExt cx="4656335" cy="2093229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E5C1912-B1EA-3FF9-186F-A804671E1107}"/>
                </a:ext>
              </a:extLst>
            </p:cNvPr>
            <p:cNvSpPr/>
            <p:nvPr/>
          </p:nvSpPr>
          <p:spPr>
            <a:xfrm>
              <a:off x="1785938" y="4800462"/>
              <a:ext cx="4656295" cy="1866533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99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72000" bIns="36000" rtlCol="0" anchor="b"/>
            <a:lstStyle/>
            <a:p>
              <a:pPr marL="457200" indent="-457200">
                <a:lnSpc>
                  <a:spcPts val="2560"/>
                </a:lnSpc>
                <a:buFont typeface="Arial" panose="020B0604020202020204" pitchFamily="34" charset="0"/>
                <a:buChar char="•"/>
              </a:pP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This is a 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fixed regular payment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paid to an employee for working. Payment is often received on a 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monthly basis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0A3C6098-ECDB-A604-8B70-6EBBC67EF262}"/>
                </a:ext>
              </a:extLst>
            </p:cNvPr>
            <p:cNvSpPr/>
            <p:nvPr/>
          </p:nvSpPr>
          <p:spPr>
            <a:xfrm>
              <a:off x="1786109" y="4573766"/>
              <a:ext cx="4656164" cy="629062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99D8"/>
            </a:solidFill>
            <a:ln w="28575">
              <a:solidFill>
                <a:srgbClr val="0099D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Salary</a:t>
              </a:r>
            </a:p>
          </p:txBody>
        </p:sp>
      </p:grpSp>
      <p:grpSp>
        <p:nvGrpSpPr>
          <p:cNvPr id="14" name="Group 13" descr="Bonus&#10;•This is an extra payment received by an employee for reaching a target or achieving work of a high standard.">
            <a:extLst>
              <a:ext uri="{FF2B5EF4-FFF2-40B4-BE49-F238E27FC236}">
                <a16:creationId xmlns:a16="http://schemas.microsoft.com/office/drawing/2014/main" id="{BFC8626B-399B-2A21-883C-DEB0D79F820D}"/>
              </a:ext>
            </a:extLst>
          </p:cNvPr>
          <p:cNvGrpSpPr/>
          <p:nvPr/>
        </p:nvGrpSpPr>
        <p:grpSpPr>
          <a:xfrm>
            <a:off x="6830686" y="1933704"/>
            <a:ext cx="4656334" cy="2119479"/>
            <a:chOff x="6830686" y="1933704"/>
            <a:chExt cx="4656334" cy="211947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EF34BC1-3015-7EE1-13CA-1425803E9312}"/>
                </a:ext>
              </a:extLst>
            </p:cNvPr>
            <p:cNvSpPr/>
            <p:nvPr/>
          </p:nvSpPr>
          <p:spPr>
            <a:xfrm>
              <a:off x="6830686" y="2160400"/>
              <a:ext cx="4656295" cy="1892783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99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72000" bIns="36000" rtlCol="0" anchor="b"/>
            <a:lstStyle/>
            <a:p>
              <a:pPr marL="457200" indent="-457200">
                <a:lnSpc>
                  <a:spcPts val="2600"/>
                </a:lnSpc>
                <a:buFont typeface="Arial" panose="020B0604020202020204" pitchFamily="34" charset="0"/>
                <a:buChar char="•"/>
              </a:pP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This is an 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extra payment 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received by an employee for 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reaching a target 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or achieving 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work of a high standard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693B95E5-FD15-3152-B1CD-DBA2FACF8A45}"/>
                </a:ext>
              </a:extLst>
            </p:cNvPr>
            <p:cNvSpPr/>
            <p:nvPr/>
          </p:nvSpPr>
          <p:spPr>
            <a:xfrm>
              <a:off x="6830856" y="1933704"/>
              <a:ext cx="4656164" cy="629062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99D8"/>
            </a:solidFill>
            <a:ln w="28575">
              <a:solidFill>
                <a:srgbClr val="0099D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Bonus</a:t>
              </a:r>
            </a:p>
          </p:txBody>
        </p:sp>
      </p:grpSp>
      <p:grpSp>
        <p:nvGrpSpPr>
          <p:cNvPr id="15" name="Group 14" descr="Commission&#10;• A payment received by an employee based on the value of goods / services sold. It is often paid to sales staff.">
            <a:extLst>
              <a:ext uri="{FF2B5EF4-FFF2-40B4-BE49-F238E27FC236}">
                <a16:creationId xmlns:a16="http://schemas.microsoft.com/office/drawing/2014/main" id="{20B54E74-44B4-570E-54BD-4B2F7E9C6A23}"/>
              </a:ext>
            </a:extLst>
          </p:cNvPr>
          <p:cNvGrpSpPr/>
          <p:nvPr/>
        </p:nvGrpSpPr>
        <p:grpSpPr>
          <a:xfrm>
            <a:off x="6830686" y="4229438"/>
            <a:ext cx="4656334" cy="2457112"/>
            <a:chOff x="6830686" y="4229438"/>
            <a:chExt cx="4656334" cy="2457112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CE09AA1-DA49-B279-0628-C4E7FFD68041}"/>
                </a:ext>
              </a:extLst>
            </p:cNvPr>
            <p:cNvSpPr/>
            <p:nvPr/>
          </p:nvSpPr>
          <p:spPr>
            <a:xfrm>
              <a:off x="6830686" y="4456134"/>
              <a:ext cx="4656295" cy="2230416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99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80000" rtlCol="0" anchor="b"/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 payment received by an employee 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based on the value of goods / services sold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. It is often paid to 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sales staff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270DFC33-B513-BB3F-A8C7-F04E77A8DD9F}"/>
                </a:ext>
              </a:extLst>
            </p:cNvPr>
            <p:cNvSpPr/>
            <p:nvPr/>
          </p:nvSpPr>
          <p:spPr>
            <a:xfrm>
              <a:off x="6830856" y="4229438"/>
              <a:ext cx="4656164" cy="629062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99D8"/>
            </a:solidFill>
            <a:ln w="28575">
              <a:solidFill>
                <a:srgbClr val="0099D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457200" indent="-457200" algn="ctr">
                <a:buFont typeface="Arial" panose="020B0604020202020204" pitchFamily="34" charset="0"/>
                <a:buChar char="•"/>
              </a:pPr>
              <a:r>
                <a:rPr lang="en-GB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Commission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B1D1C-AF75-ECBA-CAA4-0C0E385561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30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55617-5A85-E159-4E06-1EE9BFB67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1032679"/>
            <a:ext cx="8140453" cy="766992"/>
          </a:xfrm>
        </p:spPr>
        <p:txBody>
          <a:bodyPr/>
          <a:lstStyle/>
          <a:p>
            <a:r>
              <a:rPr lang="en-GB" dirty="0"/>
              <a:t>Types of Income 2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B2785B-580A-9F02-1B96-C1939942D0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Types of Income</a:t>
            </a:r>
            <a:endParaRPr lang="en-US" dirty="0"/>
          </a:p>
        </p:txBody>
      </p:sp>
      <p:grpSp>
        <p:nvGrpSpPr>
          <p:cNvPr id="5" name="Group 4" descr="Tips&#10;•Payment given by consumers to service staff in gratitude for the level of service received, e.g. in a restaurant.&#10;">
            <a:extLst>
              <a:ext uri="{FF2B5EF4-FFF2-40B4-BE49-F238E27FC236}">
                <a16:creationId xmlns:a16="http://schemas.microsoft.com/office/drawing/2014/main" id="{F9EC06DF-CD13-8459-809F-6EECAD500666}"/>
              </a:ext>
            </a:extLst>
          </p:cNvPr>
          <p:cNvGrpSpPr/>
          <p:nvPr/>
        </p:nvGrpSpPr>
        <p:grpSpPr>
          <a:xfrm>
            <a:off x="1781092" y="1922825"/>
            <a:ext cx="4658661" cy="2172709"/>
            <a:chOff x="1781092" y="1922825"/>
            <a:chExt cx="4658661" cy="217270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1ABC5AE-3F01-1C8A-E3BF-F6308B46E16D}"/>
                </a:ext>
              </a:extLst>
            </p:cNvPr>
            <p:cNvSpPr/>
            <p:nvPr/>
          </p:nvSpPr>
          <p:spPr>
            <a:xfrm>
              <a:off x="1781092" y="2156155"/>
              <a:ext cx="4658621" cy="1939379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5A57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lnSpc>
                  <a:spcPts val="2600"/>
                </a:lnSpc>
                <a:buFont typeface="Arial" panose="020B0604020202020204" pitchFamily="34" charset="0"/>
                <a:buChar char="•"/>
              </a:pP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Payment 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given by consumers to service staff 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in gratitude for the 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level of service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received, e.g. in a restaurant.</a:t>
              </a:r>
            </a:p>
          </p:txBody>
        </p:sp>
        <p:sp>
          <p:nvSpPr>
            <p:cNvPr id="7" name="Round Same Side Corner Rectangle 6">
              <a:extLst>
                <a:ext uri="{FF2B5EF4-FFF2-40B4-BE49-F238E27FC236}">
                  <a16:creationId xmlns:a16="http://schemas.microsoft.com/office/drawing/2014/main" id="{E8E47013-FCBC-8166-BD34-50942BC20FC2}"/>
                </a:ext>
              </a:extLst>
            </p:cNvPr>
            <p:cNvSpPr/>
            <p:nvPr/>
          </p:nvSpPr>
          <p:spPr>
            <a:xfrm>
              <a:off x="1781263" y="1922825"/>
              <a:ext cx="4658490" cy="629376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5A57"/>
            </a:solidFill>
            <a:ln w="28575">
              <a:solidFill>
                <a:srgbClr val="005A5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Tips</a:t>
              </a:r>
            </a:p>
          </p:txBody>
        </p:sp>
      </p:grpSp>
      <p:grpSp>
        <p:nvGrpSpPr>
          <p:cNvPr id="16" name="Group 15" descr="&#10;Profit&#10;•Received by business owners when the total revenue (sales) of their firm is greater than total costs.&#10;">
            <a:extLst>
              <a:ext uri="{FF2B5EF4-FFF2-40B4-BE49-F238E27FC236}">
                <a16:creationId xmlns:a16="http://schemas.microsoft.com/office/drawing/2014/main" id="{86137DDB-88F6-8948-ABB4-CA9106E3085A}"/>
              </a:ext>
            </a:extLst>
          </p:cNvPr>
          <p:cNvGrpSpPr/>
          <p:nvPr/>
        </p:nvGrpSpPr>
        <p:grpSpPr>
          <a:xfrm>
            <a:off x="1781092" y="4244653"/>
            <a:ext cx="4658661" cy="2094275"/>
            <a:chOff x="1781092" y="4244653"/>
            <a:chExt cx="4658661" cy="209427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E5C1912-B1EA-3FF9-186F-A804671E1107}"/>
                </a:ext>
              </a:extLst>
            </p:cNvPr>
            <p:cNvSpPr/>
            <p:nvPr/>
          </p:nvSpPr>
          <p:spPr>
            <a:xfrm>
              <a:off x="1781092" y="4471463"/>
              <a:ext cx="4658621" cy="1867465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5A57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36000" rtlCol="0" anchor="b"/>
            <a:lstStyle/>
            <a:p>
              <a:pPr marL="457200" indent="-457200">
                <a:lnSpc>
                  <a:spcPts val="2560"/>
                </a:lnSpc>
                <a:buFont typeface="Arial" panose="020B0604020202020204" pitchFamily="34" charset="0"/>
                <a:buChar char="•"/>
              </a:pP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Received by business owners when the 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total revenue (sales)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of their firm is 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greater than total costs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0A3C6098-ECDB-A604-8B70-6EBBC67EF262}"/>
                </a:ext>
              </a:extLst>
            </p:cNvPr>
            <p:cNvSpPr/>
            <p:nvPr/>
          </p:nvSpPr>
          <p:spPr>
            <a:xfrm>
              <a:off x="1781263" y="4244653"/>
              <a:ext cx="4658490" cy="629376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5A57"/>
            </a:solidFill>
            <a:ln w="28575">
              <a:solidFill>
                <a:srgbClr val="005A5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Profit</a:t>
              </a:r>
            </a:p>
          </p:txBody>
        </p:sp>
      </p:grpSp>
      <p:grpSp>
        <p:nvGrpSpPr>
          <p:cNvPr id="17" name="Group 16" descr="Rental Income &#10;• Income received by renting property to tenants, e.g. commercial and residential property.">
            <a:extLst>
              <a:ext uri="{FF2B5EF4-FFF2-40B4-BE49-F238E27FC236}">
                <a16:creationId xmlns:a16="http://schemas.microsoft.com/office/drawing/2014/main" id="{A009E658-97B8-9B1E-18F5-D5002789131A}"/>
              </a:ext>
            </a:extLst>
          </p:cNvPr>
          <p:cNvGrpSpPr/>
          <p:nvPr/>
        </p:nvGrpSpPr>
        <p:grpSpPr>
          <a:xfrm>
            <a:off x="6828360" y="1922825"/>
            <a:ext cx="4658660" cy="2172710"/>
            <a:chOff x="6828360" y="1922825"/>
            <a:chExt cx="4658660" cy="2172710"/>
          </a:xfrm>
        </p:grpSpPr>
        <p:sp>
          <p:nvSpPr>
            <p:cNvPr id="8" name="Rounded Rectangle 7" descr="&#10;Rental Income&#10;•Income received by renting property to tenants, e.g. commercial and residential property.&#10;&#10;">
              <a:extLst>
                <a:ext uri="{FF2B5EF4-FFF2-40B4-BE49-F238E27FC236}">
                  <a16:creationId xmlns:a16="http://schemas.microsoft.com/office/drawing/2014/main" id="{4EF34BC1-3015-7EE1-13CA-1425803E9312}"/>
                </a:ext>
              </a:extLst>
            </p:cNvPr>
            <p:cNvSpPr/>
            <p:nvPr/>
          </p:nvSpPr>
          <p:spPr>
            <a:xfrm>
              <a:off x="6828360" y="2149635"/>
              <a:ext cx="4658621" cy="1945900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5A57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lnSpc>
                  <a:spcPts val="2600"/>
                </a:lnSpc>
                <a:buFont typeface="Arial" panose="020B0604020202020204" pitchFamily="34" charset="0"/>
                <a:buChar char="•"/>
              </a:pP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Income received by 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renting property to tenants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, e.g. commercial and residential property.</a:t>
              </a:r>
            </a:p>
          </p:txBody>
        </p:sp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693B95E5-FD15-3152-B1CD-DBA2FACF8A45}"/>
                </a:ext>
              </a:extLst>
            </p:cNvPr>
            <p:cNvSpPr/>
            <p:nvPr/>
          </p:nvSpPr>
          <p:spPr>
            <a:xfrm>
              <a:off x="6828530" y="1922825"/>
              <a:ext cx="4658490" cy="629376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5A57"/>
            </a:solidFill>
            <a:ln w="28575">
              <a:solidFill>
                <a:srgbClr val="005A5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Rental Income</a:t>
              </a:r>
            </a:p>
          </p:txBody>
        </p:sp>
      </p:grpSp>
      <p:grpSp>
        <p:nvGrpSpPr>
          <p:cNvPr id="18" name="Group 17" descr="Dividend &#10;•Shareholders (part-owners) in a business receive a share of the firm’s profit.">
            <a:extLst>
              <a:ext uri="{FF2B5EF4-FFF2-40B4-BE49-F238E27FC236}">
                <a16:creationId xmlns:a16="http://schemas.microsoft.com/office/drawing/2014/main" id="{4872D94A-115B-BC2D-46CA-BF5D95CA0FB1}"/>
              </a:ext>
            </a:extLst>
          </p:cNvPr>
          <p:cNvGrpSpPr/>
          <p:nvPr/>
        </p:nvGrpSpPr>
        <p:grpSpPr>
          <a:xfrm>
            <a:off x="6828360" y="4244653"/>
            <a:ext cx="4658660" cy="1866023"/>
            <a:chOff x="6828360" y="4244653"/>
            <a:chExt cx="4658660" cy="1866023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CE09AA1-DA49-B279-0628-C4E7FFD68041}"/>
                </a:ext>
              </a:extLst>
            </p:cNvPr>
            <p:cNvSpPr/>
            <p:nvPr/>
          </p:nvSpPr>
          <p:spPr>
            <a:xfrm>
              <a:off x="6828360" y="4511730"/>
              <a:ext cx="4658621" cy="1598946"/>
            </a:xfrm>
            <a:prstGeom prst="roundRect">
              <a:avLst>
                <a:gd name="adj" fmla="val 9321"/>
              </a:avLst>
            </a:prstGeom>
            <a:ln w="28575">
              <a:solidFill>
                <a:srgbClr val="005A57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8000" tIns="108000" rIns="108000" bIns="108000" rtlCol="0" anchor="b"/>
            <a:lstStyle/>
            <a:p>
              <a:pPr marL="457200" indent="-457200">
                <a:lnSpc>
                  <a:spcPts val="2560"/>
                </a:lnSpc>
                <a:buFont typeface="Arial" panose="020B0604020202020204" pitchFamily="34" charset="0"/>
                <a:buChar char="•"/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Shareholders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(part-owners) in a business receive a </a:t>
              </a: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share of the firm’s profit</a:t>
              </a:r>
              <a:r>
                <a:rPr lang="en-GB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270DFC33-B513-BB3F-A8C7-F04E77A8DD9F}"/>
                </a:ext>
              </a:extLst>
            </p:cNvPr>
            <p:cNvSpPr/>
            <p:nvPr/>
          </p:nvSpPr>
          <p:spPr>
            <a:xfrm>
              <a:off x="6828530" y="4244653"/>
              <a:ext cx="4658490" cy="629376"/>
            </a:xfrm>
            <a:prstGeom prst="round2SameRect">
              <a:avLst>
                <a:gd name="adj1" fmla="val 22044"/>
                <a:gd name="adj2" fmla="val 0"/>
              </a:avLst>
            </a:prstGeom>
            <a:solidFill>
              <a:srgbClr val="005A57"/>
            </a:solidFill>
            <a:ln w="28575">
              <a:solidFill>
                <a:srgbClr val="005A5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Dividend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4F3797-C6EB-EBB8-FDB0-45565CDCC5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4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ush">
  <a:themeElements>
    <a:clrScheme name="Custom 1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09192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" id="{83ACE2F6-3F27-4C0C-9F26-3A644E012A31}" vid="{2791EB26-28CE-473B-9B2E-6D68997E89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62107d924a7469492625f91956e46a6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Transition Year Education Project</TermName>
          <TermId xmlns="http://schemas.microsoft.com/office/infopath/2007/PartnerControls">bd12f74a-ff32-4cfc-a00f-8d2c609d030e</TermId>
        </TermInfo>
      </Terms>
    </f62107d924a7469492625f91956e46a6>
    <e9be08524f454d8b979862330e952271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AG＆SP</TermName>
          <TermId xmlns="http://schemas.microsoft.com/office/infopath/2007/PartnerControls">149a8157-2784-4555-8c94-f42baf3391f9</TermId>
        </TermInfo>
      </Terms>
    </e9be08524f454d8b979862330e952271>
    <l29cd52af9b640b690e3347aa75f97a9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Service Policy and Evaluation</TermName>
          <TermId xmlns="http://schemas.microsoft.com/office/infopath/2007/PartnerControls">dbf9408a-c113-40fc-baaf-f1b35a144099</TermId>
        </TermInfo>
      </Terms>
    </l29cd52af9b640b690e3347aa75f97a9>
    <e62af2f156934d1aab35222180c5fbb1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Project Site</TermName>
          <TermId xmlns="http://schemas.microsoft.com/office/infopath/2007/PartnerControls">7b0ab4a9-6be8-4c6c-983c-945fdef69f95</TermId>
        </TermInfo>
      </Terms>
    </e62af2f156934d1aab35222180c5fbb1>
    <ade64af1c6a24cfdbe8da7f962b31d74 xmlns="30388d3e-f850-492b-a475-cc3c8a4795b9">
      <Terms xmlns="http://schemas.microsoft.com/office/infopath/2007/PartnerControls"/>
    </ade64af1c6a24cfdbe8da7f962b31d74>
    <TaxCatchAll xmlns="30388d3e-f850-492b-a475-cc3c8a4795b9">
      <Value>27</Value>
      <Value>46</Value>
      <Value>3</Value>
      <Value>2</Value>
      <Value>8</Value>
    </TaxCatchAll>
    <nb82aa7489a64919aab5fd247ffa0d1e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Education Initiatives</TermName>
          <TermId xmlns="http://schemas.microsoft.com/office/infopath/2007/PartnerControls">e180f215-414c-4640-92a7-94cc26c0dc53</TermId>
        </TermInfo>
      </Terms>
    </nb82aa7489a64919aab5fd247ffa0d1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owerPoint presentation" ma:contentTypeID="0x010100852E11B2A94E4937B655CB4FCD918453005FA75F085205413EA3615870986D061700D0D0AE870DAF4F469AC5090B41715AEE" ma:contentTypeVersion="27" ma:contentTypeDescription="" ma:contentTypeScope="" ma:versionID="ad6ce0c09e2b2df592cb0dcc6898980c">
  <xsd:schema xmlns:xsd="http://www.w3.org/2001/XMLSchema" xmlns:xs="http://www.w3.org/2001/XMLSchema" xmlns:p="http://schemas.microsoft.com/office/2006/metadata/properties" xmlns:ns2="30388d3e-f850-492b-a475-cc3c8a4795b9" targetNamespace="http://schemas.microsoft.com/office/2006/metadata/properties" ma:root="true" ma:fieldsID="486328cfd63650f5a0accfb6080b4dfb" ns2:_="">
    <xsd:import namespace="30388d3e-f850-492b-a475-cc3c8a4795b9"/>
    <xsd:element name="properties">
      <xsd:complexType>
        <xsd:sequence>
          <xsd:element name="documentManagement">
            <xsd:complexType>
              <xsd:all>
                <xsd:element ref="ns2:e9be08524f454d8b979862330e952271" minOccurs="0"/>
                <xsd:element ref="ns2:TaxCatchAll" minOccurs="0"/>
                <xsd:element ref="ns2:TaxCatchAllLabel" minOccurs="0"/>
                <xsd:element ref="ns2:l29cd52af9b640b690e3347aa75f97a9" minOccurs="0"/>
                <xsd:element ref="ns2:ade64af1c6a24cfdbe8da7f962b31d74" minOccurs="0"/>
                <xsd:element ref="ns2:e62af2f156934d1aab35222180c5fbb1" minOccurs="0"/>
                <xsd:element ref="ns2:nb82aa7489a64919aab5fd247ffa0d1e" minOccurs="0"/>
                <xsd:element ref="ns2:f62107d924a7469492625f91956e46a6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88d3e-f850-492b-a475-cc3c8a4795b9" elementFormDefault="qualified">
    <xsd:import namespace="http://schemas.microsoft.com/office/2006/documentManagement/types"/>
    <xsd:import namespace="http://schemas.microsoft.com/office/infopath/2007/PartnerControls"/>
    <xsd:element name="e9be08524f454d8b979862330e952271" ma:index="8" nillable="true" ma:taxonomy="true" ma:internalName="e9be08524f454d8b979862330e952271" ma:taxonomyFieldName="nascDivision" ma:displayName="Division" ma:fieldId="{e9be0852-4f45-4d8b-9798-62330e952271}" ma:sspId="466d30fb-96d2-4a15-b6ad-75cede2d080a" ma:termSetId="9be7066c-d2d4-4f32-809f-3439c8c34a3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592b6b74-6c9f-4db4-a7f5-445a8878a8ed}" ma:internalName="TaxCatchAll" ma:showField="CatchAllData" ma:web="30388d3e-f850-492b-a475-cc3c8a479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92b6b74-6c9f-4db4-a7f5-445a8878a8ed}" ma:internalName="TaxCatchAllLabel" ma:readOnly="true" ma:showField="CatchAllDataLabel" ma:web="30388d3e-f850-492b-a475-cc3c8a479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29cd52af9b640b690e3347aa75f97a9" ma:index="12" nillable="true" ma:taxonomy="true" ma:internalName="l29cd52af9b640b690e3347aa75f97a9" ma:taxonomyFieldName="nascBranch" ma:displayName="Branch" ma:fieldId="{529cd52a-f9b6-40b6-90e3-347aa75f97a9}" ma:sspId="466d30fb-96d2-4a15-b6ad-75cede2d080a" ma:termSetId="af1c7d35-25ab-45c8-bad2-6b4dad3d92d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de64af1c6a24cfdbe8da7f962b31d74" ma:index="14" nillable="true" ma:taxonomy="true" ma:internalName="ade64af1c6a24cfdbe8da7f962b31d74" ma:taxonomyFieldName="nascUnit" ma:displayName="Unit" ma:fieldId="{ade64af1-c6a2-4cfd-be8d-a7f962b31d74}" ma:sspId="466d30fb-96d2-4a15-b6ad-75cede2d080a" ma:termSetId="a2efc30a-d818-4683-bc07-ff44ec6f548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62af2f156934d1aab35222180c5fbb1" ma:index="16" nillable="true" ma:taxonomy="true" ma:internalName="e62af2f156934d1aab35222180c5fbb1" ma:taxonomyFieldName="nascSiteType" ma:displayName="Site Type" ma:fieldId="{e62af2f1-5693-4d1a-ab35-222180c5fbb1}" ma:sspId="466d30fb-96d2-4a15-b6ad-75cede2d080a" ma:termSetId="9c2f7ba3-7c06-4b18-be0b-9494f9717f3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b82aa7489a64919aab5fd247ffa0d1e" ma:index="18" nillable="true" ma:taxonomy="true" ma:internalName="nb82aa7489a64919aab5fd247ffa0d1e" ma:taxonomyFieldName="nascCategory" ma:displayName="Category" ma:fieldId="{7b82aa74-89a6-4919-aab5-fd247ffa0d1e}" ma:sspId="466d30fb-96d2-4a15-b6ad-75cede2d080a" ma:termSetId="7c91e1d8-d051-4bb4-a48c-c4e0d4c4fb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62107d924a7469492625f91956e46a6" ma:index="20" nillable="true" ma:taxonomy="true" ma:internalName="f62107d924a7469492625f91956e46a6" ma:taxonomyFieldName="nascSubCategory" ma:displayName="Sub Category" ma:fieldId="{f62107d9-24a7-4694-9262-5f91956e46a6}" ma:sspId="466d30fb-96d2-4a15-b6ad-75cede2d080a" ma:termSetId="7c91e1d8-d051-4bb4-a48c-c4e0d4c4fb6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DCE9DA-F7FD-45FA-83B7-D9813A4425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FCC198-DBFA-46B2-A241-8E3888E63670}">
  <ds:schemaRefs>
    <ds:schemaRef ds:uri="http://purl.org/dc/elements/1.1/"/>
    <ds:schemaRef ds:uri="http://schemas.microsoft.com/office/2006/metadata/properties"/>
    <ds:schemaRef ds:uri="30388d3e-f850-492b-a475-cc3c8a4795b9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8DF53CC-90EF-4A20-A641-3D632CCAF3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388d3e-f850-492b-a475-cc3c8a4795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Brush</Template>
  <TotalTime>24622</TotalTime>
  <Words>3184</Words>
  <Application>Microsoft Office PowerPoint</Application>
  <PresentationFormat>Widescreen</PresentationFormat>
  <Paragraphs>631</Paragraphs>
  <Slides>47</Slides>
  <Notes>42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Century Gothic</vt:lpstr>
      <vt:lpstr>Brush</vt:lpstr>
      <vt:lpstr>Income Tax for Employees</vt:lpstr>
      <vt:lpstr>Learning Intentions </vt:lpstr>
      <vt:lpstr>Unit 2 – Retrieval Practice </vt:lpstr>
      <vt:lpstr>What is income? Who receives income?</vt:lpstr>
      <vt:lpstr>What is income? Who receives income? 2</vt:lpstr>
      <vt:lpstr>Who receives income?</vt:lpstr>
      <vt:lpstr>What types of income can be received by individuals and businesses?</vt:lpstr>
      <vt:lpstr>Types of Income</vt:lpstr>
      <vt:lpstr>Types of Income 2</vt:lpstr>
      <vt:lpstr>Types of Income 3</vt:lpstr>
      <vt:lpstr>Direct and Indirect Taxes</vt:lpstr>
      <vt:lpstr>What is Income Tax?</vt:lpstr>
      <vt:lpstr>Taxable Income</vt:lpstr>
      <vt:lpstr>Taxable Income </vt:lpstr>
      <vt:lpstr>Examples of Non-Taxable Income</vt:lpstr>
      <vt:lpstr>Non-taxable income activity</vt:lpstr>
      <vt:lpstr>Taxable or Non-Taxable Income</vt:lpstr>
      <vt:lpstr>Taxable or Non-Taxable Income 2</vt:lpstr>
      <vt:lpstr>Income Tax Collection Methods </vt:lpstr>
      <vt:lpstr>Registering on the PAYE System for Your First Job </vt:lpstr>
      <vt:lpstr>Registering on the PAYE System for Your First Job</vt:lpstr>
      <vt:lpstr>Updating the PAYE System when Changing Jobs </vt:lpstr>
      <vt:lpstr>Updating the PAYE System when Changing Jobs</vt:lpstr>
      <vt:lpstr>Reading a Payslip</vt:lpstr>
      <vt:lpstr>Sample Payslip for Lucy</vt:lpstr>
      <vt:lpstr>Statutory and Non-Statutory Deductions </vt:lpstr>
      <vt:lpstr>How to Calculate Income Tax in the PAYE System </vt:lpstr>
      <vt:lpstr>Tax Basis</vt:lpstr>
      <vt:lpstr>Tax Rate Band</vt:lpstr>
      <vt:lpstr>Tax Rate Band 2</vt:lpstr>
      <vt:lpstr>Tax Rate Bands 3</vt:lpstr>
      <vt:lpstr>Tax Rate Bands</vt:lpstr>
      <vt:lpstr>Tax Rate Bands </vt:lpstr>
      <vt:lpstr>Income tax for employees video </vt:lpstr>
      <vt:lpstr>Question 1 – Gross Tax Calculation</vt:lpstr>
      <vt:lpstr>Question 2 – Gross Tax Calculation</vt:lpstr>
      <vt:lpstr>Question 3 – Gross Tax Calculation</vt:lpstr>
      <vt:lpstr>Question 4 – Gross Tax Calculation</vt:lpstr>
      <vt:lpstr>Tax Credits</vt:lpstr>
      <vt:lpstr>Tax Credits 2</vt:lpstr>
      <vt:lpstr>Identify the Tax Credits  </vt:lpstr>
      <vt:lpstr>Identify the Tax Credits 2  </vt:lpstr>
      <vt:lpstr>Question 1 – Net Tax Calculation</vt:lpstr>
      <vt:lpstr>Question 2 – Net Tax Calculation</vt:lpstr>
      <vt:lpstr>Income tax for employees video </vt:lpstr>
      <vt:lpstr>Unit 3 – Income Tax for Employees Revision </vt:lpstr>
      <vt:lpstr>Learning Journal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3 - Income Tax for Employees</dc:title>
  <dc:subject>This is a Powerpoint presentation to accompany Unit 3 of Revenue's TY module</dc:subject>
  <dc:creator>Revenue Commissioners</dc:creator>
  <cp:keywords>unit 3, Income Tax for Employees, tax education, PowerPoint Presentation</cp:keywords>
  <cp:lastModifiedBy>Mulligan, Anita</cp:lastModifiedBy>
  <cp:revision>261</cp:revision>
  <cp:lastPrinted>2022-07-16T19:59:32Z</cp:lastPrinted>
  <dcterms:created xsi:type="dcterms:W3CDTF">2022-06-20T10:20:10Z</dcterms:created>
  <dcterms:modified xsi:type="dcterms:W3CDTF">2024-08-08T08:18:17Z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0x010100852E11B2A94E4937B655CB4FCD918453005FA75F085205413EA3615870986D061700D0D0AE870DAF4F469AC5090B41715AEE</vt:lpwstr>
  </property>
  <property fmtid="{D5CDD505-2E9C-101B-9397-08002B2CF9AE}" pid="3" name="nascSubCategory">
    <vt:lpwstr>27;#Transition Year Education Project|bd12f74a-ff32-4cfc-a00f-8d2c609d030e</vt:lpwstr>
  </property>
  <property fmtid="{D5CDD505-2E9C-101B-9397-08002B2CF9AE}" pid="4" name="nascCategory">
    <vt:lpwstr>8;#Education Initiatives|e180f215-414c-4640-92a7-94cc26c0dc53</vt:lpwstr>
  </property>
  <property fmtid="{D5CDD505-2E9C-101B-9397-08002B2CF9AE}" pid="5" name="nascSiteType">
    <vt:lpwstr>46;#Project Site|7b0ab4a9-6be8-4c6c-983c-945fdef69f95</vt:lpwstr>
  </property>
  <property fmtid="{D5CDD505-2E9C-101B-9397-08002B2CF9AE}" pid="6" name="nascUnit">
    <vt:lpwstr/>
  </property>
  <property fmtid="{D5CDD505-2E9C-101B-9397-08002B2CF9AE}" pid="7" name="nascBranch">
    <vt:lpwstr>2;#Service Policy and Evaluation|dbf9408a-c113-40fc-baaf-f1b35a144099</vt:lpwstr>
  </property>
  <property fmtid="{D5CDD505-2E9C-101B-9397-08002B2CF9AE}" pid="8" name="nascDivision">
    <vt:lpwstr>3;#AG＆SP|149a8157-2784-4555-8c94-f42baf3391f9</vt:lpwstr>
  </property>
</Properties>
</file>