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24"/>
  </p:notesMasterIdLst>
  <p:sldIdLst>
    <p:sldId id="401" r:id="rId5"/>
    <p:sldId id="520" r:id="rId6"/>
    <p:sldId id="652" r:id="rId7"/>
    <p:sldId id="675" r:id="rId8"/>
    <p:sldId id="661" r:id="rId9"/>
    <p:sldId id="676" r:id="rId10"/>
    <p:sldId id="677" r:id="rId11"/>
    <p:sldId id="678" r:id="rId12"/>
    <p:sldId id="679" r:id="rId13"/>
    <p:sldId id="665" r:id="rId14"/>
    <p:sldId id="666" r:id="rId15"/>
    <p:sldId id="667" r:id="rId16"/>
    <p:sldId id="668" r:id="rId17"/>
    <p:sldId id="669" r:id="rId18"/>
    <p:sldId id="680" r:id="rId19"/>
    <p:sldId id="672" r:id="rId20"/>
    <p:sldId id="673" r:id="rId21"/>
    <p:sldId id="674" r:id="rId22"/>
    <p:sldId id="6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179"/>
    <a:srgbClr val="005A57"/>
    <a:srgbClr val="C72263"/>
    <a:srgbClr val="E8E6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5" autoAdjust="0"/>
    <p:restoredTop sz="91174" autoAdjust="0"/>
  </p:normalViewPr>
  <p:slideViewPr>
    <p:cSldViewPr snapToGrid="0">
      <p:cViewPr varScale="1">
        <p:scale>
          <a:sx n="104" d="100"/>
          <a:sy n="104" d="100"/>
        </p:scale>
        <p:origin x="1404" y="102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12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7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2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42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82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71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7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14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71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1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80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4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7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8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*If the LPT is collected from your pay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5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29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5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3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2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6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06ADE-3B2C-27E1-0D67-9954F0442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16F2B1-C5D1-6801-6C5C-EBB1980A8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534F8D-2545-D5D0-F99D-AB5ED4981A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7C03D47-4B8A-4997-4DE6-BA84DDD0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7C939E-6595-DEBC-F32B-55EBC53C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8" cy="97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63DFE-B394-C0AE-754E-5953182AA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9D5E9F57-ECBB-836B-A53C-1924003E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76654E-51E7-A941-9725-EDA00892F1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E246DA1-243A-E4E3-0127-E216F4F09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A50757-3267-7185-8AFF-50811CE63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40" b="1340"/>
          <a:stretch/>
        </p:blipFill>
        <p:spPr>
          <a:xfrm rot="16200000">
            <a:off x="1294792" y="-1294791"/>
            <a:ext cx="6870679" cy="94602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88F9C92-4056-C9D8-644B-801D2F3D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BC48E85-879B-F449-E938-DCD827EE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7E500A8A-91CB-6E7C-EC4C-8B7DF5038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3931" y="6356350"/>
            <a:ext cx="2743200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640DE2-4126-8F72-B14B-809D855E5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F3997-163D-408F-89D8-CB8DC33F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401" b="1260"/>
          <a:stretch/>
        </p:blipFill>
        <p:spPr>
          <a:xfrm rot="5400000">
            <a:off x="5046349" y="-274972"/>
            <a:ext cx="6870679" cy="7420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6BF41-07A4-14F3-DB90-1D501ABA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91533-D2C8-5AC9-B425-B3CCA15BC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8B7BC1FE-1AA3-9327-4DCA-242329BA9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2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34296F-D467-56EF-C8C9-1466250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8" cy="9701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ADEC1-103F-673F-2C2F-B6158E83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ED8EE84-E2DA-C1E9-A070-FB3CCB7CF3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9060A81C-59E4-944E-7358-D8D84810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3DE521-C703-AEA9-EFDA-0B4F0512D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DF92744-3B49-9E51-3223-5A8436E4B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FF1B5E8-99C2-36AF-3F8D-0414D0A03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FD947-229E-98D8-FB55-9089C3D61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8" cy="9701213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B1842F8-FAF5-7BA0-0324-4149089E69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6ABAD0E6-0E80-35EA-4D90-549BEA97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7AE8BF4-4FC5-CECC-0B1B-D3BDDCC43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1304DF8-573A-CD9B-493F-CF55BBD22D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D0B6474-673D-9C42-DDD5-3FE1C837A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7C906-0447-BAD5-13DF-F2680DCB5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D7210F6-A0E9-AED1-EF66-D31822A5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7D8FFD-7F81-B746-4DDC-3F7A5A043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89E4D73-F84F-FD64-EAF8-7B12DBE6B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39" r:id="rId3"/>
    <p:sldLayoutId id="2147483745" r:id="rId4"/>
    <p:sldLayoutId id="2147483736" r:id="rId5"/>
    <p:sldLayoutId id="2147483737" r:id="rId6"/>
    <p:sldLayoutId id="214748374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</p:spPr>
        <p:txBody>
          <a:bodyPr/>
          <a:lstStyle/>
          <a:p>
            <a:r>
              <a:rPr lang="en-US" dirty="0"/>
              <a:t>USC and PRSI for Employees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D5F14F-A9A3-E1B0-45C4-198E3C22AF67}"/>
              </a:ext>
            </a:extLst>
          </p:cNvPr>
          <p:cNvSpPr txBox="1">
            <a:spLocks/>
          </p:cNvSpPr>
          <p:nvPr/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70A67-9758-BB9F-36A4-69CF1D11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USC Calculation 1</a:t>
            </a:r>
            <a:br>
              <a:rPr lang="en-GB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A45ED-77BF-BE4F-7991-D5CADBCEAD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/>
              <a:t>Sorcha is 28 years old and works in an engineering firm. She earns €50,000 per year. Calculate her annual USC payable.</a:t>
            </a:r>
          </a:p>
          <a:p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9CB3A68-4953-6DBC-5F26-445CFAC19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591783"/>
              </p:ext>
            </p:extLst>
          </p:nvPr>
        </p:nvGraphicFramePr>
        <p:xfrm>
          <a:off x="1866123" y="2986311"/>
          <a:ext cx="7231224" cy="2853600"/>
        </p:xfrm>
        <a:graphic>
          <a:graphicData uri="http://schemas.openxmlformats.org/drawingml/2006/table">
            <a:tbl>
              <a:tblPr firstRow="1"/>
              <a:tblGrid>
                <a:gridCol w="4702628">
                  <a:extLst>
                    <a:ext uri="{9D8B030D-6E8A-4147-A177-3AD203B41FA5}">
                      <a16:colId xmlns:a16="http://schemas.microsoft.com/office/drawing/2014/main" val="641231983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765353174"/>
                    </a:ext>
                  </a:extLst>
                </a:gridCol>
              </a:tblGrid>
              <a:tr h="521167"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9420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€12,012 x 0.5%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60.06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81569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Next €13,748 x 2%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274.96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0265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Balance €24,240 x 4%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+ 969.60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18925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1,304.62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75421"/>
                  </a:ext>
                </a:extLst>
              </a:tr>
            </a:tbl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63A0D4E-F32D-60FB-CA3B-EC2469477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945B65-0436-CA72-C6F3-E6292010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USC Calculation 2</a:t>
            </a:r>
            <a:br>
              <a:rPr lang="en-GB" dirty="0"/>
            </a:b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CBFC07-E146-733E-CACF-DE420A9C6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>
            <a:noAutofit/>
          </a:bodyPr>
          <a:lstStyle/>
          <a:p>
            <a:r>
              <a:rPr lang="en-GB" dirty="0"/>
              <a:t>Haytham is 42 years old and works in a science research firm. He earns €80,000 per year. Calculate his annual USC payable.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C34B821-661C-0158-1EDF-F6DCBE727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390783"/>
              </p:ext>
            </p:extLst>
          </p:nvPr>
        </p:nvGraphicFramePr>
        <p:xfrm>
          <a:off x="1866123" y="2986311"/>
          <a:ext cx="7231224" cy="3424320"/>
        </p:xfrm>
        <a:graphic>
          <a:graphicData uri="http://schemas.openxmlformats.org/drawingml/2006/table">
            <a:tbl>
              <a:tblPr firstRow="1"/>
              <a:tblGrid>
                <a:gridCol w="4702628">
                  <a:extLst>
                    <a:ext uri="{9D8B030D-6E8A-4147-A177-3AD203B41FA5}">
                      <a16:colId xmlns:a16="http://schemas.microsoft.com/office/drawing/2014/main" val="641231983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765353174"/>
                    </a:ext>
                  </a:extLst>
                </a:gridCol>
              </a:tblGrid>
              <a:tr h="521167"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9420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€12,012 x 0.5%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60.06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81569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Next €13,748 x 2%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274.96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0265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 €44,284 x 4%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1,771.36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18925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€9,956 x 8%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+ 796.48</a:t>
                      </a:r>
                      <a:endParaRPr lang="en-IE" sz="2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0576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2,902.86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75421"/>
                  </a:ext>
                </a:extLst>
              </a:tr>
            </a:tbl>
          </a:graphicData>
        </a:graphic>
      </p:graphicFrame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DBF896C-21C2-0051-D3FF-8021BA712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62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CD7271-3CEB-FCAE-898D-D7E12EF3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USC Calculation 3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7B27B-A446-3AC7-A455-5D9685C3A8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/>
              <a:t>Theo is 52 years old and earns €800 per week. He is paid on the first week of the year. Calculate his USC payable.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CB425A0-614B-C0F7-BCA4-329209046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015550"/>
              </p:ext>
            </p:extLst>
          </p:nvPr>
        </p:nvGraphicFramePr>
        <p:xfrm>
          <a:off x="1866123" y="2986311"/>
          <a:ext cx="7231224" cy="2853600"/>
        </p:xfrm>
        <a:graphic>
          <a:graphicData uri="http://schemas.openxmlformats.org/drawingml/2006/table">
            <a:tbl>
              <a:tblPr firstRow="1"/>
              <a:tblGrid>
                <a:gridCol w="4702628">
                  <a:extLst>
                    <a:ext uri="{9D8B030D-6E8A-4147-A177-3AD203B41FA5}">
                      <a16:colId xmlns:a16="http://schemas.microsoft.com/office/drawing/2014/main" val="641231983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765353174"/>
                    </a:ext>
                  </a:extLst>
                </a:gridCol>
              </a:tblGrid>
              <a:tr h="521167"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9420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€231 x 0.5%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381569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 €264.39 x 2%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02653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€304.61 x 4%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+ 12.18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18925"/>
                  </a:ext>
                </a:extLst>
              </a:tr>
              <a:tr h="521167">
                <a:tc>
                  <a:txBody>
                    <a:bodyPr/>
                    <a:lstStyle/>
                    <a:p>
                      <a:pPr algn="l" fontAlgn="b"/>
                      <a:r>
                        <a:rPr lang="en-I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108000" marR="0"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18.63</a:t>
                      </a:r>
                    </a:p>
                  </a:txBody>
                  <a:tcPr marL="9525" marR="0"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75421"/>
                  </a:ext>
                </a:extLst>
              </a:tr>
            </a:tbl>
          </a:graphicData>
        </a:graphic>
      </p:graphicFrame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AE38BE0-725D-3B15-FF4D-2928FB22E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2F70-A142-E8F6-BDF4-CC85E441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Tax Credit Certificate (TCC)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AC7A-7816-12F3-EBDD-BF5AB0825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10000408" cy="4244975"/>
          </a:xfrm>
        </p:spPr>
        <p:txBody>
          <a:bodyPr>
            <a:noAutofit/>
          </a:bodyPr>
          <a:lstStyle/>
          <a:p>
            <a:r>
              <a:rPr lang="en-GB" dirty="0"/>
              <a:t>When you </a:t>
            </a:r>
            <a:r>
              <a:rPr lang="en-GB" b="1" dirty="0"/>
              <a:t>register your job with the Revenue Commissioners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you are sent a </a:t>
            </a:r>
            <a:r>
              <a:rPr lang="en-GB" b="1" dirty="0"/>
              <a:t>Tax Credit Certificate (TCC)</a:t>
            </a:r>
            <a:r>
              <a:rPr lang="en-GB" dirty="0"/>
              <a:t>.</a:t>
            </a:r>
          </a:p>
          <a:p>
            <a:r>
              <a:rPr lang="en-GB" dirty="0"/>
              <a:t>The Tax Credit Certificate </a:t>
            </a:r>
            <a:r>
              <a:rPr lang="en-GB" b="1" dirty="0"/>
              <a:t>lists </a:t>
            </a:r>
            <a:r>
              <a:rPr lang="en-GB" dirty="0"/>
              <a:t>your:</a:t>
            </a:r>
          </a:p>
          <a:p>
            <a:pPr lvl="1"/>
            <a:r>
              <a:rPr lang="en-GB" b="1" dirty="0"/>
              <a:t>Tax credits </a:t>
            </a:r>
            <a:r>
              <a:rPr lang="en-GB" dirty="0"/>
              <a:t>and </a:t>
            </a:r>
            <a:r>
              <a:rPr lang="en-GB" b="1" dirty="0"/>
              <a:t>rate band</a:t>
            </a:r>
          </a:p>
          <a:p>
            <a:pPr lvl="1"/>
            <a:r>
              <a:rPr lang="en-GB" b="1" dirty="0"/>
              <a:t>USC rates </a:t>
            </a:r>
            <a:r>
              <a:rPr lang="en-GB" dirty="0"/>
              <a:t>and </a:t>
            </a:r>
            <a:r>
              <a:rPr lang="en-GB" b="1" dirty="0"/>
              <a:t>rate band</a:t>
            </a:r>
          </a:p>
          <a:p>
            <a:pPr lvl="1"/>
            <a:r>
              <a:rPr lang="en-GB" b="1" dirty="0"/>
              <a:t>Employment identifier </a:t>
            </a:r>
            <a:r>
              <a:rPr lang="en-GB" dirty="0"/>
              <a:t>(a unique reference set by your employer </a:t>
            </a:r>
            <a:br>
              <a:rPr lang="en-GB" dirty="0"/>
            </a:br>
            <a:r>
              <a:rPr lang="en-GB" dirty="0"/>
              <a:t>for your employment).</a:t>
            </a:r>
          </a:p>
          <a:p>
            <a:r>
              <a:rPr lang="en-GB" dirty="0"/>
              <a:t>Revenue </a:t>
            </a:r>
            <a:r>
              <a:rPr lang="en-GB" b="1" dirty="0"/>
              <a:t>issues</a:t>
            </a:r>
            <a:r>
              <a:rPr lang="en-GB" dirty="0"/>
              <a:t> a TCC to employees in </a:t>
            </a:r>
            <a:r>
              <a:rPr lang="en-GB" b="1" dirty="0"/>
              <a:t>December</a:t>
            </a:r>
            <a:r>
              <a:rPr lang="en-GB" dirty="0"/>
              <a:t> for the year ahead.</a:t>
            </a:r>
          </a:p>
          <a:p>
            <a:r>
              <a:rPr lang="en-GB" dirty="0"/>
              <a:t>An employee receives an </a:t>
            </a:r>
            <a:r>
              <a:rPr lang="en-GB" b="1" dirty="0"/>
              <a:t>amended TCC </a:t>
            </a:r>
            <a:r>
              <a:rPr lang="en-GB" dirty="0"/>
              <a:t>if their </a:t>
            </a:r>
            <a:r>
              <a:rPr lang="en-GB" b="1" dirty="0"/>
              <a:t>circumstances </a:t>
            </a:r>
            <a:br>
              <a:rPr lang="en-GB" b="1" dirty="0"/>
            </a:br>
            <a:r>
              <a:rPr lang="en-GB" b="1" dirty="0"/>
              <a:t>change</a:t>
            </a:r>
            <a:r>
              <a:rPr lang="en-GB" dirty="0"/>
              <a:t> during the year.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A409353-8D54-1782-BFFD-99105EECB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example of a Tax Credit Certificate. The tax credit certificate shows the tax credits, the tax rate bands and a USC exemption.">
            <a:extLst>
              <a:ext uri="{FF2B5EF4-FFF2-40B4-BE49-F238E27FC236}">
                <a16:creationId xmlns:a16="http://schemas.microsoft.com/office/drawing/2014/main" id="{17B61381-E0D1-E442-A0B4-C1583764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26" y="304364"/>
            <a:ext cx="8049748" cy="62492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E3216AF-6239-7ED4-C569-C518E91F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Tax credit and universal social charge certificate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89AFA79-1E95-156A-8322-591BE8804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3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F157-0185-4CF7-7C8D-0200D586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Pay Related Social Insurance (PRSI)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45E39-FE83-C5EA-926B-4CAFB631F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10075053" cy="998181"/>
          </a:xfrm>
        </p:spPr>
        <p:txBody>
          <a:bodyPr/>
          <a:lstStyle/>
          <a:p>
            <a:r>
              <a:rPr lang="en-GB" b="1" dirty="0"/>
              <a:t>PRSI</a:t>
            </a:r>
            <a:r>
              <a:rPr lang="en-GB" dirty="0"/>
              <a:t> is a social contribution </a:t>
            </a:r>
            <a:r>
              <a:rPr lang="en-GB" b="1" dirty="0"/>
              <a:t>paid</a:t>
            </a:r>
            <a:r>
              <a:rPr lang="en-GB" dirty="0"/>
              <a:t> by most </a:t>
            </a:r>
            <a:r>
              <a:rPr lang="en-GB" b="1" dirty="0"/>
              <a:t>employees</a:t>
            </a:r>
            <a:r>
              <a:rPr lang="en-GB" dirty="0"/>
              <a:t> and </a:t>
            </a:r>
            <a:r>
              <a:rPr lang="en-GB" b="1" dirty="0"/>
              <a:t>employers</a:t>
            </a:r>
            <a:r>
              <a:rPr lang="en-GB" dirty="0"/>
              <a:t> which helps </a:t>
            </a:r>
            <a:r>
              <a:rPr lang="en-GB" b="1" dirty="0"/>
              <a:t>to pay for social welfare benefits </a:t>
            </a:r>
            <a:r>
              <a:rPr lang="en-GB" dirty="0"/>
              <a:t>and </a:t>
            </a:r>
            <a:r>
              <a:rPr lang="en-GB" b="1" dirty="0"/>
              <a:t>state pensions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0EF624-BF3D-DC5B-F072-B7A8309222C9}"/>
              </a:ext>
            </a:extLst>
          </p:cNvPr>
          <p:cNvSpPr/>
          <p:nvPr/>
        </p:nvSpPr>
        <p:spPr>
          <a:xfrm>
            <a:off x="1935119" y="2995126"/>
            <a:ext cx="2041955" cy="765111"/>
          </a:xfrm>
          <a:prstGeom prst="roundRect">
            <a:avLst/>
          </a:prstGeom>
          <a:solidFill>
            <a:srgbClr val="252179"/>
          </a:solidFill>
          <a:ln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PRSI Contributions</a:t>
            </a:r>
          </a:p>
        </p:txBody>
      </p:sp>
      <p:grpSp>
        <p:nvGrpSpPr>
          <p:cNvPr id="5" name="Group 4" descr="PRSI Contributions are made up of an Employer's Share and an Employee's Share">
            <a:extLst>
              <a:ext uri="{FF2B5EF4-FFF2-40B4-BE49-F238E27FC236}">
                <a16:creationId xmlns:a16="http://schemas.microsoft.com/office/drawing/2014/main" id="{E9987443-032F-36F6-F355-A16F033CA531}"/>
              </a:ext>
            </a:extLst>
          </p:cNvPr>
          <p:cNvGrpSpPr/>
          <p:nvPr/>
        </p:nvGrpSpPr>
        <p:grpSpPr>
          <a:xfrm>
            <a:off x="1745060" y="4093342"/>
            <a:ext cx="2422073" cy="2167256"/>
            <a:chOff x="1745060" y="4093342"/>
            <a:chExt cx="2422073" cy="2167256"/>
          </a:xfrm>
        </p:grpSpPr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90839476-0625-6AA1-E896-BBA762F26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738704" y="4093342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FA0096D-9717-C531-D61C-74196B41607F}"/>
                </a:ext>
              </a:extLst>
            </p:cNvPr>
            <p:cNvSpPr txBox="1"/>
            <p:nvPr/>
          </p:nvSpPr>
          <p:spPr>
            <a:xfrm>
              <a:off x="1762660" y="4836236"/>
              <a:ext cx="23868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Employer’s Share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E63CCA-30B7-4C76-F10E-B13301564EA2}"/>
                </a:ext>
              </a:extLst>
            </p:cNvPr>
            <p:cNvSpPr txBox="1"/>
            <p:nvPr/>
          </p:nvSpPr>
          <p:spPr>
            <a:xfrm>
              <a:off x="1745060" y="5798933"/>
              <a:ext cx="24220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Employee’s Share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A4324F-E8B6-2225-0848-773471CD4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2662299" y="4960234"/>
              <a:ext cx="6062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6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6" name="Group 5" descr="The employer's and employee's share of PRSI are collected by Revenue and then paid to the Social Insurance Fund">
            <a:extLst>
              <a:ext uri="{FF2B5EF4-FFF2-40B4-BE49-F238E27FC236}">
                <a16:creationId xmlns:a16="http://schemas.microsoft.com/office/drawing/2014/main" id="{20CFEB61-04D1-015D-DB35-91B4C17A44CB}"/>
              </a:ext>
            </a:extLst>
          </p:cNvPr>
          <p:cNvGrpSpPr/>
          <p:nvPr/>
        </p:nvGrpSpPr>
        <p:grpSpPr>
          <a:xfrm>
            <a:off x="3933001" y="4261805"/>
            <a:ext cx="1750159" cy="1790520"/>
            <a:chOff x="3933001" y="4261805"/>
            <a:chExt cx="1750159" cy="17905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03A356D-1409-FD72-74C7-CFD3AB94A7A1}"/>
                </a:ext>
              </a:extLst>
            </p:cNvPr>
            <p:cNvSpPr txBox="1"/>
            <p:nvPr/>
          </p:nvSpPr>
          <p:spPr>
            <a:xfrm>
              <a:off x="3933001" y="4261805"/>
              <a:ext cx="1750159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Collected by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Revenue</a:t>
              </a:r>
            </a:p>
          </p:txBody>
        </p:sp>
        <p:sp>
          <p:nvSpPr>
            <p:cNvPr id="53" name="Up Arrow 52">
              <a:extLst>
                <a:ext uri="{FF2B5EF4-FFF2-40B4-BE49-F238E27FC236}">
                  <a16:creationId xmlns:a16="http://schemas.microsoft.com/office/drawing/2014/main" id="{F2EAAAB2-B198-5A86-96AE-0B06886F3E5A}"/>
                </a:ext>
              </a:extLst>
            </p:cNvPr>
            <p:cNvSpPr/>
            <p:nvPr/>
          </p:nvSpPr>
          <p:spPr>
            <a:xfrm rot="5400000">
              <a:off x="4397111" y="4944376"/>
              <a:ext cx="1057850" cy="1158048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 descr="the Social insurance Fund is Managed by the Department of  Social Protection&#10;&#10;">
            <a:extLst>
              <a:ext uri="{FF2B5EF4-FFF2-40B4-BE49-F238E27FC236}">
                <a16:creationId xmlns:a16="http://schemas.microsoft.com/office/drawing/2014/main" id="{1751F3AC-CCB4-EF71-CEA2-6C70357B05C2}"/>
              </a:ext>
            </a:extLst>
          </p:cNvPr>
          <p:cNvGrpSpPr/>
          <p:nvPr/>
        </p:nvGrpSpPr>
        <p:grpSpPr>
          <a:xfrm>
            <a:off x="5217108" y="2764497"/>
            <a:ext cx="3048475" cy="4093503"/>
            <a:chOff x="5217108" y="2764497"/>
            <a:chExt cx="3048475" cy="409350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BBAD81A-DCFC-4B07-3A5E-E60D9F0A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7108" y="2764497"/>
              <a:ext cx="3048475" cy="304847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68F33E-38A5-39C1-3EED-2739014EA830}"/>
                </a:ext>
              </a:extLst>
            </p:cNvPr>
            <p:cNvSpPr txBox="1"/>
            <p:nvPr/>
          </p:nvSpPr>
          <p:spPr>
            <a:xfrm>
              <a:off x="6012769" y="4294726"/>
              <a:ext cx="1423467" cy="10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Social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Insurance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solidFill>
                    <a:srgbClr val="25217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Fund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2A8C7E3-98B6-7039-D9DE-D00793CD9DDF}"/>
                </a:ext>
              </a:extLst>
            </p:cNvPr>
            <p:cNvSpPr txBox="1"/>
            <p:nvPr/>
          </p:nvSpPr>
          <p:spPr>
            <a:xfrm>
              <a:off x="5601085" y="5838041"/>
              <a:ext cx="2329932" cy="10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Managed by the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Department of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Social Protection</a:t>
              </a:r>
            </a:p>
          </p:txBody>
        </p:sp>
      </p:grpSp>
      <p:sp>
        <p:nvSpPr>
          <p:cNvPr id="54" name="Up Arrow 53" descr="The Social Insurance Fund is used for paying out social welfare benefits&#10;">
            <a:extLst>
              <a:ext uri="{FF2B5EF4-FFF2-40B4-BE49-F238E27FC236}">
                <a16:creationId xmlns:a16="http://schemas.microsoft.com/office/drawing/2014/main" id="{A512EA6B-00D5-A5DF-E61A-1C7E66C84EC6}"/>
              </a:ext>
            </a:extLst>
          </p:cNvPr>
          <p:cNvSpPr/>
          <p:nvPr/>
        </p:nvSpPr>
        <p:spPr>
          <a:xfrm rot="5400000">
            <a:off x="7907759" y="4944376"/>
            <a:ext cx="1057850" cy="1158048"/>
          </a:xfrm>
          <a:prstGeom prst="upArrow">
            <a:avLst/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 descr="Maternity Benefit, Illness Benefit, Jobseeker’s Benefit, State Pension and Dental Benefits.&#10;">
            <a:extLst>
              <a:ext uri="{FF2B5EF4-FFF2-40B4-BE49-F238E27FC236}">
                <a16:creationId xmlns:a16="http://schemas.microsoft.com/office/drawing/2014/main" id="{E93E4DC8-9AC4-39D5-1A27-5925C22AA7FE}"/>
              </a:ext>
            </a:extLst>
          </p:cNvPr>
          <p:cNvGrpSpPr/>
          <p:nvPr/>
        </p:nvGrpSpPr>
        <p:grpSpPr>
          <a:xfrm>
            <a:off x="9002299" y="2995126"/>
            <a:ext cx="2994218" cy="3584258"/>
            <a:chOff x="9002299" y="2995126"/>
            <a:chExt cx="2994218" cy="358425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A1B418-F6D9-1194-5C98-9F78824605B4}"/>
                </a:ext>
              </a:extLst>
            </p:cNvPr>
            <p:cNvSpPr txBox="1"/>
            <p:nvPr/>
          </p:nvSpPr>
          <p:spPr>
            <a:xfrm>
              <a:off x="9002299" y="4456559"/>
              <a:ext cx="2994218" cy="2122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Maternity Benefit</a:t>
              </a: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Illness Benefit</a:t>
              </a: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Jobseeker’s Benefit</a:t>
              </a: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State Pension</a:t>
              </a:r>
            </a:p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Dental Benefits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B54FCFEF-8E6C-FCE5-F660-62B05B27E0F7}"/>
                </a:ext>
              </a:extLst>
            </p:cNvPr>
            <p:cNvSpPr/>
            <p:nvPr/>
          </p:nvSpPr>
          <p:spPr>
            <a:xfrm>
              <a:off x="9285853" y="2995126"/>
              <a:ext cx="2041955" cy="765111"/>
            </a:xfrm>
            <a:prstGeom prst="roundRect">
              <a:avLst/>
            </a:prstGeom>
            <a:solidFill>
              <a:srgbClr val="252179"/>
            </a:solidFill>
            <a:ln>
              <a:solidFill>
                <a:srgbClr val="252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PRSI </a:t>
              </a:r>
              <a:b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Benefits</a:t>
              </a:r>
            </a:p>
          </p:txBody>
        </p:sp>
        <p:sp>
          <p:nvSpPr>
            <p:cNvPr id="49" name="Up Arrow 48">
              <a:extLst>
                <a:ext uri="{FF2B5EF4-FFF2-40B4-BE49-F238E27FC236}">
                  <a16:creationId xmlns:a16="http://schemas.microsoft.com/office/drawing/2014/main" id="{98A8FD23-6DF0-AD99-BB6A-8757C5926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10089438" y="3860077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309E9-5683-DB1B-1A2D-515249407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C493-2913-29E9-9DA0-4BDD741C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How is PRSI Calculated?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D199E-C3FB-FB69-FFCE-9F8253DFC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PRSI is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calculated based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on:</a:t>
            </a:r>
          </a:p>
          <a:p>
            <a:pPr lvl="1">
              <a:lnSpc>
                <a:spcPct val="90000"/>
              </a:lnSpc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type of work 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that you do</a:t>
            </a:r>
          </a:p>
          <a:p>
            <a:pPr lvl="1">
              <a:lnSpc>
                <a:spcPct val="90000"/>
              </a:lnSpc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earnings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3000"/>
              </a:spcBef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These factors are used to determine your PRSI class:</a:t>
            </a:r>
          </a:p>
          <a:p>
            <a:pPr lvl="1">
              <a:lnSpc>
                <a:spcPct val="90000"/>
              </a:lnSpc>
            </a:pP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11 different PRSI classes</a:t>
            </a:r>
          </a:p>
          <a:p>
            <a:pPr lvl="2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Teachers who began work after 1995 pay PRSI Class A</a:t>
            </a:r>
          </a:p>
          <a:p>
            <a:pPr lvl="2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President of Ireland pays PRSI Class K</a:t>
            </a:r>
          </a:p>
          <a:p>
            <a:pPr lvl="2">
              <a:lnSpc>
                <a:spcPct val="90000"/>
              </a:lnSpc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Farmers pay PRSI Class S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2BF6D-F1FB-C47B-6A4C-4314D238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68404" y="1478490"/>
            <a:ext cx="2450118" cy="245011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1C67F01-2121-DE5C-7F71-EFC4F2A6B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A50B-D089-CA6B-5381-A31B9F0B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ctr">
            <a:noAutofit/>
          </a:bodyPr>
          <a:lstStyle/>
          <a:p>
            <a:r>
              <a:rPr lang="en-GB" b="1" i="0" dirty="0">
                <a:latin typeface="Calibri" panose="020F0502020204030204" pitchFamily="34" charset="0"/>
                <a:cs typeface="Calibri" panose="020F0502020204030204" pitchFamily="34" charset="0"/>
              </a:rPr>
              <a:t>Reading a Payslip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E30A62-8ADE-E5A0-3663-678831E82A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 descr="A sample payslip">
            <a:extLst>
              <a:ext uri="{FF2B5EF4-FFF2-40B4-BE49-F238E27FC236}">
                <a16:creationId xmlns:a16="http://schemas.microsoft.com/office/drawing/2014/main" id="{B782CA58-73D9-9691-23E1-34B94C3D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545" y="1589992"/>
            <a:ext cx="7954485" cy="5039428"/>
          </a:xfrm>
          <a:prstGeom prst="rect">
            <a:avLst/>
          </a:prstGeom>
          <a:ln w="38100">
            <a:solidFill>
              <a:srgbClr val="252179"/>
            </a:solidFill>
          </a:ln>
        </p:spPr>
      </p:pic>
    </p:spTree>
    <p:extLst>
      <p:ext uri="{BB962C8B-B14F-4D97-AF65-F5344CB8AC3E}">
        <p14:creationId xmlns:p14="http://schemas.microsoft.com/office/powerpoint/2010/main" val="164603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766B-A237-A730-92A1-7AC98E79FA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88" y="576263"/>
            <a:ext cx="1938337" cy="385762"/>
          </a:xfrm>
        </p:spPr>
        <p:txBody>
          <a:bodyPr/>
          <a:lstStyle/>
          <a:p>
            <a:r>
              <a:rPr lang="en-US" dirty="0"/>
              <a:t>Activity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EE098-AD47-BCB2-9D69-9CC0DBAE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Debate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5F3B3-45FA-E4F4-EAC8-1B678F3BE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/>
          <a:p>
            <a:pPr marL="0" indent="0">
              <a:buNone/>
            </a:pPr>
            <a:r>
              <a:rPr lang="en-GB" sz="3000" b="1" dirty="0"/>
              <a:t>Employees in Ireland should pay higher taxes on their pay</a:t>
            </a:r>
          </a:p>
          <a:p>
            <a:pPr marL="0" indent="0">
              <a:buNone/>
            </a:pPr>
            <a:r>
              <a:rPr lang="en-GB" dirty="0"/>
              <a:t>Prepare an argument for or against this motion from the perspective of the following groups of people.</a:t>
            </a:r>
          </a:p>
        </p:txBody>
      </p:sp>
      <p:grpSp>
        <p:nvGrpSpPr>
          <p:cNvPr id="5" name="Group 4" descr="Employers">
            <a:extLst>
              <a:ext uri="{FF2B5EF4-FFF2-40B4-BE49-F238E27FC236}">
                <a16:creationId xmlns:a16="http://schemas.microsoft.com/office/drawing/2014/main" id="{BAC245E1-30C3-E073-198B-707B2A4C5FA5}"/>
              </a:ext>
            </a:extLst>
          </p:cNvPr>
          <p:cNvGrpSpPr/>
          <p:nvPr/>
        </p:nvGrpSpPr>
        <p:grpSpPr>
          <a:xfrm>
            <a:off x="1865875" y="3643645"/>
            <a:ext cx="2528844" cy="2705437"/>
            <a:chOff x="1865875" y="3643645"/>
            <a:chExt cx="2528844" cy="27054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DE1A65-6B43-F109-122D-BF70B62CD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73" r="19115" b="-575"/>
            <a:stretch/>
          </p:blipFill>
          <p:spPr>
            <a:xfrm>
              <a:off x="1865875" y="3643645"/>
              <a:ext cx="2484255" cy="23308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DB9A37-ECE8-EF62-A16D-655237FF2551}"/>
                </a:ext>
              </a:extLst>
            </p:cNvPr>
            <p:cNvSpPr txBox="1"/>
            <p:nvPr/>
          </p:nvSpPr>
          <p:spPr>
            <a:xfrm>
              <a:off x="1993072" y="5869485"/>
              <a:ext cx="2401647" cy="479597"/>
            </a:xfrm>
            <a:prstGeom prst="roundRect">
              <a:avLst>
                <a:gd name="adj" fmla="val 21234"/>
              </a:avLst>
            </a:prstGeom>
            <a:solidFill>
              <a:srgbClr val="252179"/>
            </a:solidFill>
            <a:ln w="25400">
              <a:solidFill>
                <a:srgbClr val="252179"/>
              </a:solidFill>
              <a:prstDash val="solid"/>
            </a:ln>
          </p:spPr>
          <p:txBody>
            <a:bodyPr wrap="square" tIns="72000" bIns="72000" rtlCol="0" anchor="ctr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Employers</a:t>
              </a:r>
            </a:p>
          </p:txBody>
        </p:sp>
      </p:grpSp>
      <p:grpSp>
        <p:nvGrpSpPr>
          <p:cNvPr id="6" name="Group 5" descr="Employees">
            <a:extLst>
              <a:ext uri="{FF2B5EF4-FFF2-40B4-BE49-F238E27FC236}">
                <a16:creationId xmlns:a16="http://schemas.microsoft.com/office/drawing/2014/main" id="{348086BF-DFC8-951D-E16F-5427E2802B2E}"/>
              </a:ext>
            </a:extLst>
          </p:cNvPr>
          <p:cNvGrpSpPr/>
          <p:nvPr/>
        </p:nvGrpSpPr>
        <p:grpSpPr>
          <a:xfrm>
            <a:off x="4693298" y="3760237"/>
            <a:ext cx="3656492" cy="2588845"/>
            <a:chOff x="4693298" y="3760237"/>
            <a:chExt cx="3656492" cy="25888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2B76ED9-E528-D127-9D11-AD8D11891537}"/>
                </a:ext>
              </a:extLst>
            </p:cNvPr>
            <p:cNvGrpSpPr/>
            <p:nvPr/>
          </p:nvGrpSpPr>
          <p:grpSpPr>
            <a:xfrm>
              <a:off x="4693298" y="3760237"/>
              <a:ext cx="3656492" cy="2102307"/>
              <a:chOff x="1297259" y="4524655"/>
              <a:chExt cx="3722610" cy="214032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1A31BA5-A994-2424-90C1-47F05EB06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4473" r="14473"/>
              <a:stretch/>
            </p:blipFill>
            <p:spPr>
              <a:xfrm>
                <a:off x="2877678" y="4655056"/>
                <a:ext cx="2142191" cy="200992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145A04E-21ED-DF9C-9BED-EC541DF9C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34" t="4393" r="4014" b="13941"/>
              <a:stretch/>
            </p:blipFill>
            <p:spPr>
              <a:xfrm>
                <a:off x="1297259" y="4739951"/>
                <a:ext cx="1470725" cy="192502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432FED-884E-F684-EE85-82970BA74C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65" t="-854" r="3861" b="7713"/>
              <a:stretch/>
            </p:blipFill>
            <p:spPr>
              <a:xfrm flipH="1">
                <a:off x="2188247" y="4524655"/>
                <a:ext cx="1752573" cy="214032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BC2316-F77D-1E88-B63E-3BECC97F7258}"/>
                </a:ext>
              </a:extLst>
            </p:cNvPr>
            <p:cNvSpPr txBox="1"/>
            <p:nvPr/>
          </p:nvSpPr>
          <p:spPr>
            <a:xfrm>
              <a:off x="4858677" y="5869485"/>
              <a:ext cx="3146986" cy="479597"/>
            </a:xfrm>
            <a:prstGeom prst="roundRect">
              <a:avLst>
                <a:gd name="adj" fmla="val 21234"/>
              </a:avLst>
            </a:prstGeom>
            <a:solidFill>
              <a:srgbClr val="252179"/>
            </a:solidFill>
            <a:ln w="25400">
              <a:solidFill>
                <a:srgbClr val="252179"/>
              </a:solidFill>
              <a:prstDash val="solid"/>
            </a:ln>
          </p:spPr>
          <p:txBody>
            <a:bodyPr wrap="square" tIns="72000" bIns="72000" rtlCol="0" anchor="ctr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Employees</a:t>
              </a:r>
            </a:p>
          </p:txBody>
        </p:sp>
      </p:grpSp>
      <p:grpSp>
        <p:nvGrpSpPr>
          <p:cNvPr id="7" name="Group 6" descr="The government">
            <a:extLst>
              <a:ext uri="{FF2B5EF4-FFF2-40B4-BE49-F238E27FC236}">
                <a16:creationId xmlns:a16="http://schemas.microsoft.com/office/drawing/2014/main" id="{342F0442-7905-552D-B1F0-77A899347DA4}"/>
              </a:ext>
            </a:extLst>
          </p:cNvPr>
          <p:cNvGrpSpPr/>
          <p:nvPr/>
        </p:nvGrpSpPr>
        <p:grpSpPr>
          <a:xfrm>
            <a:off x="8388491" y="3694922"/>
            <a:ext cx="3022847" cy="2654160"/>
            <a:chOff x="8388491" y="3694922"/>
            <a:chExt cx="3022847" cy="26541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74886A-B2F7-F616-FF1E-2F4A25FF7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447712" y="3694922"/>
              <a:ext cx="2874688" cy="221470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23E243-C0E9-6A68-0C0B-93F0436A6ACA}"/>
                </a:ext>
              </a:extLst>
            </p:cNvPr>
            <p:cNvSpPr txBox="1"/>
            <p:nvPr/>
          </p:nvSpPr>
          <p:spPr>
            <a:xfrm>
              <a:off x="8388491" y="5869485"/>
              <a:ext cx="3022847" cy="479597"/>
            </a:xfrm>
            <a:prstGeom prst="roundRect">
              <a:avLst>
                <a:gd name="adj" fmla="val 21234"/>
              </a:avLst>
            </a:prstGeom>
            <a:solidFill>
              <a:srgbClr val="252179"/>
            </a:solidFill>
            <a:ln w="25400">
              <a:solidFill>
                <a:srgbClr val="252179"/>
              </a:solidFill>
              <a:prstDash val="solid"/>
            </a:ln>
          </p:spPr>
          <p:txBody>
            <a:bodyPr wrap="square" tIns="72000" bIns="72000" rtlCol="0" anchor="ctr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government</a:t>
              </a:r>
            </a:p>
          </p:txBody>
        </p:sp>
      </p:grp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2D85DEE1-DC42-2C53-2499-CE654B4B8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6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DED247-5F33-3A65-7393-E9251229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Learning Journal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05D9B-4727-3E66-EE71-F3A18A9C4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F4752-90EB-B8BF-FE68-361DA4D8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"/>
          <a:stretch/>
        </p:blipFill>
        <p:spPr>
          <a:xfrm>
            <a:off x="1612669" y="1494131"/>
            <a:ext cx="8975956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F245D-772F-EF90-A890-A7DE38B9EE11}"/>
              </a:ext>
            </a:extLst>
          </p:cNvPr>
          <p:cNvSpPr txBox="1"/>
          <p:nvPr/>
        </p:nvSpPr>
        <p:spPr>
          <a:xfrm>
            <a:off x="7825841" y="2468515"/>
            <a:ext cx="230737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Complete your Learning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Journal for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Unit 4 –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USC and PRSI For Employees.</a:t>
            </a:r>
          </a:p>
        </p:txBody>
      </p:sp>
      <p:sp>
        <p:nvSpPr>
          <p:cNvPr id="2" name="Triangle 8">
            <a:extLst>
              <a:ext uri="{FF2B5EF4-FFF2-40B4-BE49-F238E27FC236}">
                <a16:creationId xmlns:a16="http://schemas.microsoft.com/office/drawing/2014/main" id="{4FF5309C-EFF7-4DB5-60B1-1D4F2EB1B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64253" y="862596"/>
            <a:ext cx="348894" cy="653832"/>
          </a:xfrm>
          <a:prstGeom prst="triangle">
            <a:avLst>
              <a:gd name="adj" fmla="val 50000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/>
              <a:t>Learning Intentions</a:t>
            </a:r>
            <a:endParaRPr lang="en-GB" dirty="0"/>
          </a:p>
        </p:txBody>
      </p:sp>
      <p:pic>
        <p:nvPicPr>
          <p:cNvPr id="5" name="Picture 4" descr="Icon representing learning intentions">
            <a:extLst>
              <a:ext uri="{FF2B5EF4-FFF2-40B4-BE49-F238E27FC236}">
                <a16:creationId xmlns:a16="http://schemas.microsoft.com/office/drawing/2014/main" id="{A8183B71-AC27-2A7B-9D67-5C3E3A44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413" y="1022835"/>
            <a:ext cx="1307132" cy="130713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8A31674-7261-54CB-8970-EAD1F444ADF9}"/>
              </a:ext>
            </a:extLst>
          </p:cNvPr>
          <p:cNvSpPr txBox="1">
            <a:spLocks/>
          </p:cNvSpPr>
          <p:nvPr/>
        </p:nvSpPr>
        <p:spPr>
          <a:xfrm>
            <a:off x="1761074" y="1508951"/>
            <a:ext cx="9492174" cy="4243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 the end of the unit, I will be able to:</a:t>
            </a:r>
          </a:p>
          <a:p>
            <a:endParaRPr lang="en-GB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F5481B1-C572-ABCC-FDC7-8673B2CA4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591672"/>
              </p:ext>
            </p:extLst>
          </p:nvPr>
        </p:nvGraphicFramePr>
        <p:xfrm>
          <a:off x="1825594" y="2186298"/>
          <a:ext cx="10033326" cy="3962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1012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452314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51166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the concept of Universal Social Charge (USC)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2093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basic USC calculations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42022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Differentiate between income that is subject to USC and income that is exempt from USC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290955"/>
                  </a:ext>
                </a:extLst>
              </a:tr>
              <a:tr h="420228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spc="-4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Examine and explain the elements of a Tax Credit Certificate (TCC)</a:t>
                      </a:r>
                    </a:p>
                  </a:txBody>
                  <a:tcPr marR="36000"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33069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the components of PRSI contributions and the benefits received from these contributions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  <a:tr h="32688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how PRSI is calculated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48464"/>
                  </a:ext>
                </a:extLst>
              </a:tr>
            </a:tbl>
          </a:graphicData>
        </a:graphic>
      </p:graphicFrame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F9B6DD-2A6F-E060-90DD-44A68097F1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A88E43-8C7D-4257-1105-267CA1C8C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D2568DE-B056-8168-6EA5-2FE7477B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Unit 1-3 Retrieval Practice 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05289D-176C-B48E-3BA3-EF4C62039E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786515"/>
              </p:ext>
            </p:extLst>
          </p:nvPr>
        </p:nvGraphicFramePr>
        <p:xfrm>
          <a:off x="1780673" y="2434557"/>
          <a:ext cx="10231655" cy="384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4346">
                  <a:extLst>
                    <a:ext uri="{9D8B030D-6E8A-4147-A177-3AD203B41FA5}">
                      <a16:colId xmlns:a16="http://schemas.microsoft.com/office/drawing/2014/main" val="4218160586"/>
                    </a:ext>
                  </a:extLst>
                </a:gridCol>
                <a:gridCol w="3262964">
                  <a:extLst>
                    <a:ext uri="{9D8B030D-6E8A-4147-A177-3AD203B41FA5}">
                      <a16:colId xmlns:a16="http://schemas.microsoft.com/office/drawing/2014/main" val="1708859217"/>
                    </a:ext>
                  </a:extLst>
                </a:gridCol>
                <a:gridCol w="3484345">
                  <a:extLst>
                    <a:ext uri="{9D8B030D-6E8A-4147-A177-3AD203B41FA5}">
                      <a16:colId xmlns:a16="http://schemas.microsoft.com/office/drawing/2014/main" val="2914313816"/>
                    </a:ext>
                  </a:extLst>
                </a:gridCol>
              </a:tblGrid>
              <a:tr h="972786"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List the </a:t>
                      </a:r>
                      <a:r>
                        <a:rPr lang="en-GB" sz="2400" b="1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four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principles of a tax system.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 marks)</a:t>
                      </a:r>
                    </a:p>
                  </a:txBody>
                  <a:tcPr marT="90000" marB="90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2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Distinguish between VAT and CAT.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 marks)</a:t>
                      </a: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3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do the letters DIRT mean?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 marks)</a:t>
                      </a: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454769"/>
                  </a:ext>
                </a:extLst>
              </a:tr>
              <a:tr h="852470"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4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many stages are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a Bill?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marks)</a:t>
                      </a:r>
                    </a:p>
                  </a:txBody>
                  <a:tcPr marT="90000" marB="90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5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 </a:t>
                      </a:r>
                      <a:r>
                        <a:rPr lang="en-GB" sz="2400" b="1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sin taxes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Ireland.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marks)</a:t>
                      </a: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6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List </a:t>
                      </a:r>
                      <a:r>
                        <a:rPr lang="en-GB" sz="2400" b="1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stakeholders that influence tax law in Ireland. </a:t>
                      </a: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marks)</a:t>
                      </a: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92808"/>
                  </a:ext>
                </a:extLst>
              </a:tr>
              <a:tr h="1259508"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7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 </a:t>
                      </a:r>
                      <a:r>
                        <a:rPr lang="en-GB" sz="2400" b="1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types of income received by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 employed person.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mark)</a:t>
                      </a:r>
                    </a:p>
                  </a:txBody>
                  <a:tcPr marT="90000" marB="90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8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the current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rates of Income Tax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Ireland?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mark)</a:t>
                      </a: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ts val="2600"/>
                        </a:lnSpc>
                        <a:buFont typeface="+mj-lt"/>
                        <a:buAutoNum type="arabicPeriod" startAt="9"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do the letters PPSN mean? </a:t>
                      </a:r>
                      <a:b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 mark)</a:t>
                      </a:r>
                    </a:p>
                  </a:txBody>
                  <a:tcPr marT="90000" marB="90000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71440"/>
                  </a:ext>
                </a:extLst>
              </a:tr>
            </a:tbl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E36470-42CC-37D8-27AC-657BFE57D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8973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Answer as many questions as possible in the time allocated and total</a:t>
            </a:r>
            <a:r>
              <a:rPr lang="en-GB" dirty="0"/>
              <a:t> your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score out of 18 marks.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CB12C33C-F674-CD34-7D40-9212C9DB53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C706-1229-41BC-BC30-46C728B6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PAYE System Revision</a:t>
            </a:r>
            <a:endParaRPr lang="en-US" dirty="0"/>
          </a:p>
        </p:txBody>
      </p:sp>
      <p:grpSp>
        <p:nvGrpSpPr>
          <p:cNvPr id="13" name="Group 12" descr="The PAYE System collects taxes from ">
            <a:extLst>
              <a:ext uri="{FF2B5EF4-FFF2-40B4-BE49-F238E27FC236}">
                <a16:creationId xmlns:a16="http://schemas.microsoft.com/office/drawing/2014/main" id="{D45684B0-F5D2-BA49-966F-0D2613BCA2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231465" y="2047637"/>
            <a:ext cx="3003172" cy="2060818"/>
            <a:chOff x="2231465" y="2047637"/>
            <a:chExt cx="3003172" cy="2060818"/>
          </a:xfrm>
        </p:grpSpPr>
        <p:sp>
          <p:nvSpPr>
            <p:cNvPr id="26" name="Rounded Rectangle 25" descr="&#10;">
              <a:extLst>
                <a:ext uri="{FF2B5EF4-FFF2-40B4-BE49-F238E27FC236}">
                  <a16:creationId xmlns:a16="http://schemas.microsoft.com/office/drawing/2014/main" id="{F28B20E7-8B60-71EC-64AE-F0AA5BBF2F9D}"/>
                </a:ext>
              </a:extLst>
            </p:cNvPr>
            <p:cNvSpPr/>
            <p:nvPr/>
          </p:nvSpPr>
          <p:spPr>
            <a:xfrm>
              <a:off x="2231465" y="2047637"/>
              <a:ext cx="3003172" cy="812345"/>
            </a:xfrm>
            <a:prstGeom prst="roundRect">
              <a:avLst/>
            </a:prstGeom>
            <a:solidFill>
              <a:srgbClr val="252179"/>
            </a:solidFill>
            <a:ln>
              <a:solidFill>
                <a:srgbClr val="252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PAYE System </a:t>
              </a:r>
            </a:p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collects taxes 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2239896-AF29-081F-24B3-1EBF099A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946902" y="2576568"/>
              <a:ext cx="1531887" cy="1531887"/>
            </a:xfrm>
            <a:prstGeom prst="rect">
              <a:avLst/>
            </a:prstGeom>
          </p:spPr>
        </p:pic>
      </p:grpSp>
      <p:grpSp>
        <p:nvGrpSpPr>
          <p:cNvPr id="3" name="Group 2" descr="employees">
            <a:extLst>
              <a:ext uri="{FF2B5EF4-FFF2-40B4-BE49-F238E27FC236}">
                <a16:creationId xmlns:a16="http://schemas.microsoft.com/office/drawing/2014/main" id="{B0923495-CB33-EAAA-FEC2-C43DC670A8BD}"/>
              </a:ext>
            </a:extLst>
          </p:cNvPr>
          <p:cNvGrpSpPr/>
          <p:nvPr/>
        </p:nvGrpSpPr>
        <p:grpSpPr>
          <a:xfrm>
            <a:off x="1863716" y="3960955"/>
            <a:ext cx="1566006" cy="2405654"/>
            <a:chOff x="1863716" y="3960955"/>
            <a:chExt cx="1566006" cy="240565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2758A3-6C36-B111-8330-ABE07B8EAF24}"/>
                </a:ext>
              </a:extLst>
            </p:cNvPr>
            <p:cNvSpPr txBox="1"/>
            <p:nvPr/>
          </p:nvSpPr>
          <p:spPr>
            <a:xfrm>
              <a:off x="1863716" y="5904944"/>
              <a:ext cx="15660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Employees</a:t>
              </a:r>
            </a:p>
          </p:txBody>
        </p:sp>
        <p:pic>
          <p:nvPicPr>
            <p:cNvPr id="44" name="Picture 43" descr="Icon representing employees">
              <a:extLst>
                <a:ext uri="{FF2B5EF4-FFF2-40B4-BE49-F238E27FC236}">
                  <a16:creationId xmlns:a16="http://schemas.microsoft.com/office/drawing/2014/main" id="{9ABAF562-0B1B-A013-CD25-B7FA90AE6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1798" y="4446629"/>
              <a:ext cx="1531887" cy="1531887"/>
            </a:xfrm>
            <a:prstGeom prst="rect">
              <a:avLst/>
            </a:prstGeom>
          </p:spPr>
        </p:pic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5E32DBBC-1BDD-29A6-8ADC-AC4BCB626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448577" y="3960955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 descr="and people who receive a work pension">
            <a:extLst>
              <a:ext uri="{FF2B5EF4-FFF2-40B4-BE49-F238E27FC236}">
                <a16:creationId xmlns:a16="http://schemas.microsoft.com/office/drawing/2014/main" id="{F5CB5C05-78E9-6AD5-5861-AA30BAB0997E}"/>
              </a:ext>
            </a:extLst>
          </p:cNvPr>
          <p:cNvGrpSpPr/>
          <p:nvPr/>
        </p:nvGrpSpPr>
        <p:grpSpPr>
          <a:xfrm>
            <a:off x="3622652" y="3981374"/>
            <a:ext cx="2675669" cy="2635753"/>
            <a:chOff x="3622652" y="3981374"/>
            <a:chExt cx="2675669" cy="2635753"/>
          </a:xfrm>
        </p:grpSpPr>
        <p:sp>
          <p:nvSpPr>
            <p:cNvPr id="25" name="TextBox 24" descr="People who receive&#10;a work pension&#10;">
              <a:extLst>
                <a:ext uri="{FF2B5EF4-FFF2-40B4-BE49-F238E27FC236}">
                  <a16:creationId xmlns:a16="http://schemas.microsoft.com/office/drawing/2014/main" id="{23D1ED65-5074-D043-E48D-47EE4D19339B}"/>
                </a:ext>
              </a:extLst>
            </p:cNvPr>
            <p:cNvSpPr txBox="1"/>
            <p:nvPr/>
          </p:nvSpPr>
          <p:spPr>
            <a:xfrm>
              <a:off x="3622652" y="5904944"/>
              <a:ext cx="2675669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People who receive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 work pension</a:t>
              </a:r>
            </a:p>
          </p:txBody>
        </p:sp>
        <p:pic>
          <p:nvPicPr>
            <p:cNvPr id="42" name="Picture 41" descr="&#10;">
              <a:extLst>
                <a:ext uri="{FF2B5EF4-FFF2-40B4-BE49-F238E27FC236}">
                  <a16:creationId xmlns:a16="http://schemas.microsoft.com/office/drawing/2014/main" id="{303708AC-C0EA-CFED-FF86-8B3499422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6359" y="4437004"/>
              <a:ext cx="1531887" cy="1531887"/>
            </a:xfrm>
            <a:prstGeom prst="rect">
              <a:avLst/>
            </a:prstGeom>
          </p:spPr>
        </p:pic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4BEAA277-7EB2-390E-9239-57797E026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99886" y="3981374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9B603BD-F648-5798-2C00-A4E66389D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24840" y="1650813"/>
            <a:ext cx="0" cy="4642411"/>
          </a:xfrm>
          <a:prstGeom prst="line">
            <a:avLst/>
          </a:prstGeom>
          <a:ln w="25400">
            <a:solidFill>
              <a:srgbClr val="252179"/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Picture of the Revenue logo ">
            <a:extLst>
              <a:ext uri="{FF2B5EF4-FFF2-40B4-BE49-F238E27FC236}">
                <a16:creationId xmlns:a16="http://schemas.microsoft.com/office/drawing/2014/main" id="{B398CF5F-88B2-61B7-304D-F58839B2D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614" y="1639717"/>
            <a:ext cx="1987597" cy="971644"/>
          </a:xfrm>
          <a:prstGeom prst="rect">
            <a:avLst/>
          </a:prstGeom>
        </p:spPr>
      </p:pic>
      <p:grpSp>
        <p:nvGrpSpPr>
          <p:cNvPr id="8" name="Group 7" descr="Revenue sends RPN to employer">
            <a:extLst>
              <a:ext uri="{FF2B5EF4-FFF2-40B4-BE49-F238E27FC236}">
                <a16:creationId xmlns:a16="http://schemas.microsoft.com/office/drawing/2014/main" id="{97CB6550-3BFC-1E3B-9781-C77CB773BA5A}"/>
              </a:ext>
            </a:extLst>
          </p:cNvPr>
          <p:cNvGrpSpPr/>
          <p:nvPr/>
        </p:nvGrpSpPr>
        <p:grpSpPr>
          <a:xfrm>
            <a:off x="10004814" y="2301882"/>
            <a:ext cx="2052088" cy="2278585"/>
            <a:chOff x="10004814" y="2301882"/>
            <a:chExt cx="2052088" cy="227858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0D7B09-FE75-9A01-54F2-D55560A4AA58}"/>
                </a:ext>
              </a:extLst>
            </p:cNvPr>
            <p:cNvSpPr txBox="1"/>
            <p:nvPr/>
          </p:nvSpPr>
          <p:spPr>
            <a:xfrm>
              <a:off x="10896292" y="3018086"/>
              <a:ext cx="1008609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Sends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RPN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451EEB-D8F2-746E-C213-8001298C6663}"/>
                </a:ext>
              </a:extLst>
            </p:cNvPr>
            <p:cNvGrpSpPr/>
            <p:nvPr/>
          </p:nvGrpSpPr>
          <p:grpSpPr>
            <a:xfrm rot="10800000">
              <a:off x="10004814" y="2301882"/>
              <a:ext cx="2052088" cy="2278585"/>
              <a:chOff x="7163879" y="2056348"/>
              <a:chExt cx="2052088" cy="2278585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FB808A7-C706-C0A3-DF19-FE242CB380D7}"/>
                  </a:ext>
                </a:extLst>
              </p:cNvPr>
              <p:cNvGrpSpPr/>
              <p:nvPr/>
            </p:nvGrpSpPr>
            <p:grpSpPr>
              <a:xfrm>
                <a:off x="7163879" y="2277615"/>
                <a:ext cx="2052088" cy="2057318"/>
                <a:chOff x="7288419" y="2256449"/>
                <a:chExt cx="1838648" cy="1843334"/>
              </a:xfrm>
            </p:grpSpPr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3A747ED1-8624-CB26-4328-77A708FD63DB}"/>
                    </a:ext>
                  </a:extLst>
                </p:cNvPr>
                <p:cNvSpPr/>
                <p:nvPr/>
              </p:nvSpPr>
              <p:spPr>
                <a:xfrm rot="16200000">
                  <a:off x="7288419" y="2261135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3392A989-EF9E-4A8D-C9A5-5166FD77C1E9}"/>
                    </a:ext>
                  </a:extLst>
                </p:cNvPr>
                <p:cNvSpPr/>
                <p:nvPr/>
              </p:nvSpPr>
              <p:spPr>
                <a:xfrm rot="10800000">
                  <a:off x="7288419" y="2256449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1" name="Triangle 70">
                <a:extLst>
                  <a:ext uri="{FF2B5EF4-FFF2-40B4-BE49-F238E27FC236}">
                    <a16:creationId xmlns:a16="http://schemas.microsoft.com/office/drawing/2014/main" id="{C767302A-FA25-ADB5-9EBE-FF6149FD0B20}"/>
                  </a:ext>
                </a:extLst>
              </p:cNvPr>
              <p:cNvSpPr/>
              <p:nvPr/>
            </p:nvSpPr>
            <p:spPr>
              <a:xfrm rot="5400000">
                <a:off x="8093987" y="2150532"/>
                <a:ext cx="441495" cy="253127"/>
              </a:xfrm>
              <a:prstGeom prst="triangle">
                <a:avLst/>
              </a:prstGeom>
              <a:solidFill>
                <a:srgbClr val="25217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428E01E-89E5-D4C4-5E64-A39D1007DA6C}"/>
                  </a:ext>
                </a:extLst>
              </p:cNvPr>
              <p:cNvCxnSpPr/>
              <p:nvPr/>
            </p:nvCxnSpPr>
            <p:spPr>
              <a:xfrm>
                <a:off x="8187267" y="4330701"/>
                <a:ext cx="245534" cy="0"/>
              </a:xfrm>
              <a:prstGeom prst="line">
                <a:avLst/>
              </a:prstGeom>
              <a:ln w="127000">
                <a:solidFill>
                  <a:srgbClr val="2521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90A9763-B6A7-F6B6-F363-332779FDC0B9}"/>
              </a:ext>
            </a:extLst>
          </p:cNvPr>
          <p:cNvSpPr txBox="1"/>
          <p:nvPr/>
        </p:nvSpPr>
        <p:spPr>
          <a:xfrm>
            <a:off x="8662634" y="4080106"/>
            <a:ext cx="1780998" cy="5107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5217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Employer</a:t>
            </a:r>
          </a:p>
        </p:txBody>
      </p:sp>
      <p:grpSp>
        <p:nvGrpSpPr>
          <p:cNvPr id="12" name="Group 11" descr="Employer calculates and deducts the following from employees’ pay: Income Tax, USC PRSI, LPT*.&#10;">
            <a:extLst>
              <a:ext uri="{FF2B5EF4-FFF2-40B4-BE49-F238E27FC236}">
                <a16:creationId xmlns:a16="http://schemas.microsoft.com/office/drawing/2014/main" id="{A1FC7D86-9F36-6582-C782-A3BF1A699256}"/>
              </a:ext>
            </a:extLst>
          </p:cNvPr>
          <p:cNvGrpSpPr/>
          <p:nvPr/>
        </p:nvGrpSpPr>
        <p:grpSpPr>
          <a:xfrm>
            <a:off x="7503169" y="4754222"/>
            <a:ext cx="4207562" cy="1862905"/>
            <a:chOff x="7503169" y="4754222"/>
            <a:chExt cx="4207562" cy="186290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53E8E11-0A26-02BC-1A5F-044694350692}"/>
                </a:ext>
              </a:extLst>
            </p:cNvPr>
            <p:cNvSpPr txBox="1"/>
            <p:nvPr/>
          </p:nvSpPr>
          <p:spPr>
            <a:xfrm>
              <a:off x="7503169" y="5289391"/>
              <a:ext cx="4207562" cy="1327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Calculates and deducts the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following from employees’ pay: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Income Tax, USC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PRSI, LPT*</a:t>
              </a:r>
            </a:p>
          </p:txBody>
        </p:sp>
        <p:sp>
          <p:nvSpPr>
            <p:cNvPr id="46" name="Up Arrow 45">
              <a:extLst>
                <a:ext uri="{FF2B5EF4-FFF2-40B4-BE49-F238E27FC236}">
                  <a16:creationId xmlns:a16="http://schemas.microsoft.com/office/drawing/2014/main" id="{50CA0B97-9BD5-A8C8-A6F9-C129FB2BA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396372" y="4754222"/>
              <a:ext cx="434785" cy="475967"/>
            </a:xfrm>
            <a:prstGeom prst="upArrow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5903BB-1B59-3F1B-9FDE-6D4CA31FEDD1}"/>
              </a:ext>
            </a:extLst>
          </p:cNvPr>
          <p:cNvSpPr txBox="1"/>
          <p:nvPr/>
        </p:nvSpPr>
        <p:spPr>
          <a:xfrm>
            <a:off x="7662463" y="6488668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*If the LPT is collected from your pay</a:t>
            </a:r>
          </a:p>
        </p:txBody>
      </p:sp>
      <p:grpSp>
        <p:nvGrpSpPr>
          <p:cNvPr id="9" name="Group 8" descr="Employer sends collected taxes to Revenue">
            <a:extLst>
              <a:ext uri="{FF2B5EF4-FFF2-40B4-BE49-F238E27FC236}">
                <a16:creationId xmlns:a16="http://schemas.microsoft.com/office/drawing/2014/main" id="{76CCD90B-FE3F-8FE9-9C54-0D0A7B96CD89}"/>
              </a:ext>
            </a:extLst>
          </p:cNvPr>
          <p:cNvGrpSpPr/>
          <p:nvPr/>
        </p:nvGrpSpPr>
        <p:grpSpPr>
          <a:xfrm>
            <a:off x="7083446" y="2077515"/>
            <a:ext cx="2052088" cy="2278585"/>
            <a:chOff x="7083446" y="2077515"/>
            <a:chExt cx="2052088" cy="227858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0C050B-4C54-6E4A-E42C-6FD4BFBB1657}"/>
                </a:ext>
              </a:extLst>
            </p:cNvPr>
            <p:cNvGrpSpPr/>
            <p:nvPr/>
          </p:nvGrpSpPr>
          <p:grpSpPr>
            <a:xfrm>
              <a:off x="7083446" y="2077515"/>
              <a:ext cx="2052088" cy="2278585"/>
              <a:chOff x="7163879" y="2056348"/>
              <a:chExt cx="2052088" cy="227858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005A518-5729-BF99-96C6-EC0F19750EAE}"/>
                  </a:ext>
                </a:extLst>
              </p:cNvPr>
              <p:cNvGrpSpPr/>
              <p:nvPr/>
            </p:nvGrpSpPr>
            <p:grpSpPr>
              <a:xfrm>
                <a:off x="7163879" y="2277615"/>
                <a:ext cx="2052088" cy="2057318"/>
                <a:chOff x="7288419" y="2256449"/>
                <a:chExt cx="1838648" cy="1843334"/>
              </a:xfrm>
            </p:grpSpPr>
            <p:sp>
              <p:nvSpPr>
                <p:cNvPr id="56" name="Arc 55">
                  <a:extLst>
                    <a:ext uri="{FF2B5EF4-FFF2-40B4-BE49-F238E27FC236}">
                      <a16:creationId xmlns:a16="http://schemas.microsoft.com/office/drawing/2014/main" id="{3260AFED-B09F-5A4A-2E3B-4775AB69DE5E}"/>
                    </a:ext>
                  </a:extLst>
                </p:cNvPr>
                <p:cNvSpPr/>
                <p:nvPr/>
              </p:nvSpPr>
              <p:spPr>
                <a:xfrm rot="16200000">
                  <a:off x="7288419" y="2261135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Arc 56">
                  <a:extLst>
                    <a:ext uri="{FF2B5EF4-FFF2-40B4-BE49-F238E27FC236}">
                      <a16:creationId xmlns:a16="http://schemas.microsoft.com/office/drawing/2014/main" id="{37EE6C18-B53D-76B2-FEEA-BFAFB9DD9C28}"/>
                    </a:ext>
                  </a:extLst>
                </p:cNvPr>
                <p:cNvSpPr/>
                <p:nvPr/>
              </p:nvSpPr>
              <p:spPr>
                <a:xfrm rot="10800000">
                  <a:off x="7288419" y="2256449"/>
                  <a:ext cx="1838648" cy="1838648"/>
                </a:xfrm>
                <a:prstGeom prst="arc">
                  <a:avLst/>
                </a:prstGeom>
                <a:ln w="127000">
                  <a:solidFill>
                    <a:srgbClr val="25217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7702A495-4561-87CD-EE79-F2DD6A24132F}"/>
                  </a:ext>
                </a:extLst>
              </p:cNvPr>
              <p:cNvSpPr/>
              <p:nvPr/>
            </p:nvSpPr>
            <p:spPr>
              <a:xfrm rot="5400000">
                <a:off x="8093987" y="2150532"/>
                <a:ext cx="441495" cy="253127"/>
              </a:xfrm>
              <a:prstGeom prst="triangle">
                <a:avLst/>
              </a:prstGeom>
              <a:solidFill>
                <a:srgbClr val="25217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6FB2A0E-6AC7-A3D1-DCC8-2806FC07DF0D}"/>
                  </a:ext>
                </a:extLst>
              </p:cNvPr>
              <p:cNvCxnSpPr/>
              <p:nvPr/>
            </p:nvCxnSpPr>
            <p:spPr>
              <a:xfrm>
                <a:off x="8187267" y="4330701"/>
                <a:ext cx="245534" cy="0"/>
              </a:xfrm>
              <a:prstGeom prst="line">
                <a:avLst/>
              </a:prstGeom>
              <a:ln w="127000">
                <a:solidFill>
                  <a:srgbClr val="2521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20E51C-8566-494E-2A8B-E5B520C7CF7E}"/>
                </a:ext>
              </a:extLst>
            </p:cNvPr>
            <p:cNvSpPr txBox="1"/>
            <p:nvPr/>
          </p:nvSpPr>
          <p:spPr>
            <a:xfrm>
              <a:off x="7177691" y="3018086"/>
              <a:ext cx="1675010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Sends taxes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collected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4F972-0A09-EBC8-4F9B-7199A41A3E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1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F868-6B9C-D271-9817-5B6A4BB3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299" y="909638"/>
            <a:ext cx="8450497" cy="766762"/>
          </a:xfrm>
        </p:spPr>
        <p:txBody>
          <a:bodyPr/>
          <a:lstStyle/>
          <a:p>
            <a:r>
              <a:rPr lang="en-GB" dirty="0"/>
              <a:t>What is Universal Social Charge (USC)?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F5862C3-028F-A14C-88E4-948D165DC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049312" y="3902710"/>
            <a:ext cx="11222064" cy="162242"/>
          </a:xfrm>
          <a:prstGeom prst="parallelogram">
            <a:avLst>
              <a:gd name="adj" fmla="val 26957"/>
            </a:avLst>
          </a:prstGeom>
          <a:solidFill>
            <a:srgbClr val="2521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grpSp>
        <p:nvGrpSpPr>
          <p:cNvPr id="3" name="Group 2" descr="Statutory deduction&#10;Tax on income">
            <a:extLst>
              <a:ext uri="{FF2B5EF4-FFF2-40B4-BE49-F238E27FC236}">
                <a16:creationId xmlns:a16="http://schemas.microsoft.com/office/drawing/2014/main" id="{D1F6D2D1-EB68-F883-B256-CA25387D10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248564" y="2069492"/>
            <a:ext cx="2571967" cy="2778426"/>
            <a:chOff x="1248564" y="2069492"/>
            <a:chExt cx="2571967" cy="2778426"/>
          </a:xfrm>
        </p:grpSpPr>
        <p:sp>
          <p:nvSpPr>
            <p:cNvPr id="18" name="TextBox 17" descr="Statutory deduction&#10;Tax on income&#10;">
              <a:extLst>
                <a:ext uri="{FF2B5EF4-FFF2-40B4-BE49-F238E27FC236}">
                  <a16:creationId xmlns:a16="http://schemas.microsoft.com/office/drawing/2014/main" id="{BAE53894-609A-394B-76B4-0625E45A7BC3}"/>
                </a:ext>
              </a:extLst>
            </p:cNvPr>
            <p:cNvSpPr txBox="1"/>
            <p:nvPr/>
          </p:nvSpPr>
          <p:spPr>
            <a:xfrm>
              <a:off x="1248564" y="4201587"/>
              <a:ext cx="2571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Statutory deduction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Tax on income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7F49026-6DD5-6860-7A5F-97D984AAE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2610228" y="3234760"/>
              <a:ext cx="0" cy="73872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236878-FDC2-DACE-5E99-0F5F12621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91186" y="2069492"/>
              <a:ext cx="1531887" cy="1531887"/>
            </a:xfrm>
            <a:prstGeom prst="rect">
              <a:avLst/>
            </a:prstGeom>
          </p:spPr>
        </p:pic>
      </p:grpSp>
      <p:grpSp>
        <p:nvGrpSpPr>
          <p:cNvPr id="4" name="Group 3" descr="Introduced in 2011&#10;Replaced the Income Levy and Health Levy&#10;">
            <a:extLst>
              <a:ext uri="{FF2B5EF4-FFF2-40B4-BE49-F238E27FC236}">
                <a16:creationId xmlns:a16="http://schemas.microsoft.com/office/drawing/2014/main" id="{5D7A9F05-D2C5-823A-2B65-B3455E81B1A9}"/>
              </a:ext>
            </a:extLst>
          </p:cNvPr>
          <p:cNvGrpSpPr/>
          <p:nvPr/>
        </p:nvGrpSpPr>
        <p:grpSpPr>
          <a:xfrm>
            <a:off x="3171155" y="2935293"/>
            <a:ext cx="2852107" cy="3053138"/>
            <a:chOff x="3171155" y="2935293"/>
            <a:chExt cx="2852107" cy="3053138"/>
          </a:xfrm>
        </p:grpSpPr>
        <p:sp>
          <p:nvSpPr>
            <p:cNvPr id="19" name="TextBox 18" descr="Introduced in 2011&#10;Replaced the Income Levy and Health Levy&#10;">
              <a:extLst>
                <a:ext uri="{FF2B5EF4-FFF2-40B4-BE49-F238E27FC236}">
                  <a16:creationId xmlns:a16="http://schemas.microsoft.com/office/drawing/2014/main" id="{6B456DD3-78C2-4F06-5EA7-8C36F28AD0A2}"/>
                </a:ext>
              </a:extLst>
            </p:cNvPr>
            <p:cNvSpPr txBox="1"/>
            <p:nvPr/>
          </p:nvSpPr>
          <p:spPr>
            <a:xfrm>
              <a:off x="3171155" y="2935293"/>
              <a:ext cx="28521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Introduced in 2011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Replaced the Income Levy and Health Levy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9D78F40-ED24-8EBF-951F-01C82F175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609913" y="4031456"/>
              <a:ext cx="0" cy="72342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D35E1E-F47E-357C-67E8-FB05E2F0E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039318" y="4772821"/>
              <a:ext cx="1215610" cy="1215610"/>
            </a:xfrm>
            <a:prstGeom prst="rect">
              <a:avLst/>
            </a:prstGeom>
          </p:spPr>
        </p:pic>
      </p:grpSp>
      <p:grpSp>
        <p:nvGrpSpPr>
          <p:cNvPr id="5" name="Group 4" descr="Calculated based on details from the RPN&#10;">
            <a:extLst>
              <a:ext uri="{FF2B5EF4-FFF2-40B4-BE49-F238E27FC236}">
                <a16:creationId xmlns:a16="http://schemas.microsoft.com/office/drawing/2014/main" id="{2CC908B6-C01A-58A1-FC4D-7A4BFF98D11E}"/>
              </a:ext>
            </a:extLst>
          </p:cNvPr>
          <p:cNvGrpSpPr/>
          <p:nvPr/>
        </p:nvGrpSpPr>
        <p:grpSpPr>
          <a:xfrm>
            <a:off x="5308536" y="2257704"/>
            <a:ext cx="2374057" cy="2590214"/>
            <a:chOff x="5308536" y="2257704"/>
            <a:chExt cx="2374057" cy="2590214"/>
          </a:xfrm>
        </p:grpSpPr>
        <p:sp>
          <p:nvSpPr>
            <p:cNvPr id="25" name="TextBox 24" descr="Calculated based on&#10;details from the RPN&#10;">
              <a:extLst>
                <a:ext uri="{FF2B5EF4-FFF2-40B4-BE49-F238E27FC236}">
                  <a16:creationId xmlns:a16="http://schemas.microsoft.com/office/drawing/2014/main" id="{DCD6D134-025D-0327-1597-0209525A7E67}"/>
                </a:ext>
              </a:extLst>
            </p:cNvPr>
            <p:cNvSpPr txBox="1"/>
            <p:nvPr/>
          </p:nvSpPr>
          <p:spPr>
            <a:xfrm>
              <a:off x="5308536" y="4201587"/>
              <a:ext cx="2374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Calculated based on details from the RPN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F63536-F09D-1E20-4918-8E1EC760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034904" y="2257704"/>
              <a:ext cx="1119231" cy="1119231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4A7DD7C-F61D-FE41-A46E-F01CBCE88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594519" y="3483033"/>
              <a:ext cx="0" cy="490451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descr="Collected through the PAYE system&#10;">
            <a:extLst>
              <a:ext uri="{FF2B5EF4-FFF2-40B4-BE49-F238E27FC236}">
                <a16:creationId xmlns:a16="http://schemas.microsoft.com/office/drawing/2014/main" id="{BFF43CB4-4A1C-40C3-D3F1-016F13F4801A}"/>
              </a:ext>
            </a:extLst>
          </p:cNvPr>
          <p:cNvGrpSpPr/>
          <p:nvPr/>
        </p:nvGrpSpPr>
        <p:grpSpPr>
          <a:xfrm>
            <a:off x="7303231" y="3212292"/>
            <a:ext cx="2462735" cy="2826015"/>
            <a:chOff x="7303231" y="3212292"/>
            <a:chExt cx="2462735" cy="282601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98419A-2D58-C470-482E-37B457A33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471976" y="4042991"/>
              <a:ext cx="0" cy="78670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 descr="Collected through&#10;the PAYE system&#10;">
              <a:extLst>
                <a:ext uri="{FF2B5EF4-FFF2-40B4-BE49-F238E27FC236}">
                  <a16:creationId xmlns:a16="http://schemas.microsoft.com/office/drawing/2014/main" id="{A90D8CBE-1C03-582E-1551-A272BF750702}"/>
                </a:ext>
              </a:extLst>
            </p:cNvPr>
            <p:cNvSpPr txBox="1"/>
            <p:nvPr/>
          </p:nvSpPr>
          <p:spPr>
            <a:xfrm>
              <a:off x="7303231" y="3212292"/>
              <a:ext cx="2462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Collected through the PAYE system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6C5E1B-2DD2-D587-9ECF-679CAA0E4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864171" y="4822697"/>
              <a:ext cx="1215610" cy="1215610"/>
            </a:xfrm>
            <a:prstGeom prst="rect">
              <a:avLst/>
            </a:prstGeom>
          </p:spPr>
        </p:pic>
      </p:grpSp>
      <p:grpSp>
        <p:nvGrpSpPr>
          <p:cNvPr id="10" name="Group 9" descr="A person may pay:&#10;Income Tax and USC&#10;Income Tax or USC&#10;Neither Income Tax nor USC&#10;">
            <a:extLst>
              <a:ext uri="{FF2B5EF4-FFF2-40B4-BE49-F238E27FC236}">
                <a16:creationId xmlns:a16="http://schemas.microsoft.com/office/drawing/2014/main" id="{A1392F6B-7005-AFDD-BCB1-D67C74A42575}"/>
              </a:ext>
            </a:extLst>
          </p:cNvPr>
          <p:cNvGrpSpPr/>
          <p:nvPr/>
        </p:nvGrpSpPr>
        <p:grpSpPr>
          <a:xfrm>
            <a:off x="9268093" y="2257704"/>
            <a:ext cx="2923907" cy="3144212"/>
            <a:chOff x="9268093" y="2257704"/>
            <a:chExt cx="2923907" cy="3144212"/>
          </a:xfrm>
        </p:grpSpPr>
        <p:sp>
          <p:nvSpPr>
            <p:cNvPr id="27" name="TextBox 26" descr="A person may pay:&#10;Income Tax and USC&#10;Income Tax or USC&#10;Neither Income Tax nor USC&#10;">
              <a:extLst>
                <a:ext uri="{FF2B5EF4-FFF2-40B4-BE49-F238E27FC236}">
                  <a16:creationId xmlns:a16="http://schemas.microsoft.com/office/drawing/2014/main" id="{751A4DEA-BA1C-41A4-19FF-9A00422E976D}"/>
                </a:ext>
              </a:extLst>
            </p:cNvPr>
            <p:cNvSpPr txBox="1"/>
            <p:nvPr/>
          </p:nvSpPr>
          <p:spPr>
            <a:xfrm>
              <a:off x="9268093" y="4201587"/>
              <a:ext cx="29239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A person may pay: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Income Tax and USC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Income Tax or USC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Neither Income Tax nor USC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788650-D33A-2219-B0E8-89F7FF821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134489" y="2257704"/>
              <a:ext cx="1119231" cy="1119231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A5E934-ABE5-02DF-0CC1-2F503AD3F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79681" y="3301262"/>
              <a:ext cx="0" cy="738724"/>
            </a:xfrm>
            <a:prstGeom prst="line">
              <a:avLst/>
            </a:prstGeom>
            <a:ln w="38100">
              <a:solidFill>
                <a:srgbClr val="2521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B452F6EE-C84C-883C-2389-24DB35615D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1DA5-4BF7-B039-BA96-53BE72AB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140700" cy="766762"/>
          </a:xfrm>
        </p:spPr>
        <p:txBody>
          <a:bodyPr/>
          <a:lstStyle/>
          <a:p>
            <a:r>
              <a:rPr lang="en-GB" dirty="0"/>
              <a:t>Universal Social Charge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E087C-1ED5-8C59-BBF2-6B63FED45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3484999" cy="424378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USC is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where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total income exceeds €13,000.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If your income is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below €13,000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you do not pay USC.</a:t>
            </a:r>
          </a:p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3D0C32-C5F2-F21C-F832-0F279034D4E5}"/>
              </a:ext>
            </a:extLst>
          </p:cNvPr>
          <p:cNvSpPr/>
          <p:nvPr/>
        </p:nvSpPr>
        <p:spPr>
          <a:xfrm rot="21227957">
            <a:off x="5782550" y="2133741"/>
            <a:ext cx="2769288" cy="694409"/>
          </a:xfrm>
          <a:prstGeom prst="roundRect">
            <a:avLst/>
          </a:prstGeom>
          <a:solidFill>
            <a:srgbClr val="252179"/>
          </a:solidFill>
          <a:ln w="28575">
            <a:solidFill>
              <a:srgbClr val="2521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Subject to USC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09B541-BD23-75D9-325F-C41609705558}"/>
              </a:ext>
            </a:extLst>
          </p:cNvPr>
          <p:cNvSpPr/>
          <p:nvPr/>
        </p:nvSpPr>
        <p:spPr>
          <a:xfrm rot="21227957">
            <a:off x="5992811" y="3107867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Wage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2AD899-D933-E851-D6C8-43FB0FD2A403}"/>
              </a:ext>
            </a:extLst>
          </p:cNvPr>
          <p:cNvSpPr/>
          <p:nvPr/>
        </p:nvSpPr>
        <p:spPr>
          <a:xfrm rot="21227957">
            <a:off x="6068079" y="3800638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F3AD6B-0C61-609D-94E2-6070BDD5A37A}"/>
              </a:ext>
            </a:extLst>
          </p:cNvPr>
          <p:cNvSpPr/>
          <p:nvPr/>
        </p:nvSpPr>
        <p:spPr>
          <a:xfrm rot="21227957">
            <a:off x="6142787" y="4488258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Bonus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B34669-97A4-9681-207D-DD58BA459215}"/>
              </a:ext>
            </a:extLst>
          </p:cNvPr>
          <p:cNvSpPr/>
          <p:nvPr/>
        </p:nvSpPr>
        <p:spPr>
          <a:xfrm rot="21227957">
            <a:off x="6218151" y="5181913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D0FA28-5400-F8BF-70BA-BA0CFB3BCF85}"/>
              </a:ext>
            </a:extLst>
          </p:cNvPr>
          <p:cNvSpPr/>
          <p:nvPr/>
        </p:nvSpPr>
        <p:spPr>
          <a:xfrm rot="21227957">
            <a:off x="8885525" y="1796611"/>
            <a:ext cx="2769288" cy="694409"/>
          </a:xfrm>
          <a:prstGeom prst="roundRect">
            <a:avLst/>
          </a:prstGeom>
          <a:solidFill>
            <a:srgbClr val="252179"/>
          </a:solidFill>
          <a:ln w="28575">
            <a:solidFill>
              <a:srgbClr val="2521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Exempt from USC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7376142-873A-7531-9382-3581F2D7E0F8}"/>
              </a:ext>
            </a:extLst>
          </p:cNvPr>
          <p:cNvSpPr/>
          <p:nvPr/>
        </p:nvSpPr>
        <p:spPr>
          <a:xfrm rot="21227957">
            <a:off x="9171054" y="3463507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social welfare payments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55C0CEF-1B01-4646-975F-6CC6BEC1060C}"/>
              </a:ext>
            </a:extLst>
          </p:cNvPr>
          <p:cNvSpPr/>
          <p:nvPr/>
        </p:nvSpPr>
        <p:spPr>
          <a:xfrm rot="21227957">
            <a:off x="9245762" y="4151128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 income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5759AFA-EC9D-5FCB-2A2B-C2E32C80A759}"/>
              </a:ext>
            </a:extLst>
          </p:cNvPr>
          <p:cNvSpPr/>
          <p:nvPr/>
        </p:nvSpPr>
        <p:spPr>
          <a:xfrm rot="21227957">
            <a:off x="9321126" y="4844783"/>
            <a:ext cx="2552007" cy="608204"/>
          </a:xfrm>
          <a:prstGeom prst="roundRect">
            <a:avLst/>
          </a:prstGeom>
          <a:noFill/>
          <a:ln w="38100">
            <a:solidFill>
              <a:srgbClr val="252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Prize Bond winnings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2AC68-3051-FF04-BB79-F36CCC776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60851" y="5693563"/>
            <a:ext cx="5997081" cy="909610"/>
            <a:chOff x="6060851" y="5693563"/>
            <a:chExt cx="5997081" cy="90961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6BED57-BA87-75B4-2D5D-0E2058EBE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21227957">
              <a:off x="6060851" y="5693563"/>
              <a:ext cx="5997081" cy="365760"/>
            </a:xfrm>
            <a:prstGeom prst="roundRect">
              <a:avLst>
                <a:gd name="adj" fmla="val 23485"/>
              </a:avLst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85512E8C-1D9C-EC96-C1BA-2E56315F0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02075" y="6051380"/>
              <a:ext cx="640080" cy="551793"/>
            </a:xfrm>
            <a:prstGeom prst="triangle">
              <a:avLst/>
            </a:prstGeom>
            <a:solidFill>
              <a:srgbClr val="2521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25A7080-D919-5D18-3F82-DAE608B1C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9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6424-EBCA-9FCA-CA03-0D535CD0D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USC Tax Rate Bands</a:t>
            </a:r>
            <a:endParaRPr lang="en-US" dirty="0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DDFB699B-E36F-9C58-D093-5252F1D7CC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124176"/>
              </p:ext>
            </p:extLst>
          </p:nvPr>
        </p:nvGraphicFramePr>
        <p:xfrm>
          <a:off x="1860253" y="1944473"/>
          <a:ext cx="9282480" cy="244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510">
                  <a:extLst>
                    <a:ext uri="{9D8B030D-6E8A-4147-A177-3AD203B41FA5}">
                      <a16:colId xmlns:a16="http://schemas.microsoft.com/office/drawing/2014/main" val="3661148249"/>
                    </a:ext>
                  </a:extLst>
                </a:gridCol>
                <a:gridCol w="1634591">
                  <a:extLst>
                    <a:ext uri="{9D8B030D-6E8A-4147-A177-3AD203B41FA5}">
                      <a16:colId xmlns:a16="http://schemas.microsoft.com/office/drawing/2014/main" val="503870180"/>
                    </a:ext>
                  </a:extLst>
                </a:gridCol>
                <a:gridCol w="1642683">
                  <a:extLst>
                    <a:ext uri="{9D8B030D-6E8A-4147-A177-3AD203B41FA5}">
                      <a16:colId xmlns:a16="http://schemas.microsoft.com/office/drawing/2014/main" val="3637592924"/>
                    </a:ext>
                  </a:extLst>
                </a:gridCol>
                <a:gridCol w="1731696">
                  <a:extLst>
                    <a:ext uri="{9D8B030D-6E8A-4147-A177-3AD203B41FA5}">
                      <a16:colId xmlns:a16="http://schemas.microsoft.com/office/drawing/2014/main" val="791072837"/>
                    </a:ext>
                  </a:extLst>
                </a:gridCol>
              </a:tblGrid>
              <a:tr h="321297">
                <a:tc>
                  <a:txBody>
                    <a:bodyPr/>
                    <a:lstStyle/>
                    <a:p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Rate Band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Yearly</a:t>
                      </a:r>
                    </a:p>
                  </a:txBody>
                  <a:tcPr marT="108000" marB="108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Monthly</a:t>
                      </a:r>
                    </a:p>
                  </a:txBody>
                  <a:tcPr marT="108000" marB="108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Weekly</a:t>
                      </a:r>
                    </a:p>
                  </a:txBody>
                  <a:tcPr marT="108000" marB="108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6648"/>
                  </a:ext>
                </a:extLst>
              </a:tr>
              <a:tr h="465435">
                <a:tc>
                  <a:txBody>
                    <a:bodyPr/>
                    <a:lstStyle/>
                    <a:p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0.5%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12,012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1,001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031362"/>
                  </a:ext>
                </a:extLst>
              </a:tr>
              <a:tr h="513332">
                <a:tc>
                  <a:txBody>
                    <a:bodyPr/>
                    <a:lstStyle/>
                    <a:p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2%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13,748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1,145.67</a:t>
                      </a:r>
                      <a:endParaRPr lang="en-IE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264.39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592707"/>
                  </a:ext>
                </a:extLst>
              </a:tr>
              <a:tr h="408829">
                <a:tc>
                  <a:txBody>
                    <a:bodyPr/>
                    <a:lstStyle/>
                    <a:p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4%</a:t>
                      </a:r>
                    </a:p>
                  </a:txBody>
                  <a:tcPr marL="144000" marT="108000" marB="108000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44,284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3,690.34</a:t>
                      </a: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851.62</a:t>
                      </a:r>
                      <a:endParaRPr lang="en-IE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08000" marB="108000" anchor="b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52597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CEC8A-0FEC-9A9D-02CA-7113F778B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4562669"/>
            <a:ext cx="9491663" cy="1520631"/>
          </a:xfrm>
        </p:spPr>
        <p:txBody>
          <a:bodyPr/>
          <a:lstStyle/>
          <a:p>
            <a:r>
              <a:rPr lang="en-GB" dirty="0"/>
              <a:t>Income </a:t>
            </a:r>
            <a:r>
              <a:rPr lang="en-GB" b="1" dirty="0"/>
              <a:t>above</a:t>
            </a:r>
            <a:r>
              <a:rPr lang="en-GB" dirty="0"/>
              <a:t> </a:t>
            </a:r>
            <a:r>
              <a:rPr lang="en-GB" b="1" dirty="0"/>
              <a:t>€70,044</a:t>
            </a:r>
            <a:r>
              <a:rPr lang="en-GB" dirty="0"/>
              <a:t> is charged at </a:t>
            </a:r>
            <a:r>
              <a:rPr lang="en-GB" b="1" dirty="0"/>
              <a:t>8%</a:t>
            </a:r>
            <a:r>
              <a:rPr lang="en-GB" dirty="0"/>
              <a:t>.</a:t>
            </a:r>
          </a:p>
          <a:p>
            <a:r>
              <a:rPr lang="en-GB" dirty="0"/>
              <a:t>Other USC rates apply in different circumstances.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6EA7-3FE1-0BB1-F338-62A5EB31F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53CC-4751-5BF4-C9B5-389B1A73D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62241"/>
            <a:ext cx="8140453" cy="766992"/>
          </a:xfrm>
        </p:spPr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USC Tax Rate Bands 2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EF15D3-0E00-FE9C-1050-26EAA0F9B6BC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USC Tax Rate Bands</a:t>
            </a:r>
            <a:endParaRPr lang="en-US" dirty="0"/>
          </a:p>
        </p:txBody>
      </p:sp>
      <p:graphicFrame>
        <p:nvGraphicFramePr>
          <p:cNvPr id="44" name="Table 8">
            <a:extLst>
              <a:ext uri="{FF2B5EF4-FFF2-40B4-BE49-F238E27FC236}">
                <a16:creationId xmlns:a16="http://schemas.microsoft.com/office/drawing/2014/main" id="{39A04B95-209A-73E0-579F-EBC60C55E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314833"/>
              </p:ext>
            </p:extLst>
          </p:nvPr>
        </p:nvGraphicFramePr>
        <p:xfrm>
          <a:off x="1776822" y="1839173"/>
          <a:ext cx="4599702" cy="392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675">
                  <a:extLst>
                    <a:ext uri="{9D8B030D-6E8A-4147-A177-3AD203B41FA5}">
                      <a16:colId xmlns:a16="http://schemas.microsoft.com/office/drawing/2014/main" val="3661148249"/>
                    </a:ext>
                  </a:extLst>
                </a:gridCol>
                <a:gridCol w="1497027">
                  <a:extLst>
                    <a:ext uri="{9D8B030D-6E8A-4147-A177-3AD203B41FA5}">
                      <a16:colId xmlns:a16="http://schemas.microsoft.com/office/drawing/2014/main" val="503870180"/>
                    </a:ext>
                  </a:extLst>
                </a:gridCol>
              </a:tblGrid>
              <a:tr h="386137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Rate Band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Yearly</a:t>
                      </a: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6648"/>
                  </a:ext>
                </a:extLst>
              </a:tr>
              <a:tr h="465435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</a:t>
                      </a:r>
                      <a:r>
                        <a:rPr lang="en-IE" sz="2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12,012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031362"/>
                  </a:ext>
                </a:extLst>
              </a:tr>
              <a:tr h="513332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</a:t>
                      </a:r>
                      <a:r>
                        <a:rPr lang="en-IE" sz="2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€13,748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592707"/>
                  </a:ext>
                </a:extLst>
              </a:tr>
              <a:tr h="408829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</a:t>
                      </a:r>
                      <a:r>
                        <a:rPr lang="en-IE" sz="2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€44,284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552597"/>
                  </a:ext>
                </a:extLst>
              </a:tr>
              <a:tr h="408829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</a:t>
                      </a:r>
                      <a:r>
                        <a:rPr lang="en-IE" sz="2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Above €70,044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52849"/>
                  </a:ext>
                </a:extLst>
              </a:tr>
            </a:tbl>
          </a:graphicData>
        </a:graphic>
      </p:graphicFrame>
      <p:grpSp>
        <p:nvGrpSpPr>
          <p:cNvPr id="3" name="Group 2" descr="A picture of a stack of coins split into four representing the amount of income that is taxed at each of the four different USC rate bands.">
            <a:extLst>
              <a:ext uri="{FF2B5EF4-FFF2-40B4-BE49-F238E27FC236}">
                <a16:creationId xmlns:a16="http://schemas.microsoft.com/office/drawing/2014/main" id="{91FBE1ED-69F9-C984-DFE5-25F5E738516C}"/>
              </a:ext>
            </a:extLst>
          </p:cNvPr>
          <p:cNvGrpSpPr/>
          <p:nvPr/>
        </p:nvGrpSpPr>
        <p:grpSpPr>
          <a:xfrm>
            <a:off x="8059669" y="1428398"/>
            <a:ext cx="3031786" cy="5429602"/>
            <a:chOff x="8059669" y="1428398"/>
            <a:chExt cx="3031786" cy="54296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C4A0AC-CBB6-BF68-D38F-7D736D9B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144921" y="3911466"/>
              <a:ext cx="2946534" cy="29465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BE32D5-6E7A-FFB1-CF3B-09BDD0C93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059669" y="1428398"/>
              <a:ext cx="2946534" cy="2946534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5A058F-39DF-A159-C9C2-209D3C14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59745" y="5628743"/>
            <a:ext cx="535692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34FD50-64AA-B54E-5236-5A23BC6DA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43561" y="4472390"/>
            <a:ext cx="53731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E5CFAB3-27ED-B3C9-A270-5E9C5DC74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67837" y="2819892"/>
            <a:ext cx="53488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First €12,012 taxed at 0.5%">
            <a:extLst>
              <a:ext uri="{FF2B5EF4-FFF2-40B4-BE49-F238E27FC236}">
                <a16:creationId xmlns:a16="http://schemas.microsoft.com/office/drawing/2014/main" id="{4B815E62-CC7D-801D-BC90-D06C33E7C157}"/>
              </a:ext>
            </a:extLst>
          </p:cNvPr>
          <p:cNvGrpSpPr/>
          <p:nvPr/>
        </p:nvGrpSpPr>
        <p:grpSpPr>
          <a:xfrm>
            <a:off x="6667314" y="5788357"/>
            <a:ext cx="5380953" cy="793019"/>
            <a:chOff x="6667314" y="5788357"/>
            <a:chExt cx="5380953" cy="793019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6F2D340-A4DB-DAB3-B0A0-8B7994BD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5788357"/>
              <a:ext cx="0" cy="793019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344609-770A-83FD-B938-644E67979012}"/>
                </a:ext>
              </a:extLst>
            </p:cNvPr>
            <p:cNvSpPr txBox="1"/>
            <p:nvPr/>
          </p:nvSpPr>
          <p:spPr>
            <a:xfrm>
              <a:off x="10939951" y="5842621"/>
              <a:ext cx="1108316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Taxed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0.5%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D274B-2864-283C-7FD2-236A4BAD8024}"/>
                </a:ext>
              </a:extLst>
            </p:cNvPr>
            <p:cNvSpPr txBox="1"/>
            <p:nvPr/>
          </p:nvSpPr>
          <p:spPr>
            <a:xfrm>
              <a:off x="6667314" y="6045205"/>
              <a:ext cx="200835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First €12,012</a:t>
              </a:r>
            </a:p>
          </p:txBody>
        </p:sp>
      </p:grpSp>
      <p:grpSp>
        <p:nvGrpSpPr>
          <p:cNvPr id="6" name="Group 5" descr="Next €10,908 taxed at 2%&#10;">
            <a:extLst>
              <a:ext uri="{FF2B5EF4-FFF2-40B4-BE49-F238E27FC236}">
                <a16:creationId xmlns:a16="http://schemas.microsoft.com/office/drawing/2014/main" id="{A293C9A6-F154-E3EB-E618-A1787B7A8233}"/>
              </a:ext>
            </a:extLst>
          </p:cNvPr>
          <p:cNvGrpSpPr/>
          <p:nvPr/>
        </p:nvGrpSpPr>
        <p:grpSpPr>
          <a:xfrm>
            <a:off x="6667314" y="4610917"/>
            <a:ext cx="5229491" cy="793019"/>
            <a:chOff x="6667314" y="4610917"/>
            <a:chExt cx="5229491" cy="79301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56A772B-8CB8-AA1C-BE0C-165EB69BE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4610917"/>
              <a:ext cx="0" cy="793019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 descr="Taxed &#10;at 2%&#10;">
              <a:extLst>
                <a:ext uri="{FF2B5EF4-FFF2-40B4-BE49-F238E27FC236}">
                  <a16:creationId xmlns:a16="http://schemas.microsoft.com/office/drawing/2014/main" id="{254D7602-88A5-4556-4736-BC5DE58F3D9B}"/>
                </a:ext>
              </a:extLst>
            </p:cNvPr>
            <p:cNvSpPr txBox="1"/>
            <p:nvPr/>
          </p:nvSpPr>
          <p:spPr>
            <a:xfrm>
              <a:off x="10931284" y="4667541"/>
              <a:ext cx="965521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Taxed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2%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5465B4-87E8-A7F4-C32C-8752F8BA5EA6}"/>
                </a:ext>
              </a:extLst>
            </p:cNvPr>
            <p:cNvSpPr txBox="1"/>
            <p:nvPr/>
          </p:nvSpPr>
          <p:spPr>
            <a:xfrm>
              <a:off x="6667314" y="4828626"/>
              <a:ext cx="200835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Next €13,748</a:t>
              </a:r>
            </a:p>
          </p:txBody>
        </p:sp>
      </p:grpSp>
      <p:grpSp>
        <p:nvGrpSpPr>
          <p:cNvPr id="7" name="Group 6" descr="Next €47,124 taxed at 4.5%&#10;&#10;">
            <a:extLst>
              <a:ext uri="{FF2B5EF4-FFF2-40B4-BE49-F238E27FC236}">
                <a16:creationId xmlns:a16="http://schemas.microsoft.com/office/drawing/2014/main" id="{8C984A0F-C39E-376C-5527-35353BE7E29C}"/>
              </a:ext>
            </a:extLst>
          </p:cNvPr>
          <p:cNvGrpSpPr/>
          <p:nvPr/>
        </p:nvGrpSpPr>
        <p:grpSpPr>
          <a:xfrm>
            <a:off x="6667314" y="3124061"/>
            <a:ext cx="5268325" cy="1195543"/>
            <a:chOff x="6667314" y="3124061"/>
            <a:chExt cx="5268325" cy="11955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EF93C6B-40EC-3F65-B277-807BCADBD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3124061"/>
              <a:ext cx="0" cy="1195543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01FF4B-E5FB-8B56-E995-3D3C34F479D8}"/>
                </a:ext>
              </a:extLst>
            </p:cNvPr>
            <p:cNvSpPr txBox="1"/>
            <p:nvPr/>
          </p:nvSpPr>
          <p:spPr>
            <a:xfrm>
              <a:off x="10970118" y="3365741"/>
              <a:ext cx="965521" cy="712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Taxed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4%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5A1B5A-7BF3-AB13-C674-AD9966BDA1C7}"/>
                </a:ext>
              </a:extLst>
            </p:cNvPr>
            <p:cNvSpPr txBox="1"/>
            <p:nvPr/>
          </p:nvSpPr>
          <p:spPr>
            <a:xfrm>
              <a:off x="6667314" y="3355085"/>
              <a:ext cx="200835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Next €44,284</a:t>
              </a:r>
            </a:p>
          </p:txBody>
        </p:sp>
      </p:grpSp>
      <p:grpSp>
        <p:nvGrpSpPr>
          <p:cNvPr id="8" name="Group 7" descr="All income above €70,044 taxed at 8%&#10;&#10;">
            <a:extLst>
              <a:ext uri="{FF2B5EF4-FFF2-40B4-BE49-F238E27FC236}">
                <a16:creationId xmlns:a16="http://schemas.microsoft.com/office/drawing/2014/main" id="{9A63D734-B7B5-3AA7-3736-7A0C51BCCCBB}"/>
              </a:ext>
            </a:extLst>
          </p:cNvPr>
          <p:cNvGrpSpPr/>
          <p:nvPr/>
        </p:nvGrpSpPr>
        <p:grpSpPr>
          <a:xfrm>
            <a:off x="6667315" y="1592588"/>
            <a:ext cx="5197696" cy="1068148"/>
            <a:chOff x="6667315" y="1592588"/>
            <a:chExt cx="5197696" cy="106814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C8649C7-8DD6-5DCA-A911-FA47B90C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646736" y="1592588"/>
              <a:ext cx="0" cy="1068148"/>
            </a:xfrm>
            <a:prstGeom prst="straightConnector1">
              <a:avLst/>
            </a:prstGeom>
            <a:ln w="50800">
              <a:solidFill>
                <a:srgbClr val="2521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0B4530-AF54-5A94-3952-8DAC6E63B7B0}"/>
                </a:ext>
              </a:extLst>
            </p:cNvPr>
            <p:cNvSpPr txBox="1"/>
            <p:nvPr/>
          </p:nvSpPr>
          <p:spPr>
            <a:xfrm>
              <a:off x="10899490" y="1815077"/>
              <a:ext cx="965521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Taxed 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8%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94FD28-BE98-DE06-00D4-DC187D8C4B7F}"/>
                </a:ext>
              </a:extLst>
            </p:cNvPr>
            <p:cNvSpPr txBox="1"/>
            <p:nvPr/>
          </p:nvSpPr>
          <p:spPr>
            <a:xfrm>
              <a:off x="6667315" y="1737892"/>
              <a:ext cx="2007348" cy="83099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252179"/>
              </a:solidFill>
              <a:prstDash val="sysDash"/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All income</a:t>
              </a:r>
            </a:p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above €70,044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0C9D9-D3B3-EC2D-2222-AC0C55A51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53CC-4751-5BF4-C9B5-389B1A73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USC Reduced Tax Rate Bands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E0AEAB-AC83-FB5E-B8DB-D4FDB65AF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/>
              <a:t>Reduced USC rates apply when a person </a:t>
            </a:r>
          </a:p>
          <a:p>
            <a:endParaRPr lang="en-US" dirty="0"/>
          </a:p>
        </p:txBody>
      </p:sp>
      <p:grpSp>
        <p:nvGrpSpPr>
          <p:cNvPr id="6" name="Group 5" descr="Holds a full medical card&#10;">
            <a:extLst>
              <a:ext uri="{FF2B5EF4-FFF2-40B4-BE49-F238E27FC236}">
                <a16:creationId xmlns:a16="http://schemas.microsoft.com/office/drawing/2014/main" id="{169484F5-427E-A2F6-3749-D0915F462642}"/>
              </a:ext>
            </a:extLst>
          </p:cNvPr>
          <p:cNvGrpSpPr/>
          <p:nvPr/>
        </p:nvGrpSpPr>
        <p:grpSpPr>
          <a:xfrm>
            <a:off x="1966289" y="2219163"/>
            <a:ext cx="1915247" cy="2288057"/>
            <a:chOff x="1966289" y="2219163"/>
            <a:chExt cx="1915247" cy="2288057"/>
          </a:xfrm>
        </p:grpSpPr>
        <p:sp>
          <p:nvSpPr>
            <p:cNvPr id="13" name="TextBox 12" descr="Holds a full medical card&#10;">
              <a:extLst>
                <a:ext uri="{FF2B5EF4-FFF2-40B4-BE49-F238E27FC236}">
                  <a16:creationId xmlns:a16="http://schemas.microsoft.com/office/drawing/2014/main" id="{1CC133DA-EA67-A290-F6F5-B5DEE4836A7A}"/>
                </a:ext>
              </a:extLst>
            </p:cNvPr>
            <p:cNvSpPr txBox="1"/>
            <p:nvPr/>
          </p:nvSpPr>
          <p:spPr>
            <a:xfrm>
              <a:off x="1966289" y="3748038"/>
              <a:ext cx="1915247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Holds a full medical card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9A4993-F66D-C9FD-0721-6458E98D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166189" y="2219163"/>
              <a:ext cx="1531887" cy="153188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C7325F-3DBE-BBDE-8EE6-690FD1AC167E}"/>
              </a:ext>
            </a:extLst>
          </p:cNvPr>
          <p:cNvSpPr txBox="1"/>
          <p:nvPr/>
        </p:nvSpPr>
        <p:spPr>
          <a:xfrm>
            <a:off x="4216768" y="2754274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</p:txBody>
      </p:sp>
      <p:grpSp>
        <p:nvGrpSpPr>
          <p:cNvPr id="8" name="Group 7" descr="Is over 70 years&#10;">
            <a:extLst>
              <a:ext uri="{FF2B5EF4-FFF2-40B4-BE49-F238E27FC236}">
                <a16:creationId xmlns:a16="http://schemas.microsoft.com/office/drawing/2014/main" id="{D2F57F81-6CC9-9C55-0CA6-67FB36810E15}"/>
              </a:ext>
            </a:extLst>
          </p:cNvPr>
          <p:cNvGrpSpPr/>
          <p:nvPr/>
        </p:nvGrpSpPr>
        <p:grpSpPr>
          <a:xfrm>
            <a:off x="5258051" y="2219163"/>
            <a:ext cx="1748363" cy="2139299"/>
            <a:chOff x="5258051" y="2219163"/>
            <a:chExt cx="1748363" cy="21392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8F58A4-2EB1-D9BC-D66B-BE9439220491}"/>
                </a:ext>
              </a:extLst>
            </p:cNvPr>
            <p:cNvSpPr txBox="1"/>
            <p:nvPr/>
          </p:nvSpPr>
          <p:spPr>
            <a:xfrm>
              <a:off x="5258051" y="3896797"/>
              <a:ext cx="1748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Is ≧70 years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417EAB-C48D-50B6-4DA8-4D629185D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339" y="2219163"/>
              <a:ext cx="1531887" cy="153188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E60FD5-14A6-CC86-5D4D-1D7AD196D94E}"/>
              </a:ext>
            </a:extLst>
          </p:cNvPr>
          <p:cNvSpPr txBox="1"/>
          <p:nvPr/>
        </p:nvSpPr>
        <p:spPr>
          <a:xfrm>
            <a:off x="7073595" y="2754274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2521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</p:txBody>
      </p:sp>
      <p:grpSp>
        <p:nvGrpSpPr>
          <p:cNvPr id="9" name="Group 8" descr="Has annual income of &lt;€60,000&#10;">
            <a:extLst>
              <a:ext uri="{FF2B5EF4-FFF2-40B4-BE49-F238E27FC236}">
                <a16:creationId xmlns:a16="http://schemas.microsoft.com/office/drawing/2014/main" id="{23183327-9119-79B5-A494-013295B4866D}"/>
              </a:ext>
            </a:extLst>
          </p:cNvPr>
          <p:cNvGrpSpPr/>
          <p:nvPr/>
        </p:nvGrpSpPr>
        <p:grpSpPr>
          <a:xfrm>
            <a:off x="7838473" y="2219163"/>
            <a:ext cx="2611813" cy="2288057"/>
            <a:chOff x="7838473" y="2219163"/>
            <a:chExt cx="2611813" cy="2288057"/>
          </a:xfrm>
        </p:grpSpPr>
        <p:sp>
          <p:nvSpPr>
            <p:cNvPr id="16" name="TextBox 15" descr="Has annual income of &lt;€60,000&#10;">
              <a:extLst>
                <a:ext uri="{FF2B5EF4-FFF2-40B4-BE49-F238E27FC236}">
                  <a16:creationId xmlns:a16="http://schemas.microsoft.com/office/drawing/2014/main" id="{E5B9AA23-F9B4-28BE-4B57-52CA10D89A12}"/>
                </a:ext>
              </a:extLst>
            </p:cNvPr>
            <p:cNvSpPr txBox="1"/>
            <p:nvPr/>
          </p:nvSpPr>
          <p:spPr>
            <a:xfrm>
              <a:off x="7838473" y="3748038"/>
              <a:ext cx="2611813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Has annual income of &lt;€60,000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82B9AA-A8EF-202B-E4A7-196743F0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433302" y="2219163"/>
              <a:ext cx="1531887" cy="1531887"/>
            </a:xfrm>
            <a:prstGeom prst="rect">
              <a:avLst/>
            </a:prstGeom>
          </p:spPr>
        </p:pic>
      </p:grpSp>
      <p:graphicFrame>
        <p:nvGraphicFramePr>
          <p:cNvPr id="44" name="Table 8">
            <a:extLst>
              <a:ext uri="{FF2B5EF4-FFF2-40B4-BE49-F238E27FC236}">
                <a16:creationId xmlns:a16="http://schemas.microsoft.com/office/drawing/2014/main" id="{39A04B95-209A-73E0-579F-EBC60C55E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61135"/>
              </p:ext>
            </p:extLst>
          </p:nvPr>
        </p:nvGraphicFramePr>
        <p:xfrm>
          <a:off x="1870129" y="4815638"/>
          <a:ext cx="9716628" cy="15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472">
                  <a:extLst>
                    <a:ext uri="{9D8B030D-6E8A-4147-A177-3AD203B41FA5}">
                      <a16:colId xmlns:a16="http://schemas.microsoft.com/office/drawing/2014/main" val="3661148249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503870180"/>
                    </a:ext>
                  </a:extLst>
                </a:gridCol>
                <a:gridCol w="1760100">
                  <a:extLst>
                    <a:ext uri="{9D8B030D-6E8A-4147-A177-3AD203B41FA5}">
                      <a16:colId xmlns:a16="http://schemas.microsoft.com/office/drawing/2014/main" val="1247389234"/>
                    </a:ext>
                  </a:extLst>
                </a:gridCol>
                <a:gridCol w="1897502">
                  <a:extLst>
                    <a:ext uri="{9D8B030D-6E8A-4147-A177-3AD203B41FA5}">
                      <a16:colId xmlns:a16="http://schemas.microsoft.com/office/drawing/2014/main" val="1584375236"/>
                    </a:ext>
                  </a:extLst>
                </a:gridCol>
              </a:tblGrid>
              <a:tr h="386137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Rate Band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Yearly</a:t>
                      </a: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Monthly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Weekly</a:t>
                      </a: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21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306648"/>
                  </a:ext>
                </a:extLst>
              </a:tr>
              <a:tr h="465435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chargeable at </a:t>
                      </a:r>
                      <a:r>
                        <a:rPr lang="en-IE" sz="2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12,012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€1,001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IE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€231</a:t>
                      </a:r>
                    </a:p>
                  </a:txBody>
                  <a:tcPr marT="72000" marB="72000" anchor="ctr" anchorCtr="1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031362"/>
                  </a:ext>
                </a:extLst>
              </a:tr>
              <a:tr h="408829">
                <a:tc gridSpan="4"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income over this amount chargeable at 2%</a:t>
                      </a:r>
                    </a:p>
                  </a:txBody>
                  <a:tcPr marT="72000" marB="72000" anchor="ctr">
                    <a:lnL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None/>
                      </a:pPr>
                      <a:endParaRPr lang="en-IE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2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72000" marB="72000" anchor="ctr">
                    <a:lnL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521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5284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0C9D9-D3B3-EC2D-2222-AC0C55A51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7" grpId="0"/>
      <p:bldP spid="18" grpId="0"/>
    </p:bld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/>
    </e9be08524f454d8b979862330e952271>
    <l29cd52af9b640b690e3347aa75f97a9 xmlns="30388d3e-f850-492b-a475-cc3c8a4795b9">
      <Terms xmlns="http://schemas.microsoft.com/office/infopath/2007/PartnerControls"/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A3C875-685D-4C68-9199-A20E37129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7515CE-D491-44FD-B434-F0B04FAAC759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30388d3e-f850-492b-a475-cc3c8a4795b9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E4AB81A-7CA4-4911-82BB-D1A94A1189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87</TotalTime>
  <Words>1061</Words>
  <Application>Microsoft Office PowerPoint</Application>
  <PresentationFormat>Widescreen</PresentationFormat>
  <Paragraphs>254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Brush</vt:lpstr>
      <vt:lpstr>USC and PRSI for Employees</vt:lpstr>
      <vt:lpstr>Learning Intentions</vt:lpstr>
      <vt:lpstr>Unit 1-3 Retrieval Practice  </vt:lpstr>
      <vt:lpstr>PAYE System Revision</vt:lpstr>
      <vt:lpstr>What is Universal Social Charge (USC)?</vt:lpstr>
      <vt:lpstr>Universal Social Charge</vt:lpstr>
      <vt:lpstr>USC Tax Rate Bands</vt:lpstr>
      <vt:lpstr>USC Tax Rate Bands 2</vt:lpstr>
      <vt:lpstr>USC Reduced Tax Rate Bands</vt:lpstr>
      <vt:lpstr>USC Calculation 1 </vt:lpstr>
      <vt:lpstr>USC Calculation 2 </vt:lpstr>
      <vt:lpstr>USC Calculation 3</vt:lpstr>
      <vt:lpstr>Tax Credit Certificate (TCC)</vt:lpstr>
      <vt:lpstr>Tax credit and universal social charge certificate</vt:lpstr>
      <vt:lpstr>Pay Related Social Insurance (PRSI)</vt:lpstr>
      <vt:lpstr>How is PRSI Calculated?</vt:lpstr>
      <vt:lpstr>Reading a Payslip</vt:lpstr>
      <vt:lpstr>Debate</vt:lpstr>
      <vt:lpstr>Learning Journal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– USC &amp; PRSI for Employees</dc:title>
  <dc:subject>This is a Powerpoint presentation to accompany Unit 4 of Revenue's TY module</dc:subject>
  <dc:creator>Revenue Commissioners</dc:creator>
  <cp:keywords>unit 4, USC and PRSI for employees, tax education, PowerPoint Presentation</cp:keywords>
  <cp:lastModifiedBy>Ellard, Gregory</cp:lastModifiedBy>
  <cp:revision>2</cp:revision>
  <dcterms:created xsi:type="dcterms:W3CDTF">2023-10-09T08:42:52Z</dcterms:created>
  <dcterms:modified xsi:type="dcterms:W3CDTF">2024-08-08T09:32:08Z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Category">
    <vt:lpwstr>8;#Education Initiatives|e180f215-414c-4640-92a7-94cc26c0dc53</vt:lpwstr>
  </property>
  <property fmtid="{D5CDD505-2E9C-101B-9397-08002B2CF9AE}" pid="4" name="nascSiteType">
    <vt:lpwstr>46;#Project Site|7b0ab4a9-6be8-4c6c-983c-945fdef69f95</vt:lpwstr>
  </property>
  <property fmtid="{D5CDD505-2E9C-101B-9397-08002B2CF9AE}" pid="5" name="nascSubCategory">
    <vt:lpwstr>27;#Transition Year Education Project|bd12f74a-ff32-4cfc-a00f-8d2c609d030e</vt:lpwstr>
  </property>
  <property fmtid="{D5CDD505-2E9C-101B-9397-08002B2CF9AE}" pid="6" name="nascUnit">
    <vt:lpwstr/>
  </property>
  <property fmtid="{D5CDD505-2E9C-101B-9397-08002B2CF9AE}" pid="7" name="nascBranch">
    <vt:lpwstr/>
  </property>
  <property fmtid="{D5CDD505-2E9C-101B-9397-08002B2CF9AE}" pid="8" name="nascDivision">
    <vt:lpwstr/>
  </property>
</Properties>
</file>