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30"/>
  </p:notesMasterIdLst>
  <p:sldIdLst>
    <p:sldId id="401" r:id="rId5"/>
    <p:sldId id="520" r:id="rId6"/>
    <p:sldId id="540" r:id="rId7"/>
    <p:sldId id="710" r:id="rId8"/>
    <p:sldId id="711" r:id="rId9"/>
    <p:sldId id="715" r:id="rId10"/>
    <p:sldId id="283" r:id="rId11"/>
    <p:sldId id="716" r:id="rId12"/>
    <p:sldId id="717" r:id="rId13"/>
    <p:sldId id="718" r:id="rId14"/>
    <p:sldId id="719" r:id="rId15"/>
    <p:sldId id="712" r:id="rId16"/>
    <p:sldId id="730" r:id="rId17"/>
    <p:sldId id="731" r:id="rId18"/>
    <p:sldId id="732" r:id="rId19"/>
    <p:sldId id="733" r:id="rId20"/>
    <p:sldId id="734" r:id="rId21"/>
    <p:sldId id="735" r:id="rId22"/>
    <p:sldId id="736" r:id="rId23"/>
    <p:sldId id="741" r:id="rId24"/>
    <p:sldId id="737" r:id="rId25"/>
    <p:sldId id="738" r:id="rId26"/>
    <p:sldId id="739" r:id="rId27"/>
    <p:sldId id="740" r:id="rId28"/>
    <p:sldId id="72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54A3"/>
    <a:srgbClr val="005F62"/>
    <a:srgbClr val="EE3124"/>
    <a:srgbClr val="E2DBF3"/>
    <a:srgbClr val="D883FF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34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144" y="114"/>
      </p:cViewPr>
      <p:guideLst>
        <p:guide orient="horz" pos="2160"/>
        <p:guide pos="672"/>
        <p:guide pos="7008"/>
        <p:guide orient="horz" pos="1824"/>
      </p:guideLst>
    </p:cSldViewPr>
  </p:slideViewPr>
  <p:outlineViewPr>
    <p:cViewPr>
      <p:scale>
        <a:sx n="33" d="100"/>
        <a:sy n="33" d="100"/>
      </p:scale>
      <p:origin x="0" y="-32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B616-BCB2-4E7C-BAA6-B90DF21B9EDF}" type="datetimeFigureOut">
              <a:rPr lang="en-US" smtClean="0"/>
              <a:t>8/16/2024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95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841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177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379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779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523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147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24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91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327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407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28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74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58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939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44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86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8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70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7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429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65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57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64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DF3AE6-F3C3-1073-6C7C-623264F08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308B0D-45C5-4DDF-1052-540617A83CFC}"/>
              </a:ext>
            </a:extLst>
          </p:cNvPr>
          <p:cNvSpPr/>
          <p:nvPr userDrawn="1"/>
        </p:nvSpPr>
        <p:spPr>
          <a:xfrm>
            <a:off x="10986148" y="0"/>
            <a:ext cx="1205851" cy="6858000"/>
          </a:xfrm>
          <a:prstGeom prst="rect">
            <a:avLst/>
          </a:prstGeom>
          <a:solidFill>
            <a:srgbClr val="6C54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706DA4-F500-E998-E7DD-3C46E739A9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16200000">
            <a:off x="8320342" y="2938644"/>
            <a:ext cx="6607296" cy="913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78ADA00-804B-30E1-85CD-FE45297C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71" y="2722260"/>
            <a:ext cx="4397496" cy="2268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lnSpc>
                <a:spcPts val="4000"/>
              </a:lnSpc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7C54CC-9CD5-FEF8-A493-6F94EADB3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382"/>
          <a:stretch/>
        </p:blipFill>
        <p:spPr>
          <a:xfrm rot="5400000">
            <a:off x="4997450" y="-336551"/>
            <a:ext cx="6858000" cy="75311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D8346E1-7312-C4EF-3990-4FCB783D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wrap="square" lIns="0">
            <a:noAutofit/>
          </a:bodyPr>
          <a:lstStyle>
            <a:lvl1pPr>
              <a:lnSpc>
                <a:spcPts val="38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76030A-D73A-70B4-449D-3EE03EBF6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552" y="349422"/>
            <a:ext cx="1540800" cy="750772"/>
          </a:xfrm>
          <a:prstGeom prst="rect">
            <a:avLst/>
          </a:prstGeom>
        </p:spPr>
      </p:pic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54C1E5E8-8962-5D6B-410A-1BCFAD4617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46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9B50E8-D366-687D-A44B-9DD43ABF43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400" y="-1422405"/>
            <a:ext cx="6858004" cy="9702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D866C3-DEEB-0004-E997-DACE59EC9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16043"/>
            <a:ext cx="1589998" cy="777276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857EFC84-21C7-5E86-E0A2-CF57DC69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712359F-98F2-1FEC-8867-2C5FC83404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FA71CFF9-8234-3689-05F8-994AB63EDA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545E805-7842-99A0-D859-47CACC99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400" y="-1422405"/>
            <a:ext cx="6858004" cy="9702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9A95B0-8C4D-935A-1D5A-110AD76C2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E63F5510-E62C-336A-F337-DE4EB342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1CE48C9-565C-99D5-FCE3-9292AC6702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E4D21266-9471-921F-80DD-4907C824C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6C54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B9A7BCD-2EF0-51F1-EED0-D681B3D645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576533"/>
            <a:ext cx="1938886" cy="38599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  <p:sp>
        <p:nvSpPr>
          <p:cNvPr id="17" name="Slide Number Placeholder 12">
            <a:extLst>
              <a:ext uri="{FF2B5EF4-FFF2-40B4-BE49-F238E27FC236}">
                <a16:creationId xmlns:a16="http://schemas.microsoft.com/office/drawing/2014/main" id="{A94F3C11-D17F-3680-4C2B-CF8C0FCEBF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0EF5664-EE40-8A49-634E-D9067C6C5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400" y="-1422405"/>
            <a:ext cx="6858004" cy="97028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F59B86-1386-403E-DF73-A1A516431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D241210-E1A4-9785-3140-02C837F073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041439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F1F15C99-9A84-FF38-5795-2CAFAB50B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-1714"/>
            <a:ext cx="348894" cy="653832"/>
          </a:xfrm>
          <a:prstGeom prst="triangle">
            <a:avLst>
              <a:gd name="adj" fmla="val 50000"/>
            </a:avLst>
          </a:prstGeom>
          <a:solidFill>
            <a:srgbClr val="6C54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621621D-9D11-11CB-D299-B2DD573828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109021"/>
            <a:ext cx="1938886" cy="38599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9C99B915-AE09-39D9-CB1B-B1124320F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455646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lide Number Placeholder 12">
            <a:extLst>
              <a:ext uri="{FF2B5EF4-FFF2-40B4-BE49-F238E27FC236}">
                <a16:creationId xmlns:a16="http://schemas.microsoft.com/office/drawing/2014/main" id="{CF3834AE-3B46-2239-E14D-83E5575D67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1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CC107D-19EC-085E-4E42-B6153BA6D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825" b="3825"/>
          <a:stretch/>
        </p:blipFill>
        <p:spPr>
          <a:xfrm rot="16200000">
            <a:off x="1051234" y="-1051236"/>
            <a:ext cx="6858000" cy="8960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764E63-FEFA-A277-9530-742DB13D5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7EA7226D-3831-00DA-03C0-9D30D5AE26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79258" y="6356350"/>
            <a:ext cx="1791535" cy="365125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197899D-D3BA-8AC9-FDAD-9A62718BE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6171" y="2586462"/>
            <a:ext cx="2763558" cy="2676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E13ADCD-B440-11CA-2D53-4678A2977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lIns="0">
            <a:normAutofit/>
          </a:bodyPr>
          <a:lstStyle>
            <a:lvl1pPr>
              <a:lnSpc>
                <a:spcPts val="3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6" r:id="rId2"/>
    <p:sldLayoutId id="2147483735" r:id="rId3"/>
    <p:sldLayoutId id="2147483737" r:id="rId4"/>
    <p:sldLayoutId id="2147483738" r:id="rId5"/>
    <p:sldLayoutId id="2147483736" r:id="rId6"/>
    <p:sldLayoutId id="214748374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71" y="2722260"/>
            <a:ext cx="4397496" cy="2268550"/>
          </a:xfrm>
        </p:spPr>
        <p:txBody>
          <a:bodyPr/>
          <a:lstStyle/>
          <a:p>
            <a:r>
              <a:rPr lang="en-US" dirty="0"/>
              <a:t>myAccount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D29EF-CFED-41EF-9138-BE844655F33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320088" y="2938463"/>
            <a:ext cx="6607175" cy="914400"/>
          </a:xfrm>
        </p:spPr>
        <p:txBody>
          <a:bodyPr>
            <a:normAutofit/>
          </a:bodyPr>
          <a:lstStyle/>
          <a:p>
            <a:r>
              <a:rPr lang="en-US" dirty="0"/>
              <a:t>Unit 5</a:t>
            </a:r>
          </a:p>
        </p:txBody>
      </p:sp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A9B9049-9E41-443D-FEB2-1697BBF54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57491"/>
            <a:ext cx="8140453" cy="766992"/>
          </a:xfrm>
        </p:spPr>
        <p:txBody>
          <a:bodyPr>
            <a:noAutofit/>
          </a:bodyPr>
          <a:lstStyle/>
          <a:p>
            <a:r>
              <a:rPr lang="en-GB" dirty="0"/>
              <a:t>Registering for myAccount 7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2757F62-E0C2-98A5-B260-DEC9AC8A1CE0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Registering for myAccount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2F5EE5-4F5E-FAEB-D704-1A4665D53F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3972442" cy="1919287"/>
          </a:xfrm>
        </p:spPr>
        <p:txBody>
          <a:bodyPr/>
          <a:lstStyle/>
          <a:p>
            <a:r>
              <a:rPr lang="en-US" dirty="0"/>
              <a:t>The final step allows you to </a:t>
            </a:r>
            <a:r>
              <a:rPr lang="en-US" b="1" dirty="0"/>
              <a:t>review your details</a:t>
            </a:r>
            <a:r>
              <a:rPr lang="en-US" dirty="0"/>
              <a:t> before submitting them to Revenue.</a:t>
            </a:r>
          </a:p>
          <a:p>
            <a:endParaRPr lang="en-US" dirty="0"/>
          </a:p>
        </p:txBody>
      </p:sp>
      <p:pic>
        <p:nvPicPr>
          <p:cNvPr id="11" name="Content Placeholder 6" descr="A picture of the final step of the myAccount registration process asking you to confirm that the details that you have entered are correct.">
            <a:extLst>
              <a:ext uri="{FF2B5EF4-FFF2-40B4-BE49-F238E27FC236}">
                <a16:creationId xmlns:a16="http://schemas.microsoft.com/office/drawing/2014/main" id="{99E701C2-C5F0-1851-66F4-BED08CCCC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979" y="1640130"/>
            <a:ext cx="5427549" cy="5056525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7D071-59D9-64EB-1423-80F5154617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71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A9B9049-9E41-443D-FEB2-1697BBF54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47966"/>
            <a:ext cx="8140453" cy="766992"/>
          </a:xfrm>
        </p:spPr>
        <p:txBody>
          <a:bodyPr>
            <a:noAutofit/>
          </a:bodyPr>
          <a:lstStyle/>
          <a:p>
            <a:r>
              <a:rPr lang="en-GB" dirty="0"/>
              <a:t>Registering for myAccount 8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90E28AC-4646-0BDA-6C19-765E648A1111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Registering for myAccount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1C93BE-14CA-0DE6-DCC3-2CE237909B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5318356" cy="42433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Revenue posts your </a:t>
            </a:r>
            <a:r>
              <a:rPr lang="en-US" b="1" dirty="0"/>
              <a:t>temporary password </a:t>
            </a:r>
            <a:r>
              <a:rPr lang="en-US" dirty="0"/>
              <a:t>to the address you have provided.</a:t>
            </a:r>
          </a:p>
          <a:p>
            <a:r>
              <a:rPr lang="en-US" dirty="0"/>
              <a:t>You must sign into myAccount within 21 days of the letter being sent to you.</a:t>
            </a:r>
          </a:p>
          <a:p>
            <a:pPr lvl="1"/>
            <a:r>
              <a:rPr lang="en-US" dirty="0"/>
              <a:t>If the </a:t>
            </a:r>
            <a:r>
              <a:rPr lang="en-US" b="1" dirty="0"/>
              <a:t>password is not used </a:t>
            </a:r>
            <a:r>
              <a:rPr lang="en-US" dirty="0"/>
              <a:t>within 21 days, it will expire, and you will </a:t>
            </a:r>
            <a:r>
              <a:rPr lang="en-US" b="1" dirty="0"/>
              <a:t>need to register again</a:t>
            </a:r>
            <a:r>
              <a:rPr lang="en-US" dirty="0"/>
              <a:t>. </a:t>
            </a:r>
          </a:p>
        </p:txBody>
      </p:sp>
      <p:pic>
        <p:nvPicPr>
          <p:cNvPr id="6" name="Content Placeholder 5" descr="A picture of a sample letter that is posted to you containing your temporary password which allows you to sign into myAccount">
            <a:extLst>
              <a:ext uri="{FF2B5EF4-FFF2-40B4-BE49-F238E27FC236}">
                <a16:creationId xmlns:a16="http://schemas.microsoft.com/office/drawing/2014/main" id="{5DF27C83-243D-644A-F19F-7515F4B13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3" r="2576"/>
          <a:stretch/>
        </p:blipFill>
        <p:spPr>
          <a:xfrm>
            <a:off x="7991794" y="1647006"/>
            <a:ext cx="3775765" cy="5044352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4800F3-D33B-C0F8-D688-2F9B5057D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1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AD9C-A852-C87D-2C1B-C2A7EE95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183016"/>
            <a:ext cx="8140453" cy="766992"/>
          </a:xfrm>
        </p:spPr>
        <p:txBody>
          <a:bodyPr>
            <a:normAutofit/>
          </a:bodyPr>
          <a:lstStyle/>
          <a:p>
            <a:r>
              <a:rPr lang="en-GB" dirty="0"/>
              <a:t>myAccount Services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EBA0EF-DA73-CB25-FFB5-A7A46D9C3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 descr="A picture of the myAccount homepage showing the PAYE services and property services placecards.">
            <a:extLst>
              <a:ext uri="{FF2B5EF4-FFF2-40B4-BE49-F238E27FC236}">
                <a16:creationId xmlns:a16="http://schemas.microsoft.com/office/drawing/2014/main" id="{0D23E941-60ED-CE5C-87B5-CF9EE43D27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94531" y="912426"/>
            <a:ext cx="7288711" cy="5832356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</p:spTree>
    <p:extLst>
      <p:ext uri="{BB962C8B-B14F-4D97-AF65-F5344CB8AC3E}">
        <p14:creationId xmlns:p14="http://schemas.microsoft.com/office/powerpoint/2010/main" val="1938348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AD9C-A852-C87D-2C1B-C2A7EE952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69509"/>
            <a:ext cx="8140453" cy="766992"/>
          </a:xfrm>
        </p:spPr>
        <p:txBody>
          <a:bodyPr>
            <a:normAutofit/>
          </a:bodyPr>
          <a:lstStyle/>
          <a:p>
            <a:r>
              <a:rPr lang="en-GB" dirty="0"/>
              <a:t>myAccount Services 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492421-4DF3-CCD1-1CF9-54D6E3209675}"/>
              </a:ext>
            </a:extLst>
          </p:cNvPr>
          <p:cNvSpPr txBox="1">
            <a:spLocks/>
          </p:cNvSpPr>
          <p:nvPr/>
        </p:nvSpPr>
        <p:spPr>
          <a:xfrm>
            <a:off x="1765616" y="183016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myAccount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E4700-5374-404E-2205-C835CACEC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9" descr="A picture of the myAccount homepage showing the Vehicle Services, Payments/Repayments, Manage My Record and Gifts &amp; Inheritances placecards.">
            <a:extLst>
              <a:ext uri="{FF2B5EF4-FFF2-40B4-BE49-F238E27FC236}">
                <a16:creationId xmlns:a16="http://schemas.microsoft.com/office/drawing/2014/main" id="{522D3925-0B48-9D0D-D361-D4ABF392D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1" y="819740"/>
            <a:ext cx="6915297" cy="5976678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</p:spTree>
    <p:extLst>
      <p:ext uri="{BB962C8B-B14F-4D97-AF65-F5344CB8AC3E}">
        <p14:creationId xmlns:p14="http://schemas.microsoft.com/office/powerpoint/2010/main" val="3136428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18B38-C600-2955-CFEE-BDA0C750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Registering For Your First Job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C0989-4B67-B118-BB8B-98FBBA02F4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9" y="1509714"/>
            <a:ext cx="3715588" cy="2188984"/>
          </a:xfrm>
        </p:spPr>
        <p:txBody>
          <a:bodyPr/>
          <a:lstStyle/>
          <a:p>
            <a:r>
              <a:rPr lang="en-GB" dirty="0"/>
              <a:t>When you start </a:t>
            </a:r>
            <a:r>
              <a:rPr lang="en-GB" b="1" dirty="0"/>
              <a:t>working</a:t>
            </a:r>
            <a:r>
              <a:rPr lang="en-GB" dirty="0"/>
              <a:t> for the </a:t>
            </a:r>
            <a:r>
              <a:rPr lang="en-GB" b="1" dirty="0"/>
              <a:t>first time </a:t>
            </a:r>
            <a:r>
              <a:rPr lang="en-GB" dirty="0"/>
              <a:t>you must </a:t>
            </a:r>
            <a:r>
              <a:rPr lang="en-GB" b="1" dirty="0"/>
              <a:t>register your employment</a:t>
            </a:r>
            <a:r>
              <a:rPr lang="en-GB" dirty="0"/>
              <a:t> using </a:t>
            </a:r>
            <a:r>
              <a:rPr lang="en-GB" b="1" dirty="0"/>
              <a:t>myAccount</a:t>
            </a:r>
            <a:r>
              <a:rPr lang="en-GB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D1AE1-61D4-B5EF-A940-B70B5E6A5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A picture of the myAccount sign in page">
            <a:extLst>
              <a:ext uri="{FF2B5EF4-FFF2-40B4-BE49-F238E27FC236}">
                <a16:creationId xmlns:a16="http://schemas.microsoft.com/office/drawing/2014/main" id="{D7B3A0EA-A345-7ECB-3765-253443A42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73" b="29769"/>
          <a:stretch/>
        </p:blipFill>
        <p:spPr>
          <a:xfrm>
            <a:off x="5835842" y="1509714"/>
            <a:ext cx="5820213" cy="4472947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</p:spTree>
    <p:extLst>
      <p:ext uri="{BB962C8B-B14F-4D97-AF65-F5344CB8AC3E}">
        <p14:creationId xmlns:p14="http://schemas.microsoft.com/office/powerpoint/2010/main" val="348407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F41D-36F1-6CE1-1FDB-7C4EAB10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57491"/>
            <a:ext cx="8140453" cy="766992"/>
          </a:xfrm>
        </p:spPr>
        <p:txBody>
          <a:bodyPr/>
          <a:lstStyle/>
          <a:p>
            <a:r>
              <a:rPr lang="en-GB" dirty="0"/>
              <a:t>Registering For Your First Job 2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27991B-6E3E-7098-8695-1CA8FABA345A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Registering For Your First Job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4510-8795-85D2-A377-CDD2F29CE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5356254" cy="4243387"/>
          </a:xfrm>
        </p:spPr>
        <p:txBody>
          <a:bodyPr>
            <a:normAutofit/>
          </a:bodyPr>
          <a:lstStyle/>
          <a:p>
            <a:r>
              <a:rPr lang="en-GB" dirty="0"/>
              <a:t>When you </a:t>
            </a:r>
            <a:r>
              <a:rPr lang="en-GB" b="1" dirty="0"/>
              <a:t>log onto myAccount </a:t>
            </a:r>
            <a:r>
              <a:rPr lang="en-GB" dirty="0"/>
              <a:t>for the first time, you will meet the placecard titled Jobs and Pensions.</a:t>
            </a:r>
          </a:p>
          <a:p>
            <a:r>
              <a:rPr lang="en-GB" dirty="0"/>
              <a:t>After you have </a:t>
            </a:r>
            <a:r>
              <a:rPr lang="en-GB" b="1" dirty="0"/>
              <a:t>registered your job</a:t>
            </a:r>
            <a:r>
              <a:rPr lang="en-GB" dirty="0"/>
              <a:t>, this placecard will update to include options such as: </a:t>
            </a:r>
          </a:p>
          <a:p>
            <a:pPr lvl="1"/>
            <a:r>
              <a:rPr lang="en-GB" b="1" dirty="0"/>
              <a:t>Manage Your Tax</a:t>
            </a:r>
          </a:p>
          <a:p>
            <a:pPr lvl="1"/>
            <a:r>
              <a:rPr lang="en-GB" b="1" dirty="0"/>
              <a:t>Review Your Tax</a:t>
            </a:r>
          </a:p>
          <a:p>
            <a:pPr lvl="1"/>
            <a:r>
              <a:rPr lang="en-GB" b="1" dirty="0"/>
              <a:t>Update Job or Pension Details.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Content Placeholder 3" descr="A picture of the Jobs and Pensions placecard on the myAccount homepage">
            <a:extLst>
              <a:ext uri="{FF2B5EF4-FFF2-40B4-BE49-F238E27FC236}">
                <a16:creationId xmlns:a16="http://schemas.microsoft.com/office/drawing/2014/main" id="{33F8C10E-47B4-34BC-AA4F-1CFD6B28D6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6" t="3174" r="2693" b="1425"/>
          <a:stretch/>
        </p:blipFill>
        <p:spPr>
          <a:xfrm>
            <a:off x="7690757" y="1796144"/>
            <a:ext cx="3935186" cy="4392386"/>
          </a:xfrm>
          <a:prstGeom prst="rect">
            <a:avLst/>
          </a:prstGeom>
          <a:ln w="38100">
            <a:solidFill>
              <a:srgbClr val="6C54A3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6508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F41D-36F1-6CE1-1FDB-7C4EAB10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852716"/>
            <a:ext cx="8140453" cy="766992"/>
          </a:xfrm>
        </p:spPr>
        <p:txBody>
          <a:bodyPr/>
          <a:lstStyle/>
          <a:p>
            <a:r>
              <a:rPr lang="en-GB" dirty="0"/>
              <a:t>Registering For Your First Job 3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2126C3-A731-7416-B705-6A30FF781A77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Registering For Your First Job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4510-8795-85D2-A377-CDD2F29CE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5054330" cy="5348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To register your job</a:t>
            </a:r>
            <a:r>
              <a:rPr lang="en-GB" dirty="0"/>
              <a:t>, you will need the following </a:t>
            </a:r>
            <a:r>
              <a:rPr lang="en-GB" b="1" dirty="0"/>
              <a:t>details</a:t>
            </a:r>
            <a:r>
              <a:rPr lang="en-GB" dirty="0"/>
              <a:t>:</a:t>
            </a:r>
          </a:p>
          <a:p>
            <a:r>
              <a:rPr lang="en-GB" dirty="0"/>
              <a:t>your employer’s tax registration number</a:t>
            </a:r>
          </a:p>
          <a:p>
            <a:r>
              <a:rPr lang="en-GB" dirty="0"/>
              <a:t>the date your job starts</a:t>
            </a:r>
          </a:p>
          <a:p>
            <a:r>
              <a:rPr lang="en-GB" dirty="0"/>
              <a:t>how often you will be paid</a:t>
            </a:r>
          </a:p>
          <a:p>
            <a:r>
              <a:rPr lang="en-GB" dirty="0"/>
              <a:t>an estimate of what your overall income will be</a:t>
            </a:r>
          </a:p>
          <a:p>
            <a:r>
              <a:rPr lang="en-GB" dirty="0"/>
              <a:t>residency details, if you have recently moved to Ireland.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 descr="A picture of the instructions page available when you select register a job or pension within the jobs and pensions placecard">
            <a:extLst>
              <a:ext uri="{FF2B5EF4-FFF2-40B4-BE49-F238E27FC236}">
                <a16:creationId xmlns:a16="http://schemas.microsoft.com/office/drawing/2014/main" id="{C31763C4-2445-53A2-82C0-01DC663CE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083" y="1432191"/>
            <a:ext cx="3805639" cy="5289610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</p:spTree>
    <p:extLst>
      <p:ext uri="{BB962C8B-B14F-4D97-AF65-F5344CB8AC3E}">
        <p14:creationId xmlns:p14="http://schemas.microsoft.com/office/powerpoint/2010/main" val="354115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F41D-36F1-6CE1-1FDB-7C4EAB10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1186091"/>
            <a:ext cx="8140453" cy="766992"/>
          </a:xfrm>
        </p:spPr>
        <p:txBody>
          <a:bodyPr/>
          <a:lstStyle/>
          <a:p>
            <a:r>
              <a:rPr lang="en-GB" dirty="0"/>
              <a:t>Registering For Your First Job 4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237602-0791-1499-57A4-2CED232A2AD6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Registering For Your First Job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4510-8795-85D2-A377-CDD2F29CE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4519492" cy="4243387"/>
          </a:xfrm>
        </p:spPr>
        <p:txBody>
          <a:bodyPr>
            <a:normAutofit/>
          </a:bodyPr>
          <a:lstStyle/>
          <a:p>
            <a:r>
              <a:rPr lang="en-GB" dirty="0"/>
              <a:t>You will need to enter your </a:t>
            </a:r>
            <a:r>
              <a:rPr lang="en-GB" b="1" dirty="0"/>
              <a:t>employer’s tax registration number</a:t>
            </a:r>
            <a:r>
              <a:rPr lang="en-GB" dirty="0"/>
              <a:t>.</a:t>
            </a:r>
          </a:p>
          <a:p>
            <a:r>
              <a:rPr lang="en-GB" dirty="0"/>
              <a:t>Your employer’s tax registration number consists of seven numbers, followed by one or two letters, e.g.</a:t>
            </a:r>
          </a:p>
          <a:p>
            <a:pPr lvl="1"/>
            <a:r>
              <a:rPr lang="en-GB" dirty="0"/>
              <a:t>1234567A </a:t>
            </a:r>
          </a:p>
          <a:p>
            <a:pPr lvl="1"/>
            <a:r>
              <a:rPr lang="en-GB" dirty="0"/>
              <a:t>1234567AA.</a:t>
            </a:r>
          </a:p>
        </p:txBody>
      </p:sp>
      <p:pic>
        <p:nvPicPr>
          <p:cNvPr id="8" name="Content Placeholder 4" descr="A picture of section 1 of registering a job or pensions requesting you to enter your employers tax registration number">
            <a:extLst>
              <a:ext uri="{FF2B5EF4-FFF2-40B4-BE49-F238E27FC236}">
                <a16:creationId xmlns:a16="http://schemas.microsoft.com/office/drawing/2014/main" id="{05480BA2-FF34-3C9F-490B-84C7F08899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5" r="4235"/>
          <a:stretch/>
        </p:blipFill>
        <p:spPr>
          <a:xfrm>
            <a:off x="6478438" y="1645035"/>
            <a:ext cx="5295924" cy="2926515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F41D-36F1-6CE1-1FDB-7C4EAB10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28916"/>
            <a:ext cx="8140453" cy="766992"/>
          </a:xfrm>
        </p:spPr>
        <p:txBody>
          <a:bodyPr/>
          <a:lstStyle/>
          <a:p>
            <a:r>
              <a:rPr lang="en-GB" dirty="0"/>
              <a:t>Registering For Your First Job 5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EEDD6D-BA34-09DB-CAF5-CD5CC752D6F1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Registering For Your First Job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4510-8795-85D2-A377-CDD2F29CE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5804828" cy="424338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company name will automatically appear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based on the tax registration number you entered on the previous screen.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name on the screen may not match the company name that you know, as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some companies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will have a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business name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and a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trading name.</a:t>
            </a:r>
          </a:p>
        </p:txBody>
      </p:sp>
      <p:pic>
        <p:nvPicPr>
          <p:cNvPr id="5" name="Content Placeholder 11" descr="A picture of section 1 of registering a job or pension requesting you to enter additional details including job start date and frequency of payment">
            <a:extLst>
              <a:ext uri="{FF2B5EF4-FFF2-40B4-BE49-F238E27FC236}">
                <a16:creationId xmlns:a16="http://schemas.microsoft.com/office/drawing/2014/main" id="{F79DB8C3-C419-25B1-8565-396CB4F91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703" y="1673139"/>
            <a:ext cx="3309837" cy="5048336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49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F41D-36F1-6CE1-1FDB-7C4EAB10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/>
          <a:lstStyle/>
          <a:p>
            <a:r>
              <a:rPr lang="en-GB" dirty="0"/>
              <a:t>Registering For Your First Job 6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DA5DBF-585E-47E0-7048-161BB1952723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Registering For Your First Job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4510-8795-85D2-A377-CDD2F29CE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5804828" cy="424338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You will be asked to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select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industry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you are working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If none of the job industries match your job, simply choose the option at the top ‘No – the appropriate industry is not listed below’.</a:t>
            </a:r>
          </a:p>
        </p:txBody>
      </p:sp>
      <p:pic>
        <p:nvPicPr>
          <p:cNvPr id="6" name="Content Placeholder 4" descr="A picture of the page asking you to choose the industry that your job falls within">
            <a:extLst>
              <a:ext uri="{FF2B5EF4-FFF2-40B4-BE49-F238E27FC236}">
                <a16:creationId xmlns:a16="http://schemas.microsoft.com/office/drawing/2014/main" id="{52E28ACA-3226-D40D-53B3-002C5BD46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993" y="1652960"/>
            <a:ext cx="3514965" cy="5049765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1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682B-8871-9811-878D-E47214FAC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Learning Intentions</a:t>
            </a:r>
          </a:p>
        </p:txBody>
      </p:sp>
      <p:pic>
        <p:nvPicPr>
          <p:cNvPr id="5" name="Picture 4" descr="Icon representing learning Intentions">
            <a:extLst>
              <a:ext uri="{FF2B5EF4-FFF2-40B4-BE49-F238E27FC236}">
                <a16:creationId xmlns:a16="http://schemas.microsoft.com/office/drawing/2014/main" id="{3C22F76D-FE83-1FB9-13A7-9BB6579530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6456" y="1022835"/>
            <a:ext cx="1307132" cy="130713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90844-E1BE-49F8-D991-B0CA6EEBEC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At the end of the unit, I will be able to:</a:t>
            </a:r>
          </a:p>
          <a:p>
            <a:endParaRPr lang="en-GB" sz="1600" dirty="0">
              <a:highlight>
                <a:srgbClr val="FFFF00"/>
              </a:highlight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D413575F-6B7D-B51A-E0E5-15B031156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667975"/>
              </p:ext>
            </p:extLst>
          </p:nvPr>
        </p:nvGraphicFramePr>
        <p:xfrm>
          <a:off x="1760537" y="2509855"/>
          <a:ext cx="10073763" cy="207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6317">
                  <a:extLst>
                    <a:ext uri="{9D8B030D-6E8A-4147-A177-3AD203B41FA5}">
                      <a16:colId xmlns:a16="http://schemas.microsoft.com/office/drawing/2014/main" val="2970168207"/>
                    </a:ext>
                  </a:extLst>
                </a:gridCol>
                <a:gridCol w="9597446">
                  <a:extLst>
                    <a:ext uri="{9D8B030D-6E8A-4147-A177-3AD203B41FA5}">
                      <a16:colId xmlns:a16="http://schemas.microsoft.com/office/drawing/2014/main" val="1851833650"/>
                    </a:ext>
                  </a:extLst>
                </a:gridCol>
              </a:tblGrid>
              <a:tr h="4688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54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Register for myAccount</a:t>
                      </a:r>
                    </a:p>
                  </a:txBody>
                  <a:tcPr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66760"/>
                  </a:ext>
                </a:extLst>
              </a:tr>
              <a:tr h="48536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54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Register my first job on myAccount</a:t>
                      </a:r>
                    </a:p>
                  </a:txBody>
                  <a:tcPr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B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902168"/>
                  </a:ext>
                </a:extLst>
              </a:tr>
              <a:tr h="31881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54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Navigate the self-service options available on myAccount</a:t>
                      </a:r>
                    </a:p>
                  </a:txBody>
                  <a:tcPr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619242"/>
                  </a:ext>
                </a:extLst>
              </a:tr>
              <a:tr h="17846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54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 a number of common tasks on myAccount</a:t>
                      </a:r>
                    </a:p>
                  </a:txBody>
                  <a:tcPr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B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39633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7B6700-5B6A-43D2-7AF8-738999BEA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5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F41D-36F1-6CE1-1FDB-7C4EAB10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/>
          <a:lstStyle/>
          <a:p>
            <a:r>
              <a:rPr lang="en-GB" dirty="0"/>
              <a:t>Registering For Your First Job 7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DA5DBF-585E-47E0-7048-161BB1952723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Registering For Your First Job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4510-8795-85D2-A377-CDD2F29CE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5804828" cy="424338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You will be asked to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select</a:t>
            </a:r>
          </a:p>
          <a:p>
            <a:pPr marL="0" indent="0">
              <a:buNone/>
            </a:pPr>
            <a:r>
              <a:rPr lang="en-GB" dirty="0"/>
              <a:t>   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option that </a:t>
            </a:r>
            <a:r>
              <a:rPr lang="en-GB" dirty="0"/>
              <a:t>best describes</a:t>
            </a:r>
          </a:p>
          <a:p>
            <a:pPr marL="0" indent="0">
              <a:buNone/>
            </a:pPr>
            <a:r>
              <a:rPr lang="en-GB" dirty="0"/>
              <a:t>    your </a:t>
            </a:r>
            <a:r>
              <a:rPr lang="en-GB" b="1" dirty="0"/>
              <a:t>residency status.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4" descr="A picture of section 2 of registering a job or pension requesting you to indicate your residency status">
            <a:extLst>
              <a:ext uri="{FF2B5EF4-FFF2-40B4-BE49-F238E27FC236}">
                <a16:creationId xmlns:a16="http://schemas.microsoft.com/office/drawing/2014/main" id="{52E28ACA-3226-D40D-53B3-002C5BD468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33484" y="1751682"/>
            <a:ext cx="4955410" cy="4797019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93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F41D-36F1-6CE1-1FDB-7C4EAB10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852716"/>
            <a:ext cx="8140453" cy="766992"/>
          </a:xfrm>
        </p:spPr>
        <p:txBody>
          <a:bodyPr/>
          <a:lstStyle/>
          <a:p>
            <a:r>
              <a:rPr lang="en-GB" dirty="0"/>
              <a:t>Registering For Your First Job 8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37D1C8-EB73-2D0A-6ADC-82379FC3CCCC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Registering For Your First Job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4510-8795-85D2-A377-CDD2F29CE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4105424" cy="424338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You will need to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select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whether your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total income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(excluding payments from Department of Social Protection) will be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less than €13,000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Based on previous lessons, do you know why this question is asked?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Content Placeholder 7" descr="A picture of section 3 of registering a job or pension requesting you to indicate whether you will earn more or less than €13,000 in the year">
            <a:extLst>
              <a:ext uri="{FF2B5EF4-FFF2-40B4-BE49-F238E27FC236}">
                <a16:creationId xmlns:a16="http://schemas.microsoft.com/office/drawing/2014/main" id="{E5C5A0A0-C9CC-4C67-9FA6-D4671D677C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4" r="524"/>
          <a:stretch/>
        </p:blipFill>
        <p:spPr>
          <a:xfrm>
            <a:off x="6423543" y="1650920"/>
            <a:ext cx="5342021" cy="4090550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</p:spTree>
    <p:extLst>
      <p:ext uri="{BB962C8B-B14F-4D97-AF65-F5344CB8AC3E}">
        <p14:creationId xmlns:p14="http://schemas.microsoft.com/office/powerpoint/2010/main" val="356941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F41D-36F1-6CE1-1FDB-7C4EAB10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/>
          <a:lstStyle/>
          <a:p>
            <a:r>
              <a:rPr lang="en-GB" dirty="0"/>
              <a:t>Registering For Your First Job 9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FFE72D-F105-7264-8D5C-4AB0848FEFFF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Registering For Your First Job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349D7-DCCA-B453-AD18-A62324D992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20546" y="1690243"/>
            <a:ext cx="3684620" cy="4984577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</p:spTree>
    <p:extLst>
      <p:ext uri="{BB962C8B-B14F-4D97-AF65-F5344CB8AC3E}">
        <p14:creationId xmlns:p14="http://schemas.microsoft.com/office/powerpoint/2010/main" val="19877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F41D-36F1-6CE1-1FDB-7C4EAB10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19391"/>
            <a:ext cx="8140453" cy="766992"/>
          </a:xfrm>
        </p:spPr>
        <p:txBody>
          <a:bodyPr/>
          <a:lstStyle/>
          <a:p>
            <a:r>
              <a:rPr lang="en-GB" dirty="0"/>
              <a:t>Registering For Your First Job 10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2B691F-3FAC-D893-2780-B8FD0887C42B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Registering For Your First Job</a:t>
            </a:r>
            <a:endParaRPr lang="en-US" dirty="0"/>
          </a:p>
        </p:txBody>
      </p:sp>
      <p:sp>
        <p:nvSpPr>
          <p:cNvPr id="3" name="Freeform: Shape 5">
            <a:extLst>
              <a:ext uri="{FF2B5EF4-FFF2-40B4-BE49-F238E27FC236}">
                <a16:creationId xmlns:a16="http://schemas.microsoft.com/office/drawing/2014/main" id="{8558C17B-D06C-E7B2-479D-70EB2DB1DDB4}"/>
              </a:ext>
            </a:extLst>
          </p:cNvPr>
          <p:cNvSpPr/>
          <p:nvPr/>
        </p:nvSpPr>
        <p:spPr>
          <a:xfrm>
            <a:off x="2473387" y="2742120"/>
            <a:ext cx="2107240" cy="2146415"/>
          </a:xfrm>
          <a:custGeom>
            <a:avLst/>
            <a:gdLst>
              <a:gd name="connsiteX0" fmla="*/ 0 w 1614825"/>
              <a:gd name="connsiteY0" fmla="*/ 0 h 807219"/>
              <a:gd name="connsiteX1" fmla="*/ 1614825 w 1614825"/>
              <a:gd name="connsiteY1" fmla="*/ 0 h 807219"/>
              <a:gd name="connsiteX2" fmla="*/ 1614825 w 1614825"/>
              <a:gd name="connsiteY2" fmla="*/ 807219 h 807219"/>
              <a:gd name="connsiteX3" fmla="*/ 0 w 1614825"/>
              <a:gd name="connsiteY3" fmla="*/ 807219 h 807219"/>
              <a:gd name="connsiteX4" fmla="*/ 0 w 1614825"/>
              <a:gd name="connsiteY4" fmla="*/ 0 h 80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4825" h="807219">
                <a:moveTo>
                  <a:pt x="0" y="0"/>
                </a:moveTo>
                <a:lnTo>
                  <a:pt x="1614825" y="0"/>
                </a:lnTo>
                <a:lnTo>
                  <a:pt x="1614825" y="807219"/>
                </a:lnTo>
                <a:lnTo>
                  <a:pt x="0" y="807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1. Revenue send instructions to your employer telling them how to tax you using a Revenue Payroll Notification (RPN).</a:t>
            </a:r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1C8E37A0-3031-B0AB-C4F2-48FBA04D0E5E}"/>
              </a:ext>
            </a:extLst>
          </p:cNvPr>
          <p:cNvSpPr/>
          <p:nvPr/>
        </p:nvSpPr>
        <p:spPr>
          <a:xfrm>
            <a:off x="5166574" y="4138393"/>
            <a:ext cx="2511607" cy="2262875"/>
          </a:xfrm>
          <a:custGeom>
            <a:avLst/>
            <a:gdLst>
              <a:gd name="connsiteX0" fmla="*/ 0 w 1614825"/>
              <a:gd name="connsiteY0" fmla="*/ 0 h 807219"/>
              <a:gd name="connsiteX1" fmla="*/ 1614825 w 1614825"/>
              <a:gd name="connsiteY1" fmla="*/ 0 h 807219"/>
              <a:gd name="connsiteX2" fmla="*/ 1614825 w 1614825"/>
              <a:gd name="connsiteY2" fmla="*/ 807219 h 807219"/>
              <a:gd name="connsiteX3" fmla="*/ 0 w 1614825"/>
              <a:gd name="connsiteY3" fmla="*/ 807219 h 807219"/>
              <a:gd name="connsiteX4" fmla="*/ 0 w 1614825"/>
              <a:gd name="connsiteY4" fmla="*/ 0 h 80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4825" h="807219">
                <a:moveTo>
                  <a:pt x="0" y="0"/>
                </a:moveTo>
                <a:lnTo>
                  <a:pt x="1614825" y="0"/>
                </a:lnTo>
                <a:lnTo>
                  <a:pt x="1614825" y="807219"/>
                </a:lnTo>
                <a:lnTo>
                  <a:pt x="0" y="807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2. Your employer takes the Income Tax, USC and PRSI from your wages and sends it to Revenue.</a:t>
            </a:r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8890846A-3E8C-C5BF-5F97-7060061CB418}"/>
              </a:ext>
            </a:extLst>
          </p:cNvPr>
          <p:cNvSpPr/>
          <p:nvPr/>
        </p:nvSpPr>
        <p:spPr>
          <a:xfrm>
            <a:off x="8312812" y="2740152"/>
            <a:ext cx="2225824" cy="1854759"/>
          </a:xfrm>
          <a:custGeom>
            <a:avLst/>
            <a:gdLst>
              <a:gd name="connsiteX0" fmla="*/ 0 w 1614825"/>
              <a:gd name="connsiteY0" fmla="*/ 0 h 807219"/>
              <a:gd name="connsiteX1" fmla="*/ 1614825 w 1614825"/>
              <a:gd name="connsiteY1" fmla="*/ 0 h 807219"/>
              <a:gd name="connsiteX2" fmla="*/ 1614825 w 1614825"/>
              <a:gd name="connsiteY2" fmla="*/ 807219 h 807219"/>
              <a:gd name="connsiteX3" fmla="*/ 0 w 1614825"/>
              <a:gd name="connsiteY3" fmla="*/ 807219 h 807219"/>
              <a:gd name="connsiteX4" fmla="*/ 0 w 1614825"/>
              <a:gd name="connsiteY4" fmla="*/ 0 h 80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4825" h="807219">
                <a:moveTo>
                  <a:pt x="0" y="0"/>
                </a:moveTo>
                <a:lnTo>
                  <a:pt x="1614825" y="0"/>
                </a:lnTo>
                <a:lnTo>
                  <a:pt x="1614825" y="807219"/>
                </a:lnTo>
                <a:lnTo>
                  <a:pt x="0" y="807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3. You receive your payslip less any Income Tax, USC and P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SI.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A5C6B0-C620-4AD3-DD7F-0172BB561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8712" y="1880494"/>
            <a:ext cx="3882466" cy="3528528"/>
            <a:chOff x="7163881" y="2277613"/>
            <a:chExt cx="2263683" cy="20573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4A2A7B7-38E3-BBDB-E00C-5CAC293A8E2E}"/>
                </a:ext>
              </a:extLst>
            </p:cNvPr>
            <p:cNvGrpSpPr/>
            <p:nvPr/>
          </p:nvGrpSpPr>
          <p:grpSpPr>
            <a:xfrm>
              <a:off x="7163881" y="2277613"/>
              <a:ext cx="2052089" cy="2057316"/>
              <a:chOff x="7288419" y="2256449"/>
              <a:chExt cx="1838648" cy="1843334"/>
            </a:xfrm>
          </p:grpSpPr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D5066B54-D8A1-035F-CEEF-C3D76D4D18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6200000">
                <a:off x="7288419" y="2261135"/>
                <a:ext cx="1838648" cy="1838648"/>
              </a:xfrm>
              <a:prstGeom prst="arc">
                <a:avLst>
                  <a:gd name="adj1" fmla="val 16200000"/>
                  <a:gd name="adj2" fmla="val 4951837"/>
                </a:avLst>
              </a:prstGeom>
              <a:ln w="127000">
                <a:solidFill>
                  <a:srgbClr val="6C54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E90755E0-BF40-D8D7-C81D-94E64CE4FB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7288419" y="2256449"/>
                <a:ext cx="1838648" cy="1838648"/>
              </a:xfrm>
              <a:prstGeom prst="arc">
                <a:avLst/>
              </a:prstGeom>
              <a:ln w="127000">
                <a:solidFill>
                  <a:srgbClr val="6C54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404602D5-21B8-B460-3CCE-4D9B8647F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8986069" y="3106334"/>
              <a:ext cx="441495" cy="253127"/>
            </a:xfrm>
            <a:prstGeom prst="triangle">
              <a:avLst/>
            </a:prstGeom>
            <a:solidFill>
              <a:srgbClr val="6C54A3"/>
            </a:solidFill>
            <a:ln>
              <a:solidFill>
                <a:srgbClr val="6C5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A8580C-8F06-4A67-D4B6-86DAA11C4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8167488" flipH="1">
            <a:off x="4692289" y="3257439"/>
            <a:ext cx="3519559" cy="3528528"/>
            <a:chOff x="7163882" y="2277613"/>
            <a:chExt cx="2052089" cy="205731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977D9B1-F9A7-1BDC-41BC-4F6315C2899E}"/>
                </a:ext>
              </a:extLst>
            </p:cNvPr>
            <p:cNvGrpSpPr/>
            <p:nvPr/>
          </p:nvGrpSpPr>
          <p:grpSpPr>
            <a:xfrm>
              <a:off x="7163882" y="2277613"/>
              <a:ext cx="2052089" cy="2057316"/>
              <a:chOff x="7288419" y="2256449"/>
              <a:chExt cx="1838648" cy="1843334"/>
            </a:xfrm>
          </p:grpSpPr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FA6EE2F1-27B5-1646-4021-36EEF1F3E0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6200000">
                <a:off x="7288419" y="2261135"/>
                <a:ext cx="1838648" cy="1838648"/>
              </a:xfrm>
              <a:prstGeom prst="arc">
                <a:avLst>
                  <a:gd name="adj1" fmla="val 16200000"/>
                  <a:gd name="adj2" fmla="val 2613351"/>
                </a:avLst>
              </a:prstGeom>
              <a:ln w="127000">
                <a:solidFill>
                  <a:srgbClr val="EE31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757FBCA8-8946-1F64-616D-9ACF88A74528}"/>
                  </a:ext>
                </a:extLst>
              </p:cNvPr>
              <p:cNvSpPr/>
              <p:nvPr/>
            </p:nvSpPr>
            <p:spPr>
              <a:xfrm rot="10800000">
                <a:off x="7288419" y="2256449"/>
                <a:ext cx="1838648" cy="1838648"/>
              </a:xfrm>
              <a:prstGeom prst="arc">
                <a:avLst/>
              </a:prstGeom>
              <a:ln w="127000">
                <a:solidFill>
                  <a:srgbClr val="EE31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A1C0E0AF-2D95-A174-A4D1-4DBC57551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8167488">
              <a:off x="8671359" y="2466977"/>
              <a:ext cx="441495" cy="253127"/>
            </a:xfrm>
            <a:prstGeom prst="triangle">
              <a:avLst/>
            </a:prstGeom>
            <a:solidFill>
              <a:srgbClr val="EE31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BD6B00-6A23-4EA0-4701-919C7F166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621285" y="1876012"/>
            <a:ext cx="3519559" cy="3528528"/>
            <a:chOff x="7288419" y="2256449"/>
            <a:chExt cx="1838648" cy="1843335"/>
          </a:xfrm>
        </p:grpSpPr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D27F6A9B-801B-12B9-37D8-9D941147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7288419" y="2261136"/>
              <a:ext cx="1838648" cy="1838648"/>
            </a:xfrm>
            <a:prstGeom prst="arc">
              <a:avLst>
                <a:gd name="adj1" fmla="val 16200000"/>
                <a:gd name="adj2" fmla="val 26292"/>
              </a:avLst>
            </a:prstGeom>
            <a:ln w="127000">
              <a:solidFill>
                <a:srgbClr val="005F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21E5203D-4470-AA3B-72C7-43CDE8AA1CF3}"/>
                </a:ext>
              </a:extLst>
            </p:cNvPr>
            <p:cNvSpPr/>
            <p:nvPr/>
          </p:nvSpPr>
          <p:spPr>
            <a:xfrm rot="10800000">
              <a:off x="7288419" y="2256449"/>
              <a:ext cx="1838648" cy="1838648"/>
            </a:xfrm>
            <a:prstGeom prst="arc">
              <a:avLst>
                <a:gd name="adj1" fmla="val 13716696"/>
                <a:gd name="adj2" fmla="val 0"/>
              </a:avLst>
            </a:prstGeom>
            <a:ln w="127000">
              <a:solidFill>
                <a:srgbClr val="005F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8" name="Triangle 14">
            <a:extLst>
              <a:ext uri="{FF2B5EF4-FFF2-40B4-BE49-F238E27FC236}">
                <a16:creationId xmlns:a16="http://schemas.microsoft.com/office/drawing/2014/main" id="{848D8B0D-33E3-592E-A301-6664B8210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0757749" y="3644546"/>
            <a:ext cx="757213" cy="434141"/>
          </a:xfrm>
          <a:prstGeom prst="triangle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6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E31CE-C0BF-F6ED-2070-71F43DCACD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Video</a:t>
            </a:r>
          </a:p>
        </p:txBody>
      </p:sp>
      <p:pic>
        <p:nvPicPr>
          <p:cNvPr id="2" name="Unit 5 - MyAccount Overview - FA" descr="A video titled myAccount overview">
            <a:hlinkClick r:id="" action="ppaction://media"/>
            <a:extLst>
              <a:ext uri="{FF2B5EF4-FFF2-40B4-BE49-F238E27FC236}">
                <a16:creationId xmlns:a16="http://schemas.microsoft.com/office/drawing/2014/main" id="{8C999BFF-14F1-15FB-AF29-12BA4824B2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1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44258A-5E2C-5692-5855-CF37E2DBD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75" y="1494131"/>
            <a:ext cx="8985250" cy="5567909"/>
          </a:xfrm>
          <a:prstGeom prst="rect">
            <a:avLst/>
          </a:prstGeom>
          <a:effectLst>
            <a:outerShdw blurRad="124068" dist="101561" dir="3000000" sx="100220" sy="100220" algn="ctr" rotWithShape="0">
              <a:srgbClr val="000000">
                <a:alpha val="38145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AA4A862-B8D8-F6C7-BD5C-2AE4B089FB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15417" y="524579"/>
            <a:ext cx="9916580" cy="11078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Learning Journal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BD9E6-06C4-7BD6-D4B5-67C986E1FA2F}"/>
              </a:ext>
            </a:extLst>
          </p:cNvPr>
          <p:cNvSpPr txBox="1"/>
          <p:nvPr/>
        </p:nvSpPr>
        <p:spPr>
          <a:xfrm>
            <a:off x="7824247" y="2407864"/>
            <a:ext cx="2375556" cy="1892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Complete your Learning </a:t>
            </a:r>
          </a:p>
          <a:p>
            <a:pPr algn="ctr">
              <a:lnSpc>
                <a:spcPts val="2800"/>
              </a:lnSpc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Journal for </a:t>
            </a:r>
          </a:p>
          <a:p>
            <a:pPr algn="ctr">
              <a:lnSpc>
                <a:spcPts val="2800"/>
              </a:lnSpc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Unit 5 – </a:t>
            </a:r>
          </a:p>
          <a:p>
            <a:pPr algn="ctr">
              <a:lnSpc>
                <a:spcPts val="2800"/>
              </a:lnSpc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myAccount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83784308-644A-34EE-3488-B7F45210D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99855" y="450032"/>
            <a:ext cx="348894" cy="653832"/>
          </a:xfrm>
          <a:prstGeom prst="triangle">
            <a:avLst>
              <a:gd name="adj" fmla="val 50000"/>
            </a:avLst>
          </a:prstGeom>
          <a:solidFill>
            <a:srgbClr val="6C54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F08CF570-22CE-F5B8-3F30-A0253E0E0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95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9E0C46-0995-5F5E-4328-819ED56452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/>
              <a:t>Activity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88A2E-EB57-8693-D384-6331FF744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Unit 4 - Retrieval Practice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8C3F8FF-EA4A-1216-5B05-0268494BF0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Who can answer the 10 questions correctly in the fastest time?</a:t>
            </a: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B6371AF7-13E7-72EC-AFDA-F84BC9376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844958"/>
              </p:ext>
            </p:extLst>
          </p:nvPr>
        </p:nvGraphicFramePr>
        <p:xfrm>
          <a:off x="1885360" y="1972792"/>
          <a:ext cx="9960820" cy="47783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0205">
                  <a:extLst>
                    <a:ext uri="{9D8B030D-6E8A-4147-A177-3AD203B41FA5}">
                      <a16:colId xmlns:a16="http://schemas.microsoft.com/office/drawing/2014/main" val="138953249"/>
                    </a:ext>
                  </a:extLst>
                </a:gridCol>
                <a:gridCol w="2490205">
                  <a:extLst>
                    <a:ext uri="{9D8B030D-6E8A-4147-A177-3AD203B41FA5}">
                      <a16:colId xmlns:a16="http://schemas.microsoft.com/office/drawing/2014/main" val="414515321"/>
                    </a:ext>
                  </a:extLst>
                </a:gridCol>
                <a:gridCol w="2490205">
                  <a:extLst>
                    <a:ext uri="{9D8B030D-6E8A-4147-A177-3AD203B41FA5}">
                      <a16:colId xmlns:a16="http://schemas.microsoft.com/office/drawing/2014/main" val="2547102145"/>
                    </a:ext>
                  </a:extLst>
                </a:gridCol>
                <a:gridCol w="2490205">
                  <a:extLst>
                    <a:ext uri="{9D8B030D-6E8A-4147-A177-3AD203B41FA5}">
                      <a16:colId xmlns:a16="http://schemas.microsoft.com/office/drawing/2014/main" val="1909891130"/>
                    </a:ext>
                  </a:extLst>
                </a:gridCol>
              </a:tblGrid>
              <a:tr h="1471163">
                <a:tc>
                  <a:txBody>
                    <a:bodyPr/>
                    <a:lstStyle/>
                    <a:p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>
                    <a:lnL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What do the letters USC mean?</a:t>
                      </a:r>
                    </a:p>
                  </a:txBody>
                  <a:tcPr marT="72000" marB="72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USC is paid when total income exceeds what amount?</a:t>
                      </a:r>
                    </a:p>
                  </a:txBody>
                  <a:tcPr marT="72000" marB="72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What is the rate of USC charged on income above €70,044? </a:t>
                      </a:r>
                    </a:p>
                  </a:txBody>
                  <a:tcPr marT="72000" marB="72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2492459"/>
                  </a:ext>
                </a:extLst>
              </a:tr>
              <a:tr h="171430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Name an income source on which USC is paid.</a:t>
                      </a:r>
                    </a:p>
                  </a:txBody>
                  <a:tcPr marT="72000" marB="72000">
                    <a:lnL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Name an income source that is exempt from USC.</a:t>
                      </a:r>
                    </a:p>
                  </a:txBody>
                  <a:tcPr marT="72000" marB="72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What do the letters TCC mean?</a:t>
                      </a:r>
                    </a:p>
                  </a:txBody>
                  <a:tcPr marT="72000" marB="72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 In what month does the Revenue Commissioners issue the TCC?</a:t>
                      </a:r>
                    </a:p>
                  </a:txBody>
                  <a:tcPr marT="72000" marB="72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5573688"/>
                  </a:ext>
                </a:extLst>
              </a:tr>
              <a:tr h="1457039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 What do the letters PRSI mean?</a:t>
                      </a:r>
                    </a:p>
                  </a:txBody>
                  <a:tcPr marT="72000" marB="72000">
                    <a:lnL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 What do PRSI contributions fund?</a:t>
                      </a:r>
                    </a:p>
                  </a:txBody>
                  <a:tcPr marT="72000" marB="72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 How many PRSI classes exist in Ireland?</a:t>
                      </a:r>
                    </a:p>
                  </a:txBody>
                  <a:tcPr marT="72000" marB="72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6298706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17EA494-3D71-E218-1E4B-F0D81B72E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571" y="1821152"/>
            <a:ext cx="1776627" cy="1776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4EFA9F-BCCB-C038-3821-CADF66391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0311" y="5147139"/>
            <a:ext cx="1787775" cy="17877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41D1EB-8738-9BF0-680B-DD5A21CE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25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AD9C-A852-C87D-2C1B-C2A7EE95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/>
          </a:bodyPr>
          <a:lstStyle/>
          <a:p>
            <a:r>
              <a:rPr lang="en-GB" dirty="0"/>
              <a:t>Registering for myAccount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AF101-4195-41F2-32D2-DC6AFBB0A7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9493250" cy="4243387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b="1" dirty="0"/>
              <a:t>Revenue Commissioners </a:t>
            </a:r>
            <a:r>
              <a:rPr lang="en-GB" dirty="0"/>
              <a:t>provide a number of </a:t>
            </a:r>
            <a:r>
              <a:rPr lang="en-GB" b="1" dirty="0"/>
              <a:t>online platforms </a:t>
            </a:r>
            <a:r>
              <a:rPr lang="en-GB" dirty="0"/>
              <a:t>that are </a:t>
            </a:r>
            <a:r>
              <a:rPr lang="en-GB" b="1" dirty="0"/>
              <a:t>used by taxpayers to manage their tax affairs </a:t>
            </a:r>
            <a:r>
              <a:rPr lang="en-GB" dirty="0"/>
              <a:t>at a time and place that is convenient to their lives.</a:t>
            </a:r>
          </a:p>
          <a:p>
            <a:r>
              <a:rPr lang="en-GB" dirty="0"/>
              <a:t>The myAccount platform is used by:</a:t>
            </a:r>
          </a:p>
          <a:p>
            <a:endParaRPr lang="en-GB" dirty="0"/>
          </a:p>
        </p:txBody>
      </p:sp>
      <p:grpSp>
        <p:nvGrpSpPr>
          <p:cNvPr id="6" name="Group 5" descr="Individuals taxed under the PAYE system&#10;">
            <a:extLst>
              <a:ext uri="{FF2B5EF4-FFF2-40B4-BE49-F238E27FC236}">
                <a16:creationId xmlns:a16="http://schemas.microsoft.com/office/drawing/2014/main" id="{44552A50-700F-F08B-EF9A-025D041561C1}"/>
              </a:ext>
            </a:extLst>
          </p:cNvPr>
          <p:cNvGrpSpPr/>
          <p:nvPr/>
        </p:nvGrpSpPr>
        <p:grpSpPr>
          <a:xfrm>
            <a:off x="1879679" y="3461047"/>
            <a:ext cx="3187978" cy="2872132"/>
            <a:chOff x="1879679" y="3461047"/>
            <a:chExt cx="3187978" cy="287213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B4E4ABE-6A47-E09D-CDBC-1DF3334CE81D}"/>
                </a:ext>
              </a:extLst>
            </p:cNvPr>
            <p:cNvSpPr/>
            <p:nvPr/>
          </p:nvSpPr>
          <p:spPr>
            <a:xfrm>
              <a:off x="1879679" y="3461047"/>
              <a:ext cx="3187978" cy="2862841"/>
            </a:xfrm>
            <a:prstGeom prst="roundRect">
              <a:avLst>
                <a:gd name="adj" fmla="val 6538"/>
              </a:avLst>
            </a:prstGeom>
            <a:ln w="28575">
              <a:solidFill>
                <a:srgbClr val="6C54A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560"/>
                </a:lnSpc>
                <a:buFont typeface="Arial" panose="020B0604020202020204" pitchFamily="34" charset="0"/>
                <a:buChar char="•"/>
              </a:pPr>
              <a:endParaRPr lang="en-I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ound Same Side Corner Rectangle 17">
              <a:extLst>
                <a:ext uri="{FF2B5EF4-FFF2-40B4-BE49-F238E27FC236}">
                  <a16:creationId xmlns:a16="http://schemas.microsoft.com/office/drawing/2014/main" id="{72F7739E-3F13-8198-8EFB-55B858197B25}"/>
                </a:ext>
              </a:extLst>
            </p:cNvPr>
            <p:cNvSpPr/>
            <p:nvPr/>
          </p:nvSpPr>
          <p:spPr>
            <a:xfrm>
              <a:off x="1879866" y="5643750"/>
              <a:ext cx="3187790" cy="689429"/>
            </a:xfrm>
            <a:prstGeom prst="round2SameRect">
              <a:avLst>
                <a:gd name="adj1" fmla="val 0"/>
                <a:gd name="adj2" fmla="val 19833"/>
              </a:avLst>
            </a:prstGeom>
            <a:solidFill>
              <a:srgbClr val="6C54A3"/>
            </a:solidFill>
            <a:ln w="28575">
              <a:solidFill>
                <a:srgbClr val="6C5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Individuals taxed </a:t>
              </a:r>
              <a:b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under the PAYE system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FDE021-8FD8-2E60-1A2A-3EEAEB21C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1992" y="3552237"/>
              <a:ext cx="2103539" cy="2103539"/>
            </a:xfrm>
            <a:prstGeom prst="rect">
              <a:avLst/>
            </a:prstGeom>
          </p:spPr>
        </p:pic>
      </p:grpSp>
      <p:grpSp>
        <p:nvGrpSpPr>
          <p:cNvPr id="5" name="Group 4" descr="Self-employed individuals&#10;">
            <a:extLst>
              <a:ext uri="{FF2B5EF4-FFF2-40B4-BE49-F238E27FC236}">
                <a16:creationId xmlns:a16="http://schemas.microsoft.com/office/drawing/2014/main" id="{00099506-8E7C-608A-353B-70135D85DCDB}"/>
              </a:ext>
            </a:extLst>
          </p:cNvPr>
          <p:cNvGrpSpPr/>
          <p:nvPr/>
        </p:nvGrpSpPr>
        <p:grpSpPr>
          <a:xfrm>
            <a:off x="5231904" y="3461047"/>
            <a:ext cx="3187978" cy="2872132"/>
            <a:chOff x="5231904" y="3461047"/>
            <a:chExt cx="3187978" cy="2872132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5D8D545-0C52-94A8-58B0-A3AC4BEA8792}"/>
                </a:ext>
              </a:extLst>
            </p:cNvPr>
            <p:cNvSpPr/>
            <p:nvPr/>
          </p:nvSpPr>
          <p:spPr>
            <a:xfrm>
              <a:off x="5231904" y="3461047"/>
              <a:ext cx="3187978" cy="2862841"/>
            </a:xfrm>
            <a:prstGeom prst="roundRect">
              <a:avLst>
                <a:gd name="adj" fmla="val 6538"/>
              </a:avLst>
            </a:prstGeom>
            <a:ln w="28575">
              <a:solidFill>
                <a:srgbClr val="6C54A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560"/>
                </a:lnSpc>
                <a:buFont typeface="Arial" panose="020B0604020202020204" pitchFamily="34" charset="0"/>
                <a:buChar char="•"/>
              </a:pPr>
              <a:endParaRPr lang="en-I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1F2F267F-4ADF-873D-EBCB-62EE5C4C89B4}"/>
                </a:ext>
              </a:extLst>
            </p:cNvPr>
            <p:cNvSpPr/>
            <p:nvPr/>
          </p:nvSpPr>
          <p:spPr>
            <a:xfrm>
              <a:off x="5232091" y="5643750"/>
              <a:ext cx="3187790" cy="689429"/>
            </a:xfrm>
            <a:prstGeom prst="round2SameRect">
              <a:avLst>
                <a:gd name="adj1" fmla="val 0"/>
                <a:gd name="adj2" fmla="val 19833"/>
              </a:avLst>
            </a:prstGeom>
            <a:solidFill>
              <a:srgbClr val="6C54A3"/>
            </a:solidFill>
            <a:ln w="28575">
              <a:solidFill>
                <a:srgbClr val="6C5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Self-employed individuals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99B9F8-C22D-FB14-59F1-8F7DA75EF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3931" y="3552237"/>
              <a:ext cx="2103539" cy="2103539"/>
            </a:xfrm>
            <a:prstGeom prst="rect">
              <a:avLst/>
            </a:prstGeom>
          </p:spPr>
        </p:pic>
      </p:grpSp>
      <p:grpSp>
        <p:nvGrpSpPr>
          <p:cNvPr id="4" name="Group 3" descr="Individuals registered to pay Local Property Tax (LPT)&#10;">
            <a:extLst>
              <a:ext uri="{FF2B5EF4-FFF2-40B4-BE49-F238E27FC236}">
                <a16:creationId xmlns:a16="http://schemas.microsoft.com/office/drawing/2014/main" id="{C62DDE70-489F-3490-12A4-BF02A22EC36B}"/>
              </a:ext>
            </a:extLst>
          </p:cNvPr>
          <p:cNvGrpSpPr/>
          <p:nvPr/>
        </p:nvGrpSpPr>
        <p:grpSpPr>
          <a:xfrm>
            <a:off x="8565004" y="3461047"/>
            <a:ext cx="3187978" cy="2872132"/>
            <a:chOff x="8565004" y="3461047"/>
            <a:chExt cx="3187978" cy="2872132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2EB2F7C-D3EB-89E6-1165-3A24429F0372}"/>
                </a:ext>
              </a:extLst>
            </p:cNvPr>
            <p:cNvSpPr/>
            <p:nvPr/>
          </p:nvSpPr>
          <p:spPr>
            <a:xfrm>
              <a:off x="8565004" y="3461047"/>
              <a:ext cx="3187978" cy="2862841"/>
            </a:xfrm>
            <a:prstGeom prst="roundRect">
              <a:avLst>
                <a:gd name="adj" fmla="val 6538"/>
              </a:avLst>
            </a:prstGeom>
            <a:ln w="28575">
              <a:solidFill>
                <a:srgbClr val="6C54A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560"/>
                </a:lnSpc>
                <a:buFont typeface="Arial" panose="020B0604020202020204" pitchFamily="34" charset="0"/>
                <a:buChar char="•"/>
              </a:pPr>
              <a:endParaRPr lang="en-I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ound Same Side Corner Rectangle 21">
              <a:extLst>
                <a:ext uri="{FF2B5EF4-FFF2-40B4-BE49-F238E27FC236}">
                  <a16:creationId xmlns:a16="http://schemas.microsoft.com/office/drawing/2014/main" id="{1E4A4640-88D5-0355-EE46-97B051E56227}"/>
                </a:ext>
              </a:extLst>
            </p:cNvPr>
            <p:cNvSpPr/>
            <p:nvPr/>
          </p:nvSpPr>
          <p:spPr>
            <a:xfrm>
              <a:off x="8565191" y="5643750"/>
              <a:ext cx="3187790" cy="689429"/>
            </a:xfrm>
            <a:prstGeom prst="round2SameRect">
              <a:avLst>
                <a:gd name="adj1" fmla="val 0"/>
                <a:gd name="adj2" fmla="val 19833"/>
              </a:avLst>
            </a:prstGeom>
            <a:solidFill>
              <a:srgbClr val="6C54A3"/>
            </a:solidFill>
            <a:ln w="28575">
              <a:solidFill>
                <a:srgbClr val="6C5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lvl="0" algn="ctr"/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Individuals registered to pay Local Property Tax (LPT)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A0F2F1-952C-3DAA-97FB-E21785AAC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8625" y="3552237"/>
              <a:ext cx="2103539" cy="2103539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D99DD-5989-31DE-C3A3-BB2319C72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3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AD9C-A852-C87D-2C1B-C2A7EE952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09866"/>
            <a:ext cx="8140453" cy="766992"/>
          </a:xfrm>
        </p:spPr>
        <p:txBody>
          <a:bodyPr>
            <a:normAutofit/>
          </a:bodyPr>
          <a:lstStyle/>
          <a:p>
            <a:r>
              <a:rPr lang="en-GB" dirty="0"/>
              <a:t>Registering for myAccount 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FAACE6-4E0E-232C-1FBC-DC159D3035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Registering for myAccount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AF101-4195-41F2-32D2-DC6AFBB0A7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9493250" cy="4243387"/>
          </a:xfrm>
        </p:spPr>
        <p:txBody>
          <a:bodyPr>
            <a:normAutofit/>
          </a:bodyPr>
          <a:lstStyle/>
          <a:p>
            <a:r>
              <a:rPr lang="en-GB" dirty="0"/>
              <a:t>To </a:t>
            </a:r>
            <a:r>
              <a:rPr lang="en-GB" b="1" dirty="0"/>
              <a:t>register for myAccount</a:t>
            </a:r>
            <a:r>
              <a:rPr lang="en-GB" dirty="0"/>
              <a:t>, begin by selecting the </a:t>
            </a:r>
            <a:r>
              <a:rPr lang="en-GB" b="1" dirty="0"/>
              <a:t>myAccount link </a:t>
            </a:r>
            <a:r>
              <a:rPr lang="en-GB" dirty="0"/>
              <a:t>in the top right-hand corner of the Revenue website.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6794F-94B1-730E-6A12-0788DD56A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 descr="A picture of the Revenue website highlighting the myAccount button in the top right-hand corner.">
            <a:extLst>
              <a:ext uri="{FF2B5EF4-FFF2-40B4-BE49-F238E27FC236}">
                <a16:creationId xmlns:a16="http://schemas.microsoft.com/office/drawing/2014/main" id="{C1F995E4-EC0C-1C3A-45C9-FEE138ABA3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77496" y="2945222"/>
            <a:ext cx="9757963" cy="3177011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1518A55D-AA26-3255-B19F-4BA531417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81499" y="2963542"/>
            <a:ext cx="803304" cy="333288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1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AD9C-A852-C87D-2C1B-C2A7EE952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1014641"/>
            <a:ext cx="8140453" cy="766992"/>
          </a:xfrm>
        </p:spPr>
        <p:txBody>
          <a:bodyPr>
            <a:normAutofit/>
          </a:bodyPr>
          <a:lstStyle/>
          <a:p>
            <a:r>
              <a:rPr lang="en-GB" dirty="0"/>
              <a:t>Registering for myAccount 3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C9D0EB-C6E8-8857-279B-312D4C5BA76E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Registering for myAccount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AF101-4195-41F2-32D2-DC6AFBB0A7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4081485" cy="42433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On the right-hand side of the screen, select the </a:t>
            </a:r>
            <a:r>
              <a:rPr lang="en-GB" b="1" dirty="0"/>
              <a:t>‘Register Now’ </a:t>
            </a:r>
            <a:r>
              <a:rPr lang="en-GB" dirty="0"/>
              <a:t>button.</a:t>
            </a:r>
          </a:p>
          <a:p>
            <a:r>
              <a:rPr lang="en-GB" dirty="0"/>
              <a:t>If you have a verified MyGovID account, you can sign into myAccount using your MyGovID details.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758E0-9BF1-ABBE-87C3-C6F51259F8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A picture of the myAccount sign in page highlighting the register now button on the right hand side of the screen. There is also an option to register using MyGovID.&#10;&#10;">
            <a:extLst>
              <a:ext uri="{FF2B5EF4-FFF2-40B4-BE49-F238E27FC236}">
                <a16:creationId xmlns:a16="http://schemas.microsoft.com/office/drawing/2014/main" id="{9582523D-1654-874F-7055-ABF0F1E9D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958" y="1525080"/>
            <a:ext cx="5301392" cy="5245830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</p:spTree>
    <p:extLst>
      <p:ext uri="{BB962C8B-B14F-4D97-AF65-F5344CB8AC3E}">
        <p14:creationId xmlns:p14="http://schemas.microsoft.com/office/powerpoint/2010/main" val="404277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A9B9049-9E41-443D-FEB2-1697BBF54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67016"/>
            <a:ext cx="8140453" cy="766992"/>
          </a:xfrm>
        </p:spPr>
        <p:txBody>
          <a:bodyPr>
            <a:noAutofit/>
          </a:bodyPr>
          <a:lstStyle/>
          <a:p>
            <a:r>
              <a:rPr lang="en-GB" dirty="0"/>
              <a:t>Registering for myAccount 4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1AE721-C1F7-1930-DA04-44172D1AB59F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Registering for myAccount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9386-684A-0F4C-841A-D72AA78A4C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4383352" cy="42437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b="1" dirty="0"/>
              <a:t>To register</a:t>
            </a:r>
            <a:r>
              <a:rPr lang="en-US" dirty="0"/>
              <a:t>, you will need to enter the following </a:t>
            </a:r>
            <a:r>
              <a:rPr lang="en-US" b="1" dirty="0"/>
              <a:t>details</a:t>
            </a:r>
            <a:r>
              <a:rPr lang="en-US" dirty="0"/>
              <a:t>:</a:t>
            </a:r>
          </a:p>
          <a:p>
            <a:r>
              <a:rPr lang="en-US" dirty="0"/>
              <a:t>Personal Public Service Number (PPSN)*</a:t>
            </a:r>
          </a:p>
          <a:p>
            <a:r>
              <a:rPr lang="en-US" dirty="0"/>
              <a:t>Name</a:t>
            </a:r>
          </a:p>
          <a:p>
            <a:r>
              <a:rPr lang="en-US" dirty="0"/>
              <a:t>Date of birth</a:t>
            </a:r>
          </a:p>
          <a:p>
            <a:r>
              <a:rPr lang="en-US" dirty="0"/>
              <a:t>Address</a:t>
            </a:r>
          </a:p>
          <a:p>
            <a:r>
              <a:rPr lang="en-US" dirty="0"/>
              <a:t>Phone number</a:t>
            </a:r>
          </a:p>
          <a:p>
            <a:r>
              <a:rPr lang="en-US" dirty="0"/>
              <a:t>Email address.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5BD02-0CD3-642C-864C-7426D4051AAA}"/>
              </a:ext>
            </a:extLst>
          </p:cNvPr>
          <p:cNvSpPr txBox="1"/>
          <p:nvPr/>
        </p:nvSpPr>
        <p:spPr>
          <a:xfrm>
            <a:off x="1878677" y="6003183"/>
            <a:ext cx="4217323" cy="811367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7030A0"/>
            </a:solidFill>
            <a:prstDash val="dash"/>
          </a:ln>
        </p:spPr>
        <p:txBody>
          <a:bodyPr wrap="square" tIns="36000" b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*If born in Ireland, you receive a PPSN when your birth is registered.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*If born outside of Ireland, you must apply for a PPSN from the Department of Social Protection.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8DA0F3-1BE1-3E45-DC61-2F3AA859D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Content Placeholder 4" descr="A picture of the myAccount registration page highlighting the start registration button on the right hand side. There is also an option to continue with MyGovID.">
            <a:extLst>
              <a:ext uri="{FF2B5EF4-FFF2-40B4-BE49-F238E27FC236}">
                <a16:creationId xmlns:a16="http://schemas.microsoft.com/office/drawing/2014/main" id="{A3D29D6C-0CC1-E249-3468-D7820E21CD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46174" y="1651324"/>
            <a:ext cx="4096570" cy="5031901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</p:spTree>
    <p:extLst>
      <p:ext uri="{BB962C8B-B14F-4D97-AF65-F5344CB8AC3E}">
        <p14:creationId xmlns:p14="http://schemas.microsoft.com/office/powerpoint/2010/main" val="395440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A9B9049-9E41-443D-FEB2-1697BBF54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>
            <a:noAutofit/>
          </a:bodyPr>
          <a:lstStyle/>
          <a:p>
            <a:r>
              <a:rPr lang="en-GB" b="1" i="0" dirty="0">
                <a:latin typeface="Calibri" panose="020F0502020204030204" pitchFamily="34" charset="0"/>
                <a:cs typeface="Calibri" panose="020F0502020204030204" pitchFamily="34" charset="0"/>
              </a:rPr>
              <a:t>Registering for myAccount 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66EA7B6-0E63-FDDC-13E2-57BE33B3E7B5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Registering for myAccount</a:t>
            </a:r>
          </a:p>
        </p:txBody>
      </p:sp>
      <p:pic>
        <p:nvPicPr>
          <p:cNvPr id="11" name="Content Placeholder 5" descr="A picture of step 1 of the myAccount registration process requesting you to enter your PPS number">
            <a:extLst>
              <a:ext uri="{FF2B5EF4-FFF2-40B4-BE49-F238E27FC236}">
                <a16:creationId xmlns:a16="http://schemas.microsoft.com/office/drawing/2014/main" id="{93DDD695-3D91-6495-0E73-D2AF4AEAC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3" r="2513"/>
          <a:stretch/>
        </p:blipFill>
        <p:spPr>
          <a:xfrm>
            <a:off x="1901227" y="1680961"/>
            <a:ext cx="3196957" cy="2687704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pic>
        <p:nvPicPr>
          <p:cNvPr id="12" name="Content Placeholder 5" descr="A picture of step 2 of the myAccount registration process requesting you to enter your full name">
            <a:extLst>
              <a:ext uri="{FF2B5EF4-FFF2-40B4-BE49-F238E27FC236}">
                <a16:creationId xmlns:a16="http://schemas.microsoft.com/office/drawing/2014/main" id="{DCD80679-3D12-49D9-6840-234012EA5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r="5833"/>
          <a:stretch/>
        </p:blipFill>
        <p:spPr>
          <a:xfrm>
            <a:off x="5138651" y="1680961"/>
            <a:ext cx="3026992" cy="3729976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pic>
        <p:nvPicPr>
          <p:cNvPr id="13" name="Content Placeholder 4" descr="A picture of step 3 of the myAccount registration process requesting you to enter your date of birth">
            <a:extLst>
              <a:ext uri="{FF2B5EF4-FFF2-40B4-BE49-F238E27FC236}">
                <a16:creationId xmlns:a16="http://schemas.microsoft.com/office/drawing/2014/main" id="{3CCA2782-F79E-00B8-C4A2-54BFB421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" r="5636"/>
          <a:stretch/>
        </p:blipFill>
        <p:spPr>
          <a:xfrm>
            <a:off x="8206111" y="1680961"/>
            <a:ext cx="3561167" cy="2369053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9FD9CB-CE57-652F-D4E9-03CB610B6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A9B9049-9E41-443D-FEB2-1697BBF54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47966"/>
            <a:ext cx="8140453" cy="766992"/>
          </a:xfrm>
        </p:spPr>
        <p:txBody>
          <a:bodyPr>
            <a:noAutofit/>
          </a:bodyPr>
          <a:lstStyle/>
          <a:p>
            <a:r>
              <a:rPr lang="en-GB" b="1" i="0" dirty="0">
                <a:latin typeface="Calibri" panose="020F0502020204030204" pitchFamily="34" charset="0"/>
                <a:cs typeface="Calibri" panose="020F0502020204030204" pitchFamily="34" charset="0"/>
              </a:rPr>
              <a:t>Registering for myAccount 6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CBAF0E-2DAE-75D3-E8BF-9B75F35CBBD8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Registering for myAccount</a:t>
            </a:r>
          </a:p>
        </p:txBody>
      </p:sp>
      <p:pic>
        <p:nvPicPr>
          <p:cNvPr id="7" name="Content Placeholder 4" descr="A picture of step 4 of the myAccount registration process requesting you to enter your address">
            <a:extLst>
              <a:ext uri="{FF2B5EF4-FFF2-40B4-BE49-F238E27FC236}">
                <a16:creationId xmlns:a16="http://schemas.microsoft.com/office/drawing/2014/main" id="{FABEA37A-D96A-84E8-FAD7-BC4C01ED5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/>
          <a:stretch/>
        </p:blipFill>
        <p:spPr>
          <a:xfrm>
            <a:off x="1901228" y="1688113"/>
            <a:ext cx="2606982" cy="4362310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pic>
        <p:nvPicPr>
          <p:cNvPr id="8" name="Content Placeholder 5" descr="A picture of step 5 of the myAccount registration process requesting you to enter your mobile number">
            <a:extLst>
              <a:ext uri="{FF2B5EF4-FFF2-40B4-BE49-F238E27FC236}">
                <a16:creationId xmlns:a16="http://schemas.microsoft.com/office/drawing/2014/main" id="{DF5DF59F-6E85-22EB-A367-A4203EEC95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r="1899"/>
          <a:stretch/>
        </p:blipFill>
        <p:spPr>
          <a:xfrm>
            <a:off x="4542021" y="1688113"/>
            <a:ext cx="3371742" cy="2807851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pic>
        <p:nvPicPr>
          <p:cNvPr id="14" name="Content Placeholder 5" descr="A picture of step 6 of the myAccount registration process requesting you to enter your email address">
            <a:extLst>
              <a:ext uri="{FF2B5EF4-FFF2-40B4-BE49-F238E27FC236}">
                <a16:creationId xmlns:a16="http://schemas.microsoft.com/office/drawing/2014/main" id="{B6B3BB08-62B9-CA7B-DEDD-A513F55A4A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3568"/>
          <a:stretch/>
        </p:blipFill>
        <p:spPr>
          <a:xfrm>
            <a:off x="7948612" y="1688113"/>
            <a:ext cx="3810401" cy="2241589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618D6-70DE-3616-E700-9A492EE43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1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ush">
  <a:themeElements>
    <a:clrScheme name="Custom 1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09192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owerPoint presentation" ma:contentTypeID="0x010100852E11B2A94E4937B655CB4FCD918453005FA75F085205413EA3615870986D061700D0D0AE870DAF4F469AC5090B41715AEE" ma:contentTypeVersion="27" ma:contentTypeDescription="" ma:contentTypeScope="" ma:versionID="ad6ce0c09e2b2df592cb0dcc6898980c">
  <xsd:schema xmlns:xsd="http://www.w3.org/2001/XMLSchema" xmlns:xs="http://www.w3.org/2001/XMLSchema" xmlns:p="http://schemas.microsoft.com/office/2006/metadata/properties" xmlns:ns2="30388d3e-f850-492b-a475-cc3c8a4795b9" targetNamespace="http://schemas.microsoft.com/office/2006/metadata/properties" ma:root="true" ma:fieldsID="486328cfd63650f5a0accfb6080b4dfb" ns2:_="">
    <xsd:import namespace="30388d3e-f850-492b-a475-cc3c8a4795b9"/>
    <xsd:element name="properties">
      <xsd:complexType>
        <xsd:sequence>
          <xsd:element name="documentManagement">
            <xsd:complexType>
              <xsd:all>
                <xsd:element ref="ns2:e9be08524f454d8b979862330e952271" minOccurs="0"/>
                <xsd:element ref="ns2:TaxCatchAll" minOccurs="0"/>
                <xsd:element ref="ns2:TaxCatchAllLabel" minOccurs="0"/>
                <xsd:element ref="ns2:l29cd52af9b640b690e3347aa75f97a9" minOccurs="0"/>
                <xsd:element ref="ns2:ade64af1c6a24cfdbe8da7f962b31d74" minOccurs="0"/>
                <xsd:element ref="ns2:e62af2f156934d1aab35222180c5fbb1" minOccurs="0"/>
                <xsd:element ref="ns2:nb82aa7489a64919aab5fd247ffa0d1e" minOccurs="0"/>
                <xsd:element ref="ns2:f62107d924a7469492625f91956e46a6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88d3e-f850-492b-a475-cc3c8a4795b9" elementFormDefault="qualified">
    <xsd:import namespace="http://schemas.microsoft.com/office/2006/documentManagement/types"/>
    <xsd:import namespace="http://schemas.microsoft.com/office/infopath/2007/PartnerControls"/>
    <xsd:element name="e9be08524f454d8b979862330e952271" ma:index="8" nillable="true" ma:taxonomy="true" ma:internalName="e9be08524f454d8b979862330e952271" ma:taxonomyFieldName="nascDivision" ma:displayName="Division" ma:fieldId="{e9be0852-4f45-4d8b-9798-62330e952271}" ma:sspId="466d30fb-96d2-4a15-b6ad-75cede2d080a" ma:termSetId="9be7066c-d2d4-4f32-809f-3439c8c34a3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592b6b74-6c9f-4db4-a7f5-445a8878a8ed}" ma:internalName="TaxCatchAll" ma:showField="CatchAllData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92b6b74-6c9f-4db4-a7f5-445a8878a8ed}" ma:internalName="TaxCatchAllLabel" ma:readOnly="true" ma:showField="CatchAllDataLabel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29cd52af9b640b690e3347aa75f97a9" ma:index="12" nillable="true" ma:taxonomy="true" ma:internalName="l29cd52af9b640b690e3347aa75f97a9" ma:taxonomyFieldName="nascBranch" ma:displayName="Branch" ma:fieldId="{529cd52a-f9b6-40b6-90e3-347aa75f97a9}" ma:sspId="466d30fb-96d2-4a15-b6ad-75cede2d080a" ma:termSetId="af1c7d35-25ab-45c8-bad2-6b4dad3d92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e64af1c6a24cfdbe8da7f962b31d74" ma:index="14" nillable="true" ma:taxonomy="true" ma:internalName="ade64af1c6a24cfdbe8da7f962b31d74" ma:taxonomyFieldName="nascUnit" ma:displayName="Unit" ma:fieldId="{ade64af1-c6a2-4cfd-be8d-a7f962b31d74}" ma:sspId="466d30fb-96d2-4a15-b6ad-75cede2d080a" ma:termSetId="a2efc30a-d818-4683-bc07-ff44ec6f54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62af2f156934d1aab35222180c5fbb1" ma:index="16" nillable="true" ma:taxonomy="true" ma:internalName="e62af2f156934d1aab35222180c5fbb1" ma:taxonomyFieldName="nascSiteType" ma:displayName="Site Type" ma:fieldId="{e62af2f1-5693-4d1a-ab35-222180c5fbb1}" ma:sspId="466d30fb-96d2-4a15-b6ad-75cede2d080a" ma:termSetId="9c2f7ba3-7c06-4b18-be0b-9494f9717f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b82aa7489a64919aab5fd247ffa0d1e" ma:index="18" nillable="true" ma:taxonomy="true" ma:internalName="nb82aa7489a64919aab5fd247ffa0d1e" ma:taxonomyFieldName="nascCategory" ma:displayName="Category" ma:fieldId="{7b82aa74-89a6-4919-aab5-fd247ffa0d1e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62107d924a7469492625f91956e46a6" ma:index="20" nillable="true" ma:taxonomy="true" ma:internalName="f62107d924a7469492625f91956e46a6" ma:taxonomyFieldName="nascSubCategory" ma:displayName="Sub Category" ma:fieldId="{f62107d9-24a7-4694-9262-5f91956e46a6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62107d924a7469492625f91956e46a6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Transition Year Education Project</TermName>
          <TermId xmlns="http://schemas.microsoft.com/office/infopath/2007/PartnerControls">bd12f74a-ff32-4cfc-a00f-8d2c609d030e</TermId>
        </TermInfo>
      </Terms>
    </f62107d924a7469492625f91956e46a6>
    <e9be08524f454d8b979862330e952271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AG＆SP</TermName>
          <TermId xmlns="http://schemas.microsoft.com/office/infopath/2007/PartnerControls">149a8157-2784-4555-8c94-f42baf3391f9</TermId>
        </TermInfo>
      </Terms>
    </e9be08524f454d8b979862330e952271>
    <l29cd52af9b640b690e3347aa75f97a9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Service Policy and Evaluation</TermName>
          <TermId xmlns="http://schemas.microsoft.com/office/infopath/2007/PartnerControls">dbf9408a-c113-40fc-baaf-f1b35a144099</TermId>
        </TermInfo>
      </Terms>
    </l29cd52af9b640b690e3347aa75f97a9>
    <e62af2f156934d1aab35222180c5fbb1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Project Site</TermName>
          <TermId xmlns="http://schemas.microsoft.com/office/infopath/2007/PartnerControls">7b0ab4a9-6be8-4c6c-983c-945fdef69f95</TermId>
        </TermInfo>
      </Terms>
    </e62af2f156934d1aab35222180c5fbb1>
    <ade64af1c6a24cfdbe8da7f962b31d74 xmlns="30388d3e-f850-492b-a475-cc3c8a4795b9">
      <Terms xmlns="http://schemas.microsoft.com/office/infopath/2007/PartnerControls"/>
    </ade64af1c6a24cfdbe8da7f962b31d74>
    <TaxCatchAll xmlns="30388d3e-f850-492b-a475-cc3c8a4795b9">
      <Value>27</Value>
      <Value>46</Value>
      <Value>3</Value>
      <Value>2</Value>
      <Value>8</Value>
    </TaxCatchAll>
    <nb82aa7489a64919aab5fd247ffa0d1e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 Initiatives</TermName>
          <TermId xmlns="http://schemas.microsoft.com/office/infopath/2007/PartnerControls">e180f215-414c-4640-92a7-94cc26c0dc53</TermId>
        </TermInfo>
      </Terms>
    </nb82aa7489a64919aab5fd247ffa0d1e>
  </documentManagement>
</p:properties>
</file>

<file path=customXml/itemProps1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6CBFF6-BA44-4154-BB0E-D38B6F6974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388d3e-f850-492b-a475-cc3c8a4795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FCC198-DBFA-46B2-A241-8E3888E63670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30388d3e-f850-492b-a475-cc3c8a4795b9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Brush</Template>
  <TotalTime>29419</TotalTime>
  <Words>989</Words>
  <Application>Microsoft Office PowerPoint</Application>
  <PresentationFormat>Widescreen</PresentationFormat>
  <Paragraphs>164</Paragraphs>
  <Slides>25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Century Gothic</vt:lpstr>
      <vt:lpstr>Brush</vt:lpstr>
      <vt:lpstr>myAccount</vt:lpstr>
      <vt:lpstr>Learning Intentions</vt:lpstr>
      <vt:lpstr>Unit 4 - Retrieval Practice</vt:lpstr>
      <vt:lpstr>Registering for myAccount</vt:lpstr>
      <vt:lpstr>Registering for myAccount 2</vt:lpstr>
      <vt:lpstr>Registering for myAccount 3</vt:lpstr>
      <vt:lpstr>Registering for myAccount 4</vt:lpstr>
      <vt:lpstr>Registering for myAccount 5</vt:lpstr>
      <vt:lpstr>Registering for myAccount 6</vt:lpstr>
      <vt:lpstr>Registering for myAccount 7</vt:lpstr>
      <vt:lpstr>Registering for myAccount 8</vt:lpstr>
      <vt:lpstr>myAccount Services</vt:lpstr>
      <vt:lpstr>myAccount Services 2</vt:lpstr>
      <vt:lpstr>Registering For Your First Job</vt:lpstr>
      <vt:lpstr>Registering For Your First Job 2</vt:lpstr>
      <vt:lpstr>Registering For Your First Job 3</vt:lpstr>
      <vt:lpstr>Registering For Your First Job 4</vt:lpstr>
      <vt:lpstr>Registering For Your First Job 5</vt:lpstr>
      <vt:lpstr>Registering For Your First Job 6</vt:lpstr>
      <vt:lpstr>Registering For Your First Job 7</vt:lpstr>
      <vt:lpstr>Registering For Your First Job 8</vt:lpstr>
      <vt:lpstr>Registering For Your First Job 9</vt:lpstr>
      <vt:lpstr>Registering For Your First Job 10</vt:lpstr>
      <vt:lpstr>Video</vt:lpstr>
      <vt:lpstr>Learning Journal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5 - myAccount</dc:title>
  <dc:subject>This is a Powerpoint presentation to accompany Unit 5 of Revenue's TY module</dc:subject>
  <dc:creator>Revenue Commissioners</dc:creator>
  <cp:keywords>unit 5, myAccount, tax education, PowerPoint Presentation</cp:keywords>
  <cp:lastModifiedBy>Ellard, Gregory</cp:lastModifiedBy>
  <cp:revision>209</cp:revision>
  <cp:lastPrinted>2022-08-22T20:51:55Z</cp:lastPrinted>
  <dcterms:created xsi:type="dcterms:W3CDTF">2022-06-20T10:20:10Z</dcterms:created>
  <dcterms:modified xsi:type="dcterms:W3CDTF">2024-08-16T11:36:17Z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0x010100852E11B2A94E4937B655CB4FCD918453005FA75F085205413EA3615870986D061700D0D0AE870DAF4F469AC5090B41715AEE</vt:lpwstr>
  </property>
  <property fmtid="{D5CDD505-2E9C-101B-9397-08002B2CF9AE}" pid="3" name="nascSiteType">
    <vt:lpwstr>46;#Project Site|7b0ab4a9-6be8-4c6c-983c-945fdef69f95</vt:lpwstr>
  </property>
  <property fmtid="{D5CDD505-2E9C-101B-9397-08002B2CF9AE}" pid="4" name="nascCategory">
    <vt:lpwstr>8;#Education Initiatives|e180f215-414c-4640-92a7-94cc26c0dc53</vt:lpwstr>
  </property>
  <property fmtid="{D5CDD505-2E9C-101B-9397-08002B2CF9AE}" pid="5" name="nascDivision">
    <vt:lpwstr>3;#AG＆SP|149a8157-2784-4555-8c94-f42baf3391f9</vt:lpwstr>
  </property>
  <property fmtid="{D5CDD505-2E9C-101B-9397-08002B2CF9AE}" pid="6" name="nascBranch">
    <vt:lpwstr>2;#Service Policy and Evaluation|dbf9408a-c113-40fc-baaf-f1b35a144099</vt:lpwstr>
  </property>
  <property fmtid="{D5CDD505-2E9C-101B-9397-08002B2CF9AE}" pid="7" name="nascUnit">
    <vt:lpwstr/>
  </property>
  <property fmtid="{D5CDD505-2E9C-101B-9397-08002B2CF9AE}" pid="8" name="nascSubCategory">
    <vt:lpwstr>27;#Transition Year Education Project|bd12f74a-ff32-4cfc-a00f-8d2c609d030e</vt:lpwstr>
  </property>
</Properties>
</file>