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4"/>
  </p:sldMasterIdLst>
  <p:notesMasterIdLst>
    <p:notesMasterId r:id="rId36"/>
  </p:notesMasterIdLst>
  <p:sldIdLst>
    <p:sldId id="401" r:id="rId5"/>
    <p:sldId id="520" r:id="rId6"/>
    <p:sldId id="710" r:id="rId7"/>
    <p:sldId id="713" r:id="rId8"/>
    <p:sldId id="598" r:id="rId9"/>
    <p:sldId id="714" r:id="rId10"/>
    <p:sldId id="715" r:id="rId11"/>
    <p:sldId id="716" r:id="rId12"/>
    <p:sldId id="717" r:id="rId13"/>
    <p:sldId id="718" r:id="rId14"/>
    <p:sldId id="676" r:id="rId15"/>
    <p:sldId id="677" r:id="rId16"/>
    <p:sldId id="679" r:id="rId17"/>
    <p:sldId id="728" r:id="rId18"/>
    <p:sldId id="681" r:id="rId19"/>
    <p:sldId id="687" r:id="rId20"/>
    <p:sldId id="720" r:id="rId21"/>
    <p:sldId id="702" r:id="rId22"/>
    <p:sldId id="709" r:id="rId23"/>
    <p:sldId id="721" r:id="rId24"/>
    <p:sldId id="722" r:id="rId25"/>
    <p:sldId id="723" r:id="rId26"/>
    <p:sldId id="724" r:id="rId27"/>
    <p:sldId id="711" r:id="rId28"/>
    <p:sldId id="712" r:id="rId29"/>
    <p:sldId id="725" r:id="rId30"/>
    <p:sldId id="726" r:id="rId31"/>
    <p:sldId id="692" r:id="rId32"/>
    <p:sldId id="729" r:id="rId33"/>
    <p:sldId id="705" r:id="rId34"/>
    <p:sldId id="72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672" userDrawn="1">
          <p15:clr>
            <a:srgbClr val="A4A3A4"/>
          </p15:clr>
        </p15:guide>
        <p15:guide id="3" pos="7008" userDrawn="1">
          <p15:clr>
            <a:srgbClr val="A4A3A4"/>
          </p15:clr>
        </p15:guide>
        <p15:guide id="4" orient="horz" pos="182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54A3"/>
    <a:srgbClr val="005A57"/>
    <a:srgbClr val="60003B"/>
    <a:srgbClr val="E7D9E0"/>
    <a:srgbClr val="DFB6CF"/>
    <a:srgbClr val="0099D8"/>
    <a:srgbClr val="CEE9F3"/>
    <a:srgbClr val="CBDB2F"/>
    <a:srgbClr val="F3F7CF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15" autoAdjust="0"/>
    <p:restoredTop sz="86476" autoAdjust="0"/>
  </p:normalViewPr>
  <p:slideViewPr>
    <p:cSldViewPr snapToGrid="0">
      <p:cViewPr varScale="1">
        <p:scale>
          <a:sx n="98" d="100"/>
          <a:sy n="98" d="100"/>
        </p:scale>
        <p:origin x="810" y="96"/>
      </p:cViewPr>
      <p:guideLst>
        <p:guide orient="horz" pos="2160"/>
        <p:guide pos="672"/>
        <p:guide pos="7008"/>
        <p:guide orient="horz" pos="1824"/>
      </p:guideLst>
    </p:cSldViewPr>
  </p:slideViewPr>
  <p:outlineViewPr>
    <p:cViewPr>
      <p:scale>
        <a:sx n="33" d="100"/>
        <a:sy n="33" d="100"/>
      </p:scale>
      <p:origin x="0" y="-25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0B616-BCB2-4E7C-BAA6-B90DF21B9EDF}" type="datetimeFigureOut">
              <a:rPr lang="en-US" smtClean="0"/>
              <a:t>8/6/2024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EDF81-139F-488C-872B-4720FBA6BF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707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770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997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468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*This category can also include partnership business structures</a:t>
            </a:r>
            <a:br>
              <a:rPr lang="en-GB" dirty="0"/>
            </a:br>
            <a:r>
              <a:rPr lang="en-GB" dirty="0"/>
              <a:t>†If a person does not meet either threshold, they must declare the non-PAYE income to Revenue via myAccount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424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*Explained in detail on Lesson Plan 6, Section 10.0</a:t>
            </a:r>
          </a:p>
          <a:p>
            <a:r>
              <a:rPr lang="en-GB" dirty="0"/>
              <a:t>† Explained in detail on Lesson Plan 6, Section 10.0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845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779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317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*As Ella does not meet either threshold, she must declare the non-PAYE income of €4,000 to Revenue via myAccount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612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851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2206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397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289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43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541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7866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1866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3095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5103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8168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3214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4817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399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2969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€23 is reclaimed from the €23 already paid to the manufacturer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5747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365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073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719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098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346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61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EDF81-139F-488C-872B-4720FBA6BF9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121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FD83B2-8435-F6D3-E7FA-5B4005B949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429"/>
            <a:ext cx="12192000" cy="6857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840741-0848-EAEB-0F06-8480D6CFEA9D}"/>
              </a:ext>
            </a:extLst>
          </p:cNvPr>
          <p:cNvSpPr/>
          <p:nvPr userDrawn="1"/>
        </p:nvSpPr>
        <p:spPr>
          <a:xfrm>
            <a:off x="10986148" y="0"/>
            <a:ext cx="1205851" cy="6858000"/>
          </a:xfrm>
          <a:prstGeom prst="rect">
            <a:avLst/>
          </a:prstGeom>
          <a:solidFill>
            <a:srgbClr val="6000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7D5C97A-928D-694B-E89F-6F4D13BB57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 rot="16200000">
            <a:off x="8320342" y="2938644"/>
            <a:ext cx="6607296" cy="913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9949F13-C414-9574-4489-6A854366A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971" y="2722260"/>
            <a:ext cx="4397496" cy="22685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>
              <a:lnSpc>
                <a:spcPts val="4000"/>
              </a:lnSpc>
              <a:defRPr sz="5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1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86C7A98-20D1-8C30-A920-769F677F6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 flipV="1">
            <a:off x="1422848" y="-1422405"/>
            <a:ext cx="6857106" cy="9702805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F1365397-4E10-D36B-13E1-8AA431CF8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F35D77B9-354A-89B8-CC5C-06498A8D16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9492174" cy="4243788"/>
          </a:xfrm>
        </p:spPr>
        <p:txBody>
          <a:bodyPr>
            <a:noAutofit/>
          </a:bodyPr>
          <a:lstStyle>
            <a:lvl1pPr marL="457200" indent="-457200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4CBD6235-9273-4675-CFC1-B44D2A9C75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DAF2EE-D501-6E97-7F9D-468993474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862" y="322918"/>
            <a:ext cx="1589998" cy="77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76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C7B6CB-D784-1E8E-1E5A-C74FDA5E75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831" b="3831"/>
          <a:stretch/>
        </p:blipFill>
        <p:spPr>
          <a:xfrm rot="16200000">
            <a:off x="1051234" y="-1051236"/>
            <a:ext cx="6858000" cy="8960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038049-7A9D-948A-98BC-C8B113FB2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862" y="322918"/>
            <a:ext cx="1589998" cy="777276"/>
          </a:xfrm>
          <a:prstGeom prst="rect">
            <a:avLst/>
          </a:prstGeom>
        </p:spPr>
      </p:pic>
      <p:sp>
        <p:nvSpPr>
          <p:cNvPr id="10" name="Slide Number Placeholder 12">
            <a:extLst>
              <a:ext uri="{FF2B5EF4-FFF2-40B4-BE49-F238E27FC236}">
                <a16:creationId xmlns:a16="http://schemas.microsoft.com/office/drawing/2014/main" id="{4774F371-02AA-DC41-02F0-85BF262BBF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79258" y="6356350"/>
            <a:ext cx="1791535" cy="365125"/>
          </a:xfr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86290C8-F05B-FB68-1B41-7412BF2FF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6171" y="2586462"/>
            <a:ext cx="2763558" cy="2676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DB5E907-130B-DC58-8929-EA4507B3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30" y="2500583"/>
            <a:ext cx="4592444" cy="1325563"/>
          </a:xfrm>
        </p:spPr>
        <p:txBody>
          <a:bodyPr lIns="0">
            <a:normAutofit/>
          </a:bodyPr>
          <a:lstStyle>
            <a:lvl1pPr>
              <a:lnSpc>
                <a:spcPts val="38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253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5EBCCE-0810-0B20-08D0-0E2F61394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 flipV="1">
            <a:off x="1422848" y="-1422405"/>
            <a:ext cx="6857106" cy="9702805"/>
          </a:xfrm>
          <a:prstGeom prst="rect">
            <a:avLst/>
          </a:prstGeom>
        </p:spPr>
      </p:pic>
      <p:sp>
        <p:nvSpPr>
          <p:cNvPr id="3" name="Slide Number Placeholder 12">
            <a:extLst>
              <a:ext uri="{FF2B5EF4-FFF2-40B4-BE49-F238E27FC236}">
                <a16:creationId xmlns:a16="http://schemas.microsoft.com/office/drawing/2014/main" id="{49D0764C-6521-F964-B9CD-D72F4D426A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5D265C-9CD3-D60E-D288-C5A0440E1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862" y="322918"/>
            <a:ext cx="1589998" cy="777276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F09CCDDE-A784-BA50-3EC7-9BF6BFF74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B06BC22-C02A-381E-732C-828CE800CC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9492174" cy="424378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16EDE2B8-1F49-7544-E2FA-5CF0EC112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69508" y="465798"/>
            <a:ext cx="348894" cy="653832"/>
          </a:xfrm>
          <a:prstGeom prst="triangle">
            <a:avLst>
              <a:gd name="adj" fmla="val 50000"/>
            </a:avLst>
          </a:prstGeom>
          <a:solidFill>
            <a:srgbClr val="6000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D9C04F8-9B03-D9EF-D631-AC62023051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6841" y="576533"/>
            <a:ext cx="1938886" cy="38599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 b="1"/>
            </a:lvl1pPr>
          </a:lstStyle>
          <a:p>
            <a:pPr lvl="0"/>
            <a:r>
              <a:rPr lang="en-US" dirty="0"/>
              <a:t>Activity XYZ</a:t>
            </a:r>
          </a:p>
        </p:txBody>
      </p:sp>
    </p:spTree>
    <p:extLst>
      <p:ext uri="{BB962C8B-B14F-4D97-AF65-F5344CB8AC3E}">
        <p14:creationId xmlns:p14="http://schemas.microsoft.com/office/powerpoint/2010/main" val="61000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BD9A17-ED0F-6DC7-79EC-9AC3DD3D0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6200000" flipV="1">
            <a:off x="1422848" y="-1422405"/>
            <a:ext cx="6857106" cy="9702805"/>
          </a:xfrm>
          <a:prstGeom prst="rect">
            <a:avLst/>
          </a:prstGeom>
        </p:spPr>
      </p:pic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55150C4-AB92-A7C2-7FD3-007C91CCB9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F1F25F-4E78-1420-EFFE-C30A7D4E7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862" y="322918"/>
            <a:ext cx="1589998" cy="777276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95B2D3B-583D-7D61-89CB-FED9846F7F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041439"/>
            <a:ext cx="9492174" cy="4243788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D3312D98-D2B7-0471-9CE6-8857040DA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69508" y="-1714"/>
            <a:ext cx="348894" cy="653832"/>
          </a:xfrm>
          <a:prstGeom prst="triangle">
            <a:avLst>
              <a:gd name="adj" fmla="val 50000"/>
            </a:avLst>
          </a:prstGeom>
          <a:solidFill>
            <a:srgbClr val="6000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B55AE3B-9C85-FE68-A6AE-C7D2B69011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66841" y="109021"/>
            <a:ext cx="1938886" cy="38599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 b="1"/>
            </a:lvl1pPr>
          </a:lstStyle>
          <a:p>
            <a:pPr lvl="0"/>
            <a:r>
              <a:rPr lang="en-US" dirty="0"/>
              <a:t>Activity XYZ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E6C51F4-EA14-4792-3453-4324505F7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455646"/>
            <a:ext cx="8140453" cy="766992"/>
          </a:xfrm>
        </p:spPr>
        <p:txBody>
          <a:bodyPr anchor="t">
            <a:noAutofit/>
          </a:bodyPr>
          <a:lstStyle>
            <a:lvl1pPr>
              <a:lnSpc>
                <a:spcPts val="42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8506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BD97B8-57F8-64CB-39D9-834752B21C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2178" b="3866"/>
          <a:stretch/>
        </p:blipFill>
        <p:spPr>
          <a:xfrm rot="5400000">
            <a:off x="5174673" y="-159327"/>
            <a:ext cx="6858000" cy="717665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1E2F0C4-CF88-98C4-2719-D2FA5D87F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30" y="2500583"/>
            <a:ext cx="4592444" cy="1325563"/>
          </a:xfrm>
        </p:spPr>
        <p:txBody>
          <a:bodyPr wrap="square" lIns="0">
            <a:noAutofit/>
          </a:bodyPr>
          <a:lstStyle>
            <a:lvl1pPr>
              <a:lnSpc>
                <a:spcPts val="38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C2CE38-9D2B-5161-A2BE-9F35759AE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552" y="322918"/>
            <a:ext cx="1602738" cy="780952"/>
          </a:xfrm>
          <a:prstGeom prst="rect">
            <a:avLst/>
          </a:prstGeom>
        </p:spPr>
      </p:pic>
      <p:sp>
        <p:nvSpPr>
          <p:cNvPr id="11" name="Slide Number Placeholder 12">
            <a:extLst>
              <a:ext uri="{FF2B5EF4-FFF2-40B4-BE49-F238E27FC236}">
                <a16:creationId xmlns:a16="http://schemas.microsoft.com/office/drawing/2014/main" id="{D3FBED9D-ED75-6A49-52F7-E6F2C37142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fld id="{FA631654-3961-674F-A770-60B6B07B9F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530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733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9713C8C-8E70-45D5-AE59-23E6016825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9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35" r:id="rId2"/>
    <p:sldLayoutId id="2147483739" r:id="rId3"/>
    <p:sldLayoutId id="2147483737" r:id="rId4"/>
    <p:sldLayoutId id="2147483745" r:id="rId5"/>
    <p:sldLayoutId id="2147483736" r:id="rId6"/>
    <p:sldLayoutId id="2147483740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svg"/><Relationship Id="rId3" Type="http://schemas.openxmlformats.org/officeDocument/2006/relationships/image" Target="../media/image33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45.sv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openxmlformats.org/officeDocument/2006/relationships/image" Target="../media/image43.svg"/><Relationship Id="rId22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venue.ie/en/vat/vat-rates/search-vat-rates/VAT-rates-database.aspx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8CF5B-E8DE-48F3-9581-51BBEC47A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8971" y="2722260"/>
            <a:ext cx="4397496" cy="2268550"/>
          </a:xfrm>
        </p:spPr>
        <p:txBody>
          <a:bodyPr/>
          <a:lstStyle/>
          <a:p>
            <a:r>
              <a:rPr lang="en-US" dirty="0"/>
              <a:t>Income Tax and Value Added Tax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D29EF-CFED-41EF-9138-BE844655F339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6200000">
            <a:off x="8320088" y="2938463"/>
            <a:ext cx="6607175" cy="914400"/>
          </a:xfrm>
        </p:spPr>
        <p:txBody>
          <a:bodyPr>
            <a:normAutofit/>
          </a:bodyPr>
          <a:lstStyle/>
          <a:p>
            <a:r>
              <a:rPr lang="en-US" dirty="0"/>
              <a:t>Unit 6</a:t>
            </a:r>
          </a:p>
        </p:txBody>
      </p:sp>
    </p:spTree>
    <p:extLst>
      <p:ext uri="{BB962C8B-B14F-4D97-AF65-F5344CB8AC3E}">
        <p14:creationId xmlns:p14="http://schemas.microsoft.com/office/powerpoint/2010/main" val="2074766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9EC2080-38D2-D4F5-B3B4-BA6E618E9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1047210"/>
            <a:ext cx="8140453" cy="766992"/>
          </a:xfrm>
        </p:spPr>
        <p:txBody>
          <a:bodyPr/>
          <a:lstStyle/>
          <a:p>
            <a:r>
              <a:rPr lang="en-GB" dirty="0"/>
              <a:t>Income Information 2</a:t>
            </a:r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C116DF27-4474-BF21-027C-316B75D670A4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Income Information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5D27FAE-F000-4413-8161-D985E0C88FF4}"/>
              </a:ext>
            </a:extLst>
          </p:cNvPr>
          <p:cNvSpPr txBox="1">
            <a:spLocks/>
          </p:cNvSpPr>
          <p:nvPr/>
        </p:nvSpPr>
        <p:spPr>
          <a:xfrm>
            <a:off x="1807368" y="1730376"/>
            <a:ext cx="4950619" cy="2688406"/>
          </a:xfrm>
          <a:prstGeom prst="roundRect">
            <a:avLst>
              <a:gd name="adj" fmla="val 6747"/>
            </a:avLst>
          </a:prstGeom>
          <a:solidFill>
            <a:srgbClr val="E7D9E0"/>
          </a:solidFill>
          <a:ln w="38100">
            <a:solidFill>
              <a:srgbClr val="60003B"/>
            </a:solidFill>
            <a:prstDash val="solid"/>
          </a:ln>
        </p:spPr>
        <p:txBody>
          <a:bodyPr vert="horz" lIns="144000" tIns="108000" rIns="144000" bIns="72000" rtlCol="0" anchor="ctr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3300" b="1" dirty="0"/>
              <a:t>PAYE Income</a:t>
            </a:r>
          </a:p>
          <a:p>
            <a:r>
              <a:rPr lang="en-GB" dirty="0"/>
              <a:t>This is </a:t>
            </a:r>
            <a:r>
              <a:rPr lang="en-GB" b="1" dirty="0"/>
              <a:t>any source of income from employment </a:t>
            </a:r>
            <a:r>
              <a:rPr lang="en-GB" dirty="0"/>
              <a:t>and is described as  </a:t>
            </a:r>
            <a:r>
              <a:rPr lang="en-GB" b="1" dirty="0"/>
              <a:t>Schedule E income –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Employment Income</a:t>
            </a:r>
            <a:r>
              <a:rPr lang="en-GB" dirty="0"/>
              <a:t>, e.g. wages, salary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1" dirty="0"/>
              <a:t>Certain social welfare payments,</a:t>
            </a:r>
            <a:r>
              <a:rPr lang="en-GB" dirty="0"/>
              <a:t> e.g. jobseeker’s benefit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36EC5ED-8932-D43C-DF19-61FA48CDD525}"/>
              </a:ext>
            </a:extLst>
          </p:cNvPr>
          <p:cNvSpPr txBox="1">
            <a:spLocks/>
          </p:cNvSpPr>
          <p:nvPr/>
        </p:nvSpPr>
        <p:spPr>
          <a:xfrm>
            <a:off x="1807914" y="4547843"/>
            <a:ext cx="4950391" cy="1895820"/>
          </a:xfrm>
          <a:prstGeom prst="roundRect">
            <a:avLst>
              <a:gd name="adj" fmla="val 9834"/>
            </a:avLst>
          </a:prstGeom>
          <a:solidFill>
            <a:schemeClr val="bg1"/>
          </a:solidFill>
          <a:ln w="38100">
            <a:solidFill>
              <a:srgbClr val="60003B"/>
            </a:solidFill>
            <a:prstDash val="solid"/>
          </a:ln>
        </p:spPr>
        <p:txBody>
          <a:bodyPr vert="horz" lIns="144000" tIns="108000" rIns="144000" bIns="7200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/>
              <a:t>Non-PAYE Income</a:t>
            </a:r>
          </a:p>
          <a:p>
            <a:r>
              <a:rPr lang="en-GB" sz="2200" dirty="0"/>
              <a:t>This is </a:t>
            </a:r>
            <a:r>
              <a:rPr lang="en-GB" sz="2200" b="1" dirty="0"/>
              <a:t>any source of income outside of Schedule E – Employment Income</a:t>
            </a:r>
            <a:r>
              <a:rPr lang="en-GB" sz="2200" dirty="0"/>
              <a:t>, e.g. rental income, business profit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24A989C-BE4C-4734-609D-7681BF4C1BF6}"/>
              </a:ext>
            </a:extLst>
          </p:cNvPr>
          <p:cNvSpPr txBox="1">
            <a:spLocks/>
          </p:cNvSpPr>
          <p:nvPr/>
        </p:nvSpPr>
        <p:spPr>
          <a:xfrm>
            <a:off x="6915150" y="1730376"/>
            <a:ext cx="4979194" cy="1587986"/>
          </a:xfrm>
          <a:prstGeom prst="roundRect">
            <a:avLst>
              <a:gd name="adj" fmla="val 10909"/>
            </a:avLst>
          </a:prstGeom>
          <a:solidFill>
            <a:schemeClr val="bg1"/>
          </a:solidFill>
          <a:ln w="38100">
            <a:solidFill>
              <a:srgbClr val="60003B"/>
            </a:solidFill>
            <a:prstDash val="solid"/>
          </a:ln>
        </p:spPr>
        <p:txBody>
          <a:bodyPr vert="horz" lIns="144000" tIns="108000" rIns="144000" bIns="7200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/>
              <a:t>Dividend Income</a:t>
            </a:r>
          </a:p>
          <a:p>
            <a:r>
              <a:rPr lang="en-GB" sz="2200" dirty="0"/>
              <a:t>A portion of a firm’s profits given to shareholders</a:t>
            </a:r>
            <a:endParaRPr lang="en-GB" sz="2200" b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4CBA0BB-56C0-D869-1F5D-173B89632F37}"/>
              </a:ext>
            </a:extLst>
          </p:cNvPr>
          <p:cNvSpPr txBox="1">
            <a:spLocks/>
          </p:cNvSpPr>
          <p:nvPr/>
        </p:nvSpPr>
        <p:spPr>
          <a:xfrm>
            <a:off x="6915150" y="3433838"/>
            <a:ext cx="4979194" cy="1596288"/>
          </a:xfrm>
          <a:prstGeom prst="roundRect">
            <a:avLst>
              <a:gd name="adj" fmla="val 9984"/>
            </a:avLst>
          </a:prstGeom>
          <a:solidFill>
            <a:srgbClr val="E7D9E0"/>
          </a:solidFill>
          <a:ln w="38100">
            <a:solidFill>
              <a:srgbClr val="60003B"/>
            </a:solidFill>
            <a:prstDash val="solid"/>
          </a:ln>
        </p:spPr>
        <p:txBody>
          <a:bodyPr vert="horz" lIns="144000" tIns="108000" rIns="144000" bIns="7200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/>
              <a:t>Gross Income</a:t>
            </a:r>
          </a:p>
          <a:p>
            <a:r>
              <a:rPr lang="en-GB" sz="2200" b="1" dirty="0"/>
              <a:t>Total income before deductions </a:t>
            </a:r>
            <a:r>
              <a:rPr lang="en-GB" sz="2200" dirty="0"/>
              <a:t>e.g. expenses, allowances, reliefs</a:t>
            </a:r>
            <a:endParaRPr lang="en-GB" sz="2400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092B785-4A8E-27C8-E11D-C3CB560426C5}"/>
              </a:ext>
            </a:extLst>
          </p:cNvPr>
          <p:cNvSpPr txBox="1">
            <a:spLocks/>
          </p:cNvSpPr>
          <p:nvPr/>
        </p:nvSpPr>
        <p:spPr>
          <a:xfrm>
            <a:off x="6915150" y="5152396"/>
            <a:ext cx="4979194" cy="1290615"/>
          </a:xfrm>
          <a:prstGeom prst="roundRect">
            <a:avLst>
              <a:gd name="adj" fmla="val 13125"/>
            </a:avLst>
          </a:prstGeom>
          <a:solidFill>
            <a:schemeClr val="bg1"/>
          </a:solidFill>
          <a:ln w="38100">
            <a:solidFill>
              <a:srgbClr val="60003B"/>
            </a:solidFill>
            <a:prstDash val="solid"/>
          </a:ln>
        </p:spPr>
        <p:txBody>
          <a:bodyPr vert="horz" lIns="144000" tIns="108000" rIns="144000" bIns="7200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/>
              <a:t>Net Income</a:t>
            </a:r>
          </a:p>
          <a:p>
            <a:r>
              <a:rPr lang="en-GB" sz="2200" b="1" dirty="0"/>
              <a:t>Gross income less deductions</a:t>
            </a:r>
            <a:endParaRPr lang="en-GB" sz="24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53AF40-A234-2C95-81BB-5C0575544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32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BD1996-259C-02AC-ECAB-154EDDDE0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7" y="909408"/>
            <a:ext cx="6273484" cy="1318547"/>
          </a:xfrm>
        </p:spPr>
        <p:txBody>
          <a:bodyPr/>
          <a:lstStyle/>
          <a:p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Gross Non-PAYE Income and Net Non-PAYE Income </a:t>
            </a:r>
            <a:b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E9CFB2-6355-CC0E-FF83-8B4748358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33" t="1410" r="26508" b="15665"/>
          <a:stretch/>
        </p:blipFill>
        <p:spPr>
          <a:xfrm>
            <a:off x="1" y="2836069"/>
            <a:ext cx="2928938" cy="4021931"/>
          </a:xfrm>
          <a:prstGeom prst="rect">
            <a:avLst/>
          </a:prstGeom>
        </p:spPr>
      </p:pic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25C3F8E3-F08B-3696-25D9-801C90E7281C}"/>
              </a:ext>
            </a:extLst>
          </p:cNvPr>
          <p:cNvSpPr/>
          <p:nvPr/>
        </p:nvSpPr>
        <p:spPr>
          <a:xfrm>
            <a:off x="2050256" y="2227956"/>
            <a:ext cx="3566491" cy="1529657"/>
          </a:xfrm>
          <a:prstGeom prst="wedgeRoundRectCallout">
            <a:avLst>
              <a:gd name="adj1" fmla="val -55958"/>
              <a:gd name="adj2" fmla="val 32595"/>
              <a:gd name="adj3" fmla="val 16667"/>
            </a:avLst>
          </a:prstGeom>
          <a:solidFill>
            <a:srgbClr val="60003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rent out my house and receive €20,000 per year (Gross non-PAYE income)</a:t>
            </a: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EE7C89AE-A7E6-E465-A2A9-8456CE5FA5CD}"/>
              </a:ext>
            </a:extLst>
          </p:cNvPr>
          <p:cNvSpPr/>
          <p:nvPr/>
        </p:nvSpPr>
        <p:spPr>
          <a:xfrm>
            <a:off x="2735979" y="4050506"/>
            <a:ext cx="2857578" cy="1220497"/>
          </a:xfrm>
          <a:prstGeom prst="wedgeRoundRectCallout">
            <a:avLst>
              <a:gd name="adj1" fmla="val -59132"/>
              <a:gd name="adj2" fmla="val -33649"/>
              <a:gd name="adj3" fmla="val 16667"/>
            </a:avLst>
          </a:prstGeom>
          <a:solidFill>
            <a:srgbClr val="60003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pay €2,000 to repair the house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0DA541C3-7DB3-D7B9-42F9-1744A213362C}"/>
              </a:ext>
            </a:extLst>
          </p:cNvPr>
          <p:cNvSpPr/>
          <p:nvPr/>
        </p:nvSpPr>
        <p:spPr>
          <a:xfrm>
            <a:off x="3408915" y="5574849"/>
            <a:ext cx="4406348" cy="961681"/>
          </a:xfrm>
          <a:prstGeom prst="wedgeRoundRectCallout">
            <a:avLst>
              <a:gd name="adj1" fmla="val -54864"/>
              <a:gd name="adj2" fmla="val -33481"/>
              <a:gd name="adj3" fmla="val 16667"/>
            </a:avLst>
          </a:prstGeom>
          <a:solidFill>
            <a:srgbClr val="60003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also pay €1,000 per year for house insurance on the property</a:t>
            </a:r>
          </a:p>
        </p:txBody>
      </p: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38378C83-607D-7B5E-6443-DD91B818A2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546992"/>
              </p:ext>
            </p:extLst>
          </p:nvPr>
        </p:nvGraphicFramePr>
        <p:xfrm>
          <a:off x="5939461" y="2247884"/>
          <a:ext cx="5854870" cy="3007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97420">
                  <a:extLst>
                    <a:ext uri="{9D8B030D-6E8A-4147-A177-3AD203B41FA5}">
                      <a16:colId xmlns:a16="http://schemas.microsoft.com/office/drawing/2014/main" val="1733529889"/>
                    </a:ext>
                  </a:extLst>
                </a:gridCol>
                <a:gridCol w="1243013">
                  <a:extLst>
                    <a:ext uri="{9D8B030D-6E8A-4147-A177-3AD203B41FA5}">
                      <a16:colId xmlns:a16="http://schemas.microsoft.com/office/drawing/2014/main" val="1267106817"/>
                    </a:ext>
                  </a:extLst>
                </a:gridCol>
                <a:gridCol w="1214437">
                  <a:extLst>
                    <a:ext uri="{9D8B030D-6E8A-4147-A177-3AD203B41FA5}">
                      <a16:colId xmlns:a16="http://schemas.microsoft.com/office/drawing/2014/main" val="3551707746"/>
                    </a:ext>
                  </a:extLst>
                </a:gridCol>
              </a:tblGrid>
              <a:tr h="440712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</a:p>
                  </a:txBody>
                  <a:tcPr marL="144000" marR="144000" marT="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€</a:t>
                      </a:r>
                    </a:p>
                  </a:txBody>
                  <a:tcPr marL="144000" marR="144000" marT="0" marB="36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00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574606"/>
                  </a:ext>
                </a:extLst>
              </a:tr>
              <a:tr h="440712">
                <a:tc>
                  <a:txBody>
                    <a:bodyPr/>
                    <a:lstStyle/>
                    <a:p>
                      <a:r>
                        <a:rPr lang="en-GB" sz="2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Rental Income</a:t>
                      </a:r>
                    </a:p>
                  </a:txBody>
                  <a:tcPr marL="144000" marR="144000" marT="0" marB="360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u="sng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20,000</a:t>
                      </a:r>
                    </a:p>
                  </a:txBody>
                  <a:tcPr marL="144000" marR="144000" marT="0" marB="360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154315"/>
                  </a:ext>
                </a:extLst>
              </a:tr>
              <a:tr h="351651">
                <a:tc>
                  <a:txBody>
                    <a:bodyPr/>
                    <a:lstStyle/>
                    <a:p>
                      <a:r>
                        <a:rPr lang="en-GB" sz="24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Gross Non-PAYE Income</a:t>
                      </a:r>
                    </a:p>
                  </a:txBody>
                  <a:tcPr marL="144000" marR="144000" marT="0" marB="360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20,000</a:t>
                      </a:r>
                    </a:p>
                  </a:txBody>
                  <a:tcPr marL="144000" marR="144000" marT="0" marB="360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806137"/>
                  </a:ext>
                </a:extLst>
              </a:tr>
              <a:tr h="440712">
                <a:tc>
                  <a:txBody>
                    <a:bodyPr/>
                    <a:lstStyle/>
                    <a:p>
                      <a:r>
                        <a:rPr lang="en-GB" sz="2400" b="1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Less Expenses</a:t>
                      </a:r>
                    </a:p>
                  </a:txBody>
                  <a:tcPr marL="144000" marR="144000" marT="0" marB="360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879106"/>
                  </a:ext>
                </a:extLst>
              </a:tr>
              <a:tr h="440712">
                <a:tc>
                  <a:txBody>
                    <a:bodyPr/>
                    <a:lstStyle/>
                    <a:p>
                      <a:r>
                        <a:rPr lang="en-GB" sz="2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Repairs</a:t>
                      </a:r>
                    </a:p>
                  </a:txBody>
                  <a:tcPr marL="144000" marR="144000" marT="0" marB="360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2,000</a:t>
                      </a:r>
                    </a:p>
                  </a:txBody>
                  <a:tcPr marL="144000" marR="144000" marT="0" marB="360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388243"/>
                  </a:ext>
                </a:extLst>
              </a:tr>
              <a:tr h="440712">
                <a:tc>
                  <a:txBody>
                    <a:bodyPr/>
                    <a:lstStyle/>
                    <a:p>
                      <a:r>
                        <a:rPr lang="en-GB" sz="2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Insurance</a:t>
                      </a:r>
                    </a:p>
                  </a:txBody>
                  <a:tcPr marL="144000" marR="144000" marT="0" marB="360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u="sng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+1,000</a:t>
                      </a:r>
                    </a:p>
                  </a:txBody>
                  <a:tcPr marL="144000" marR="144000" marT="0" marB="360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u="sng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-3,000</a:t>
                      </a:r>
                    </a:p>
                  </a:txBody>
                  <a:tcPr marL="144000" marR="144000" marT="0" marB="360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93092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Net Non-PAYE Income</a:t>
                      </a:r>
                    </a:p>
                  </a:txBody>
                  <a:tcPr marL="144000" marR="144000" marT="0" marB="360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44000" marR="144000" marT="0" marB="360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17,000</a:t>
                      </a:r>
                    </a:p>
                  </a:txBody>
                  <a:tcPr marL="144000" marR="144000" marT="0" marB="360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041170"/>
                  </a:ext>
                </a:extLst>
              </a:tr>
            </a:tbl>
          </a:graphicData>
        </a:graphic>
      </p:graphicFrame>
      <p:sp>
        <p:nvSpPr>
          <p:cNvPr id="11" name="Slide Number Placeholder 12">
            <a:extLst>
              <a:ext uri="{FF2B5EF4-FFF2-40B4-BE49-F238E27FC236}">
                <a16:creationId xmlns:a16="http://schemas.microsoft.com/office/drawing/2014/main" id="{E7B1BEEB-127E-3589-AFDF-1390F2F115F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09319" y="6356350"/>
            <a:ext cx="1791535" cy="365125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A631654-3961-674F-A770-60B6B07B9FC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13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27FDE-FD29-6AF8-C181-0C5CB4F3B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7" y="909409"/>
            <a:ext cx="6821738" cy="1122822"/>
          </a:xfrm>
        </p:spPr>
        <p:txBody>
          <a:bodyPr/>
          <a:lstStyle/>
          <a:p>
            <a:r>
              <a:rPr lang="en-GB" dirty="0"/>
              <a:t>Registering for Income Tax for Self-Assessment Purposes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88467C6-C01B-B7C0-C621-DFE9A321BD47}"/>
              </a:ext>
            </a:extLst>
          </p:cNvPr>
          <p:cNvSpPr/>
          <p:nvPr/>
        </p:nvSpPr>
        <p:spPr>
          <a:xfrm>
            <a:off x="1798183" y="2377440"/>
            <a:ext cx="2612572" cy="3644537"/>
          </a:xfrm>
          <a:prstGeom prst="roundRect">
            <a:avLst>
              <a:gd name="adj" fmla="val 6550"/>
            </a:avLst>
          </a:prstGeom>
          <a:solidFill>
            <a:srgbClr val="60003B"/>
          </a:solidFill>
          <a:ln w="38100" cap="sq">
            <a:solidFill>
              <a:schemeClr val="bg1">
                <a:alpha val="0"/>
              </a:schemeClr>
            </a:solidFill>
            <a:prstDash val="sysDash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Chargeable Person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D069C7-D1A9-90CA-E365-6F5296AE16C4}"/>
              </a:ext>
            </a:extLst>
          </p:cNvPr>
          <p:cNvSpPr txBox="1"/>
          <p:nvPr/>
        </p:nvSpPr>
        <p:spPr>
          <a:xfrm>
            <a:off x="4965446" y="2377440"/>
            <a:ext cx="4879594" cy="603549"/>
          </a:xfrm>
          <a:prstGeom prst="roundRect">
            <a:avLst>
              <a:gd name="adj" fmla="val 17930"/>
            </a:avLst>
          </a:prstGeom>
          <a:solidFill>
            <a:schemeClr val="bg1"/>
          </a:solidFill>
          <a:ln w="28575">
            <a:solidFill>
              <a:srgbClr val="60003B"/>
            </a:solidFill>
            <a:prstDash val="sysDot"/>
            <a:miter lim="800000"/>
          </a:ln>
        </p:spPr>
        <p:txBody>
          <a:bodyPr wrap="square" lIns="108000" tIns="72000" rIns="108000" bIns="72000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Self-employed / sole-trader*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76FC0C-0A09-BF2B-E2D8-50BB4A1BCFC7}"/>
              </a:ext>
            </a:extLst>
          </p:cNvPr>
          <p:cNvSpPr txBox="1"/>
          <p:nvPr/>
        </p:nvSpPr>
        <p:spPr>
          <a:xfrm>
            <a:off x="4965447" y="3266071"/>
            <a:ext cx="6821737" cy="1931573"/>
          </a:xfrm>
          <a:prstGeom prst="roundRect">
            <a:avLst>
              <a:gd name="adj" fmla="val 6016"/>
            </a:avLst>
          </a:prstGeom>
          <a:solidFill>
            <a:schemeClr val="bg1"/>
          </a:solidFill>
          <a:ln w="28575">
            <a:solidFill>
              <a:srgbClr val="60003B"/>
            </a:solidFill>
            <a:prstDash val="sysDot"/>
            <a:miter lim="800000"/>
          </a:ln>
        </p:spPr>
        <p:txBody>
          <a:bodyPr wrap="square" lIns="108000" tIns="72000" rIns="108000" bIns="72000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Individual registered on the PAYE system who also earns non-PAYE income†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Gross non-PAYE income exceeds €30,000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Net non-PAYE income exceeds €5,000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1B75B2-2C38-63D5-909F-D3E36AC3A331}"/>
              </a:ext>
            </a:extLst>
          </p:cNvPr>
          <p:cNvSpPr txBox="1"/>
          <p:nvPr/>
        </p:nvSpPr>
        <p:spPr>
          <a:xfrm>
            <a:off x="4965446" y="5445684"/>
            <a:ext cx="6418834" cy="603549"/>
          </a:xfrm>
          <a:prstGeom prst="roundRect">
            <a:avLst>
              <a:gd name="adj" fmla="val 15405"/>
            </a:avLst>
          </a:prstGeom>
          <a:solidFill>
            <a:schemeClr val="bg1"/>
          </a:solidFill>
          <a:ln w="28575">
            <a:solidFill>
              <a:srgbClr val="60003B"/>
            </a:solidFill>
            <a:prstDash val="sysDot"/>
            <a:miter lim="800000"/>
          </a:ln>
        </p:spPr>
        <p:txBody>
          <a:bodyPr wrap="square" lIns="108000" tIns="72000" rIns="108000" bIns="72000" rtlCol="0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Non-PAYE income only, e.g. rental income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A6D16539-ED85-56FE-2C99-646FABA77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20270" y="2515865"/>
            <a:ext cx="315883" cy="299442"/>
          </a:xfrm>
          <a:prstGeom prst="rightArrow">
            <a:avLst/>
          </a:prstGeom>
          <a:solidFill>
            <a:srgbClr val="600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013E3C85-85F3-BE4B-F13C-5100628B97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20270" y="4050827"/>
            <a:ext cx="315883" cy="299442"/>
          </a:xfrm>
          <a:prstGeom prst="rightArrow">
            <a:avLst/>
          </a:prstGeom>
          <a:solidFill>
            <a:srgbClr val="600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6638536E-0D97-B3E0-59BD-F5D06C401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20270" y="5584109"/>
            <a:ext cx="315883" cy="299442"/>
          </a:xfrm>
          <a:prstGeom prst="rightArrow">
            <a:avLst/>
          </a:prstGeom>
          <a:solidFill>
            <a:srgbClr val="600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91D928-9F2F-E0A2-76E7-18415A1B34C4}"/>
              </a:ext>
            </a:extLst>
          </p:cNvPr>
          <p:cNvSpPr txBox="1"/>
          <p:nvPr/>
        </p:nvSpPr>
        <p:spPr>
          <a:xfrm>
            <a:off x="1701741" y="6124770"/>
            <a:ext cx="10881810" cy="668626"/>
          </a:xfrm>
          <a:prstGeom prst="roundRect">
            <a:avLst>
              <a:gd name="adj" fmla="val 0"/>
            </a:avLst>
          </a:prstGeom>
          <a:noFill/>
          <a:ln w="28575">
            <a:noFill/>
            <a:prstDash val="sysDot"/>
            <a:miter lim="800000"/>
          </a:ln>
        </p:spPr>
        <p:txBody>
          <a:bodyPr wrap="square" lIns="108000" tIns="72000" rIns="108000" bIns="72000" rtlCol="0">
            <a:spAutoFit/>
          </a:bodyPr>
          <a:lstStyle/>
          <a:p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*This category can also include partnership business structures</a:t>
            </a:r>
          </a:p>
          <a:p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†If a person does not meet either threshold, they must declare the non-PAYE income to Revenue via myAccount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829B2F5-3E94-779F-D0E0-DA793430B5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73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16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02F4C-4662-DC44-3000-7E712D03D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300" y="909637"/>
            <a:ext cx="4956537" cy="1211143"/>
          </a:xfrm>
        </p:spPr>
        <p:txBody>
          <a:bodyPr/>
          <a:lstStyle/>
          <a:p>
            <a:r>
              <a:rPr lang="en-GB" dirty="0"/>
              <a:t>Responsibilities of a Chargeable Person</a:t>
            </a:r>
          </a:p>
        </p:txBody>
      </p:sp>
      <p:grpSp>
        <p:nvGrpSpPr>
          <p:cNvPr id="4" name="Group 3" descr="1. Register with Revenue Online Services (ROS) &#10;">
            <a:extLst>
              <a:ext uri="{FF2B5EF4-FFF2-40B4-BE49-F238E27FC236}">
                <a16:creationId xmlns:a16="http://schemas.microsoft.com/office/drawing/2014/main" id="{78C19CBD-23FE-3242-3866-2155CCFAB73B}"/>
              </a:ext>
            </a:extLst>
          </p:cNvPr>
          <p:cNvGrpSpPr/>
          <p:nvPr/>
        </p:nvGrpSpPr>
        <p:grpSpPr>
          <a:xfrm>
            <a:off x="1349807" y="2068854"/>
            <a:ext cx="3984377" cy="1524091"/>
            <a:chOff x="1349807" y="2068854"/>
            <a:chExt cx="3984377" cy="152409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FB6E0B-146A-7041-A840-1495B42E5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349807" y="2068854"/>
              <a:ext cx="1476880" cy="1476880"/>
            </a:xfrm>
            <a:prstGeom prst="rect">
              <a:avLst/>
            </a:prstGeom>
          </p:spPr>
        </p:pic>
        <p:sp>
          <p:nvSpPr>
            <p:cNvPr id="16" name="Text Placeholder 3">
              <a:extLst>
                <a:ext uri="{FF2B5EF4-FFF2-40B4-BE49-F238E27FC236}">
                  <a16:creationId xmlns:a16="http://schemas.microsoft.com/office/drawing/2014/main" id="{F6EC9159-1406-0272-571E-BE6AEA6016D5}"/>
                </a:ext>
              </a:extLst>
            </p:cNvPr>
            <p:cNvSpPr txBox="1">
              <a:spLocks/>
            </p:cNvSpPr>
            <p:nvPr/>
          </p:nvSpPr>
          <p:spPr>
            <a:xfrm>
              <a:off x="2703123" y="2259326"/>
              <a:ext cx="2631061" cy="133361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457200" indent="-4572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400"/>
                </a:lnSpc>
                <a:buNone/>
              </a:pP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1. Register with Revenue Online Services (ROS) </a:t>
              </a:r>
            </a:p>
          </p:txBody>
        </p:sp>
      </p:grpSp>
      <p:grpSp>
        <p:nvGrpSpPr>
          <p:cNvPr id="5" name="Group 4" descr="2. Keep records of all purchases and sales&#10;">
            <a:extLst>
              <a:ext uri="{FF2B5EF4-FFF2-40B4-BE49-F238E27FC236}">
                <a16:creationId xmlns:a16="http://schemas.microsoft.com/office/drawing/2014/main" id="{A9B021E1-A568-C8AC-97F1-ECD1684F9BD9}"/>
              </a:ext>
            </a:extLst>
          </p:cNvPr>
          <p:cNvGrpSpPr/>
          <p:nvPr/>
        </p:nvGrpSpPr>
        <p:grpSpPr>
          <a:xfrm>
            <a:off x="1349807" y="3358753"/>
            <a:ext cx="4062701" cy="1476880"/>
            <a:chOff x="1349807" y="3358753"/>
            <a:chExt cx="4062701" cy="1476880"/>
          </a:xfrm>
        </p:grpSpPr>
        <p:sp>
          <p:nvSpPr>
            <p:cNvPr id="17" name="Text Placeholder 3">
              <a:extLst>
                <a:ext uri="{FF2B5EF4-FFF2-40B4-BE49-F238E27FC236}">
                  <a16:creationId xmlns:a16="http://schemas.microsoft.com/office/drawing/2014/main" id="{84B90EE8-DF5F-1940-3AF8-BFC401F5E434}"/>
                </a:ext>
              </a:extLst>
            </p:cNvPr>
            <p:cNvSpPr txBox="1">
              <a:spLocks/>
            </p:cNvSpPr>
            <p:nvPr/>
          </p:nvSpPr>
          <p:spPr>
            <a:xfrm>
              <a:off x="2703123" y="3764854"/>
              <a:ext cx="2709385" cy="84409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457200" indent="-4572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>
                <a:lnSpc>
                  <a:spcPts val="2400"/>
                </a:lnSpc>
                <a:buNone/>
              </a:pP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2. Keep records of all purchases and sales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D01D029-8E26-8396-780D-EC88E8281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349807" y="3358753"/>
              <a:ext cx="1476880" cy="1476880"/>
            </a:xfrm>
            <a:prstGeom prst="rect">
              <a:avLst/>
            </a:prstGeom>
          </p:spPr>
        </p:pic>
      </p:grpSp>
      <p:grpSp>
        <p:nvGrpSpPr>
          <p:cNvPr id="6" name="Group 5" descr="3. Calculate and pay any tax liability (Income Tax, USC and PRSI)&#10;">
            <a:extLst>
              <a:ext uri="{FF2B5EF4-FFF2-40B4-BE49-F238E27FC236}">
                <a16:creationId xmlns:a16="http://schemas.microsoft.com/office/drawing/2014/main" id="{B9B50C40-5F97-89B1-E1B0-83E5682589C2}"/>
              </a:ext>
            </a:extLst>
          </p:cNvPr>
          <p:cNvGrpSpPr/>
          <p:nvPr/>
        </p:nvGrpSpPr>
        <p:grpSpPr>
          <a:xfrm>
            <a:off x="1497319" y="4914143"/>
            <a:ext cx="4164572" cy="1181857"/>
            <a:chOff x="1497319" y="4914143"/>
            <a:chExt cx="4164572" cy="118185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22253BE-9844-F44A-38B1-7046A511C6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497319" y="4914143"/>
              <a:ext cx="1181857" cy="1181857"/>
            </a:xfrm>
            <a:prstGeom prst="rect">
              <a:avLst/>
            </a:prstGeom>
          </p:spPr>
        </p:pic>
        <p:sp>
          <p:nvSpPr>
            <p:cNvPr id="18" name="Text Placeholder 3">
              <a:extLst>
                <a:ext uri="{FF2B5EF4-FFF2-40B4-BE49-F238E27FC236}">
                  <a16:creationId xmlns:a16="http://schemas.microsoft.com/office/drawing/2014/main" id="{90C4514E-81FC-9A04-DBC6-72E674787E7A}"/>
                </a:ext>
              </a:extLst>
            </p:cNvPr>
            <p:cNvSpPr txBox="1">
              <a:spLocks/>
            </p:cNvSpPr>
            <p:nvPr/>
          </p:nvSpPr>
          <p:spPr>
            <a:xfrm>
              <a:off x="2703123" y="4993290"/>
              <a:ext cx="2958768" cy="10195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457200" indent="-4572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lnSpc>
                  <a:spcPts val="2400"/>
                </a:lnSpc>
                <a:buNone/>
              </a:pP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3. Calculate and pay any tax liability (Income Tax, USC and PRSI)</a:t>
              </a:r>
            </a:p>
          </p:txBody>
        </p:sp>
      </p:grpSp>
      <p:grpSp>
        <p:nvGrpSpPr>
          <p:cNvPr id="8" name="Group 7" descr="4. ‘Pay and File – 31st October &#10;Finalise the previous year’s tax liability by completing tax return Form 11&#10;Pay the balance of tax liability owed from the previous year&#10;">
            <a:extLst>
              <a:ext uri="{FF2B5EF4-FFF2-40B4-BE49-F238E27FC236}">
                <a16:creationId xmlns:a16="http://schemas.microsoft.com/office/drawing/2014/main" id="{DB2998BE-77B2-2047-72C9-B28D03D39571}"/>
              </a:ext>
            </a:extLst>
          </p:cNvPr>
          <p:cNvGrpSpPr/>
          <p:nvPr/>
        </p:nvGrpSpPr>
        <p:grpSpPr>
          <a:xfrm>
            <a:off x="5687868" y="2068854"/>
            <a:ext cx="6356350" cy="2457077"/>
            <a:chOff x="5687868" y="2068854"/>
            <a:chExt cx="6356350" cy="245707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5856C6A-E5BB-374C-896B-12CAA5628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5687868" y="2068854"/>
              <a:ext cx="1476880" cy="1476880"/>
            </a:xfrm>
            <a:prstGeom prst="rect">
              <a:avLst/>
            </a:prstGeom>
          </p:spPr>
        </p:pic>
        <p:sp>
          <p:nvSpPr>
            <p:cNvPr id="19" name="Text Placeholder 3">
              <a:extLst>
                <a:ext uri="{FF2B5EF4-FFF2-40B4-BE49-F238E27FC236}">
                  <a16:creationId xmlns:a16="http://schemas.microsoft.com/office/drawing/2014/main" id="{090A2E38-D204-8DCC-2E2B-499F5B92F318}"/>
                </a:ext>
              </a:extLst>
            </p:cNvPr>
            <p:cNvSpPr txBox="1">
              <a:spLocks/>
            </p:cNvSpPr>
            <p:nvPr/>
          </p:nvSpPr>
          <p:spPr>
            <a:xfrm>
              <a:off x="7087681" y="2259326"/>
              <a:ext cx="4956537" cy="2266605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457200" indent="-4572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buNone/>
              </a:pP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4. ‘Pay and File’ – 31</a:t>
              </a:r>
              <a:r>
                <a:rPr lang="en-GB" sz="22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st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October </a:t>
              </a:r>
            </a:p>
            <a:p>
              <a:pPr marL="0" lvl="0" indent="0">
                <a:buNone/>
              </a:pP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Finalise the previous year’s tax liability by completing tax return Form 11</a:t>
              </a:r>
            </a:p>
            <a:p>
              <a:pPr marL="0" lvl="0" indent="0">
                <a:buNone/>
              </a:pP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Pay the balance of tax liability owed from the previous year</a:t>
              </a:r>
            </a:p>
          </p:txBody>
        </p:sp>
      </p:grpSp>
      <p:grpSp>
        <p:nvGrpSpPr>
          <p:cNvPr id="10" name="Group 9" descr="5. Pay Preliminary Tax* on / before 31st October&#10;">
            <a:extLst>
              <a:ext uri="{FF2B5EF4-FFF2-40B4-BE49-F238E27FC236}">
                <a16:creationId xmlns:a16="http://schemas.microsoft.com/office/drawing/2014/main" id="{28495BD5-35C3-7FBB-27BF-5A3C00424D3C}"/>
              </a:ext>
            </a:extLst>
          </p:cNvPr>
          <p:cNvGrpSpPr/>
          <p:nvPr/>
        </p:nvGrpSpPr>
        <p:grpSpPr>
          <a:xfrm>
            <a:off x="5764682" y="4144675"/>
            <a:ext cx="5023389" cy="1323253"/>
            <a:chOff x="5764682" y="4144675"/>
            <a:chExt cx="5023389" cy="132325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91C8EC3-56E3-230A-5AD4-416E5E6C52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764682" y="4144675"/>
              <a:ext cx="1323253" cy="1323253"/>
            </a:xfrm>
            <a:prstGeom prst="rect">
              <a:avLst/>
            </a:prstGeom>
          </p:spPr>
        </p:pic>
        <p:sp>
          <p:nvSpPr>
            <p:cNvPr id="20" name="Text Placeholder 3">
              <a:extLst>
                <a:ext uri="{FF2B5EF4-FFF2-40B4-BE49-F238E27FC236}">
                  <a16:creationId xmlns:a16="http://schemas.microsoft.com/office/drawing/2014/main" id="{E34C636E-F522-E5AE-90CE-682E4204E0FF}"/>
                </a:ext>
              </a:extLst>
            </p:cNvPr>
            <p:cNvSpPr txBox="1">
              <a:spLocks/>
            </p:cNvSpPr>
            <p:nvPr/>
          </p:nvSpPr>
          <p:spPr>
            <a:xfrm>
              <a:off x="7106884" y="4559069"/>
              <a:ext cx="3681187" cy="88115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457200" indent="-4572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buNone/>
              </a:pP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5. Pay Preliminary Tax* on / before 31</a:t>
              </a:r>
              <a:r>
                <a:rPr lang="en-GB" sz="2200" b="1" baseline="30000" dirty="0">
                  <a:latin typeface="Calibri" panose="020F0502020204030204" pitchFamily="34" charset="0"/>
                  <a:cs typeface="Calibri" panose="020F0502020204030204" pitchFamily="34" charset="0"/>
                </a:rPr>
                <a:t>st</a:t>
              </a: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October</a:t>
              </a:r>
            </a:p>
          </p:txBody>
        </p:sp>
      </p:grpSp>
      <p:grpSp>
        <p:nvGrpSpPr>
          <p:cNvPr id="12" name="Group 11" descr="May pay a surcharge† on a late submission and / or interest for late payment of tax&#10;">
            <a:extLst>
              <a:ext uri="{FF2B5EF4-FFF2-40B4-BE49-F238E27FC236}">
                <a16:creationId xmlns:a16="http://schemas.microsoft.com/office/drawing/2014/main" id="{1802847A-C14A-46A9-4FB9-F79362647239}"/>
              </a:ext>
            </a:extLst>
          </p:cNvPr>
          <p:cNvGrpSpPr/>
          <p:nvPr/>
        </p:nvGrpSpPr>
        <p:grpSpPr>
          <a:xfrm>
            <a:off x="5748770" y="5430260"/>
            <a:ext cx="5434480" cy="1355076"/>
            <a:chOff x="5748770" y="5430260"/>
            <a:chExt cx="5434480" cy="13550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C10F6F8-7113-33E9-B161-9456B2E1F4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5748770" y="5430260"/>
              <a:ext cx="1355076" cy="1355076"/>
            </a:xfrm>
            <a:prstGeom prst="rect">
              <a:avLst/>
            </a:prstGeom>
          </p:spPr>
        </p:pic>
        <p:sp>
          <p:nvSpPr>
            <p:cNvPr id="21" name="Text Placeholder 3">
              <a:extLst>
                <a:ext uri="{FF2B5EF4-FFF2-40B4-BE49-F238E27FC236}">
                  <a16:creationId xmlns:a16="http://schemas.microsoft.com/office/drawing/2014/main" id="{D8EBA8B1-B357-0EDB-69F6-D0D8F8D05A9C}"/>
                </a:ext>
              </a:extLst>
            </p:cNvPr>
            <p:cNvSpPr txBox="1">
              <a:spLocks/>
            </p:cNvSpPr>
            <p:nvPr/>
          </p:nvSpPr>
          <p:spPr>
            <a:xfrm>
              <a:off x="7106884" y="5578764"/>
              <a:ext cx="4076366" cy="11174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457200" indent="-4572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6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>
                <a:buNone/>
              </a:pPr>
              <a:r>
                <a:rPr lang="en-GB" sz="2200" b="1" dirty="0">
                  <a:latin typeface="Calibri" panose="020F0502020204030204" pitchFamily="34" charset="0"/>
                  <a:cs typeface="Calibri" panose="020F0502020204030204" pitchFamily="34" charset="0"/>
                </a:rPr>
                <a:t>May pay a surcharge† on a late submission and / or interest for late payment of tax</a:t>
              </a:r>
            </a:p>
          </p:txBody>
        </p:sp>
      </p:grp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AEE8637-1BFD-DDAA-40AB-9CDAEDD3B9C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09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2391E-4848-6533-BA04-A61B0FC55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766992"/>
            <a:ext cx="8140453" cy="76699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Video</a:t>
            </a:r>
          </a:p>
        </p:txBody>
      </p:sp>
      <p:pic>
        <p:nvPicPr>
          <p:cNvPr id="3" name="Unit 6 - ROS Overview - FA" descr="A video titled overview of Revenue Online Services (ROS)">
            <a:hlinkClick r:id="" action="ppaction://media"/>
            <a:extLst>
              <a:ext uri="{FF2B5EF4-FFF2-40B4-BE49-F238E27FC236}">
                <a16:creationId xmlns:a16="http://schemas.microsoft.com/office/drawing/2014/main" id="{BCF3D81D-3941-425D-DC6D-01E602D42C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3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27FDE-FD29-6AF8-C181-0C5CB4F3B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/>
              <a:t>Case Study 1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48846B2-C81B-C34F-2E76-DFAE59E66408}"/>
              </a:ext>
            </a:extLst>
          </p:cNvPr>
          <p:cNvSpPr/>
          <p:nvPr/>
        </p:nvSpPr>
        <p:spPr>
          <a:xfrm>
            <a:off x="2798619" y="1708727"/>
            <a:ext cx="6724072" cy="2152073"/>
          </a:xfrm>
          <a:prstGeom prst="roundRect">
            <a:avLst>
              <a:gd name="adj" fmla="val 5893"/>
            </a:avLst>
          </a:prstGeom>
          <a:noFill/>
          <a:ln w="38100">
            <a:solidFill>
              <a:srgbClr val="6000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t"/>
          <a:lstStyle/>
          <a:p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Paul Jones is a plumber and owns his own business called PJ Plumbing. This year he earned a net income of €35,000.</a:t>
            </a:r>
            <a:b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Paul required to register for Income Tax?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9217933-142F-6748-B7C8-04742BCD799C}"/>
              </a:ext>
            </a:extLst>
          </p:cNvPr>
          <p:cNvSpPr/>
          <p:nvPr/>
        </p:nvSpPr>
        <p:spPr>
          <a:xfrm>
            <a:off x="7702053" y="4140023"/>
            <a:ext cx="4009055" cy="1762299"/>
          </a:xfrm>
          <a:prstGeom prst="roundRect">
            <a:avLst>
              <a:gd name="adj" fmla="val 9854"/>
            </a:avLst>
          </a:prstGeom>
          <a:solidFill>
            <a:srgbClr val="60003B"/>
          </a:solidFill>
          <a:ln>
            <a:solidFill>
              <a:srgbClr val="600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Paul needs to register for Income Tax, as he is self-employed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DD3131-6878-C917-D09F-C93AB79AF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494" t="-1796" r="13124" b="16843"/>
          <a:stretch/>
        </p:blipFill>
        <p:spPr>
          <a:xfrm>
            <a:off x="184727" y="2634191"/>
            <a:ext cx="3823855" cy="4223809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14CE3AC-0586-2F08-463B-1844C77E0F5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83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27FDE-FD29-6AF8-C181-0C5CB4F3B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/>
              <a:t>Case Study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76FC6C-36B0-684A-EC40-F417BA090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4" t="3897" r="4014" b="5583"/>
          <a:stretch/>
        </p:blipFill>
        <p:spPr>
          <a:xfrm>
            <a:off x="259343" y="3057236"/>
            <a:ext cx="2619765" cy="3800764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E898B6A-32E0-D055-BC22-33A7902DDBCD}"/>
              </a:ext>
            </a:extLst>
          </p:cNvPr>
          <p:cNvSpPr/>
          <p:nvPr/>
        </p:nvSpPr>
        <p:spPr>
          <a:xfrm>
            <a:off x="2602523" y="1708727"/>
            <a:ext cx="5352757" cy="4255976"/>
          </a:xfrm>
          <a:prstGeom prst="roundRect">
            <a:avLst>
              <a:gd name="adj" fmla="val 2811"/>
            </a:avLst>
          </a:prstGeom>
          <a:noFill/>
          <a:ln w="38100">
            <a:solidFill>
              <a:srgbClr val="6000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08000" bIns="72000" rtlCol="0" anchor="t"/>
          <a:lstStyle/>
          <a:p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Ella Thorne works full-time in a shop. She also rents out an apartment that she owns in Cork city centre.</a:t>
            </a:r>
          </a:p>
          <a:p>
            <a:r>
              <a:rPr lang="en-GB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her first year of property letting, she has: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gross Schedule D Case V rental income of €10,000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Expenses of €6,000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net non-PAYE income of €4,000</a:t>
            </a:r>
          </a:p>
          <a:p>
            <a:r>
              <a:rPr lang="en-GB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sz="2400" b="1" spc="-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Ella required to register for Income Tax?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7BBA7D5-09AB-EBE4-5B9F-84D71AA05956}"/>
              </a:ext>
            </a:extLst>
          </p:cNvPr>
          <p:cNvSpPr/>
          <p:nvPr/>
        </p:nvSpPr>
        <p:spPr>
          <a:xfrm>
            <a:off x="8077771" y="1690256"/>
            <a:ext cx="3950108" cy="4280576"/>
          </a:xfrm>
          <a:prstGeom prst="roundRect">
            <a:avLst>
              <a:gd name="adj" fmla="val 4298"/>
            </a:avLst>
          </a:prstGeom>
          <a:solidFill>
            <a:srgbClr val="60003B"/>
          </a:solidFill>
          <a:ln>
            <a:solidFill>
              <a:srgbClr val="600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Ella does not meet the threshold to be classified as a chargeable person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 net non-PAYE income does not exceed €5,000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 gross non-PAYE income does not exceed €30,000</a:t>
            </a:r>
          </a:p>
          <a:p>
            <a:r>
              <a:rPr lang="en-GB" sz="2400" dirty="0">
                <a:solidFill>
                  <a:schemeClr val="bg1"/>
                </a:solidFill>
                <a:latin typeface="Calibri"/>
                <a:cs typeface="Calibri"/>
              </a:rPr>
              <a:t>She is not required to register for self-assessment Income Tax*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18623-8E70-8C06-6EF1-69A934E0435F}"/>
              </a:ext>
            </a:extLst>
          </p:cNvPr>
          <p:cNvSpPr txBox="1"/>
          <p:nvPr/>
        </p:nvSpPr>
        <p:spPr>
          <a:xfrm>
            <a:off x="2679805" y="6126771"/>
            <a:ext cx="68560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*As Ella does not meet either threshold, she must declare the non-PAYE income of €4,000 to Revenue via myAccount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A32589F-92DE-8BD7-8C70-6FFC788168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17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/>
      <p:bldP spid="8" grpId="0" uiExpand="1" build="p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27FDE-FD29-6AF8-C181-0C5CB4F3B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/>
          <a:lstStyle/>
          <a:p>
            <a:r>
              <a:rPr lang="en-GB" dirty="0"/>
              <a:t>Case Study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37057D-B212-2DDE-2A08-D5FA88839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5" t="-854" r="3861" b="7713"/>
          <a:stretch/>
        </p:blipFill>
        <p:spPr>
          <a:xfrm flipH="1">
            <a:off x="498987" y="2729841"/>
            <a:ext cx="3380285" cy="412815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48846B2-C81B-C34F-2E76-DFAE59E66408}"/>
              </a:ext>
            </a:extLst>
          </p:cNvPr>
          <p:cNvSpPr/>
          <p:nvPr/>
        </p:nvSpPr>
        <p:spPr>
          <a:xfrm>
            <a:off x="2798619" y="1708727"/>
            <a:ext cx="6724072" cy="2152073"/>
          </a:xfrm>
          <a:prstGeom prst="roundRect">
            <a:avLst>
              <a:gd name="adj" fmla="val 5893"/>
            </a:avLst>
          </a:prstGeom>
          <a:noFill/>
          <a:ln w="38100">
            <a:solidFill>
              <a:srgbClr val="6000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t"/>
          <a:lstStyle/>
          <a:p>
            <a:r>
              <a:rPr lang="en-GB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Edwin Sheen is the owner of  a number of rental properties and last year earned a gross income of €31,000.</a:t>
            </a:r>
          </a:p>
          <a:p>
            <a:endParaRPr lang="en-GB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Edwin required to register for Income Tax?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9217933-142F-6748-B7C8-04742BCD799C}"/>
              </a:ext>
            </a:extLst>
          </p:cNvPr>
          <p:cNvSpPr/>
          <p:nvPr/>
        </p:nvSpPr>
        <p:spPr>
          <a:xfrm>
            <a:off x="7702053" y="4140023"/>
            <a:ext cx="4009055" cy="1762299"/>
          </a:xfrm>
          <a:prstGeom prst="roundRect">
            <a:avLst>
              <a:gd name="adj" fmla="val 9854"/>
            </a:avLst>
          </a:prstGeom>
          <a:solidFill>
            <a:srgbClr val="600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Yes, Edwin needs to register for Income Tax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BF6DA95-FF5C-9AB3-DBCF-1B31B47EC1B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50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2B63C-0C50-AB3C-D6CE-8523682BF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Income Tax Revision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833F21-4C96-A23E-D95B-FF1C467FD8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Activity 3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D10A2DD-50A3-94DE-8618-22A5C2E39F4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31612236"/>
              </p:ext>
            </p:extLst>
          </p:nvPr>
        </p:nvGraphicFramePr>
        <p:xfrm>
          <a:off x="1736437" y="1706419"/>
          <a:ext cx="9947564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8374">
                  <a:extLst>
                    <a:ext uri="{9D8B030D-6E8A-4147-A177-3AD203B41FA5}">
                      <a16:colId xmlns:a16="http://schemas.microsoft.com/office/drawing/2014/main" val="887351808"/>
                    </a:ext>
                  </a:extLst>
                </a:gridCol>
                <a:gridCol w="5803652">
                  <a:extLst>
                    <a:ext uri="{9D8B030D-6E8A-4147-A177-3AD203B41FA5}">
                      <a16:colId xmlns:a16="http://schemas.microsoft.com/office/drawing/2014/main" val="2309983549"/>
                    </a:ext>
                  </a:extLst>
                </a:gridCol>
                <a:gridCol w="3615538">
                  <a:extLst>
                    <a:ext uri="{9D8B030D-6E8A-4147-A177-3AD203B41FA5}">
                      <a16:colId xmlns:a16="http://schemas.microsoft.com/office/drawing/2014/main" val="1934023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Statement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True / False</a:t>
                      </a:r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00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573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Income from self-employed individuals is collected through the PAYE system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529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Gross Income + Expenses = Net Income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0221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Pay and File deadline is 31</a:t>
                      </a:r>
                      <a:r>
                        <a:rPr lang="en-GB" sz="240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October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5917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Schedule D relates to business income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663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Rental income is an example of PAYE income for an individual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749502"/>
                  </a:ext>
                </a:extLst>
              </a:tr>
            </a:tbl>
          </a:graphicData>
        </a:graphic>
      </p:graphicFrame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4947415-5989-4DA9-BBE9-029EC2FE827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52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CAC02-5D33-F47E-7E90-E7E818D23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30" y="2500583"/>
            <a:ext cx="4592444" cy="1325563"/>
          </a:xfrm>
        </p:spPr>
        <p:txBody>
          <a:bodyPr>
            <a:normAutofit/>
          </a:bodyPr>
          <a:lstStyle/>
          <a:p>
            <a:r>
              <a:rPr lang="en-GB" dirty="0"/>
              <a:t>Value Added Tax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9DEC796-7113-FE64-ADC1-13B00059DEF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>
                <a:solidFill>
                  <a:schemeClr val="bg1"/>
                </a:solidFill>
              </a:rPr>
              <a:pPr/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038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5D1AE1EC-2906-87D3-0F86-E1CCDB47A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Intentions</a:t>
            </a:r>
            <a:br>
              <a:rPr lang="en-GB" dirty="0"/>
            </a:br>
            <a:endParaRPr lang="en-US" dirty="0"/>
          </a:p>
        </p:txBody>
      </p:sp>
      <p:pic>
        <p:nvPicPr>
          <p:cNvPr id="9" name="Picture 8" descr="Icon representing learning intentions">
            <a:extLst>
              <a:ext uri="{FF2B5EF4-FFF2-40B4-BE49-F238E27FC236}">
                <a16:creationId xmlns:a16="http://schemas.microsoft.com/office/drawing/2014/main" id="{A4F907DA-5EC8-A2C5-95F9-451C250A4B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8413" y="1022835"/>
            <a:ext cx="1307132" cy="1307132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378D3EDE-8342-1A8E-7189-9A93ABD376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At the end of the unit, I will be able to:</a:t>
            </a:r>
          </a:p>
          <a:p>
            <a:endParaRPr lang="en-GB" dirty="0"/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1FFD9313-378A-33F9-D6E4-B3F606917E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301896"/>
              </p:ext>
            </p:extLst>
          </p:nvPr>
        </p:nvGraphicFramePr>
        <p:xfrm>
          <a:off x="1760537" y="2186298"/>
          <a:ext cx="10073763" cy="4053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6317">
                  <a:extLst>
                    <a:ext uri="{9D8B030D-6E8A-4147-A177-3AD203B41FA5}">
                      <a16:colId xmlns:a16="http://schemas.microsoft.com/office/drawing/2014/main" val="2970168207"/>
                    </a:ext>
                  </a:extLst>
                </a:gridCol>
                <a:gridCol w="9597446">
                  <a:extLst>
                    <a:ext uri="{9D8B030D-6E8A-4147-A177-3AD203B41FA5}">
                      <a16:colId xmlns:a16="http://schemas.microsoft.com/office/drawing/2014/main" val="1851833650"/>
                    </a:ext>
                  </a:extLst>
                </a:gridCol>
              </a:tblGrid>
              <a:tr h="468806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Explain Income Tax related to Schedule D business income</a:t>
                      </a:r>
                    </a:p>
                  </a:txBody>
                  <a:tcPr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966760"/>
                  </a:ext>
                </a:extLst>
              </a:tr>
              <a:tr h="485361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Differentiate between PAYE income and non-PAYE income</a:t>
                      </a:r>
                    </a:p>
                  </a:txBody>
                  <a:tcPr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902168"/>
                  </a:ext>
                </a:extLst>
              </a:tr>
              <a:tr h="31881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Describe the criteria used to register for Income Tax</a:t>
                      </a:r>
                    </a:p>
                  </a:txBody>
                  <a:tcPr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619242"/>
                  </a:ext>
                </a:extLst>
              </a:tr>
              <a:tr h="31881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Outline the responsibilities of a chargeable person</a:t>
                      </a:r>
                    </a:p>
                  </a:txBody>
                  <a:tcPr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177193"/>
                  </a:ext>
                </a:extLst>
              </a:tr>
              <a:tr h="31881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Describe the features of Value Added Tax (VAT)</a:t>
                      </a:r>
                    </a:p>
                  </a:txBody>
                  <a:tcPr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238661"/>
                  </a:ext>
                </a:extLst>
              </a:tr>
              <a:tr h="31881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Describe the different VAT rates imposed in Ireland </a:t>
                      </a:r>
                    </a:p>
                  </a:txBody>
                  <a:tcPr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33830"/>
                  </a:ext>
                </a:extLst>
              </a:tr>
              <a:tr h="178463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anchor="ctr" anchorCtr="1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Explain how a person/business registers for VAT and how VAT payments are made</a:t>
                      </a:r>
                    </a:p>
                  </a:txBody>
                  <a:tcPr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396337"/>
                  </a:ext>
                </a:extLst>
              </a:tr>
            </a:tbl>
          </a:graphicData>
        </a:graphic>
      </p:graphicFrame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9341E90-9816-123D-B226-519FC0E5639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25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E54BBB-D246-75A2-4EA5-D703064309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Activity 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65F5C94-5B8B-89B0-4661-8AEA147BB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Goods and Services</a:t>
            </a:r>
            <a:endParaRPr lang="en-US" dirty="0"/>
          </a:p>
        </p:txBody>
      </p:sp>
      <p:grpSp>
        <p:nvGrpSpPr>
          <p:cNvPr id="10" name="Group 9" descr="Definitions for Goods and Services">
            <a:extLst>
              <a:ext uri="{FF2B5EF4-FFF2-40B4-BE49-F238E27FC236}">
                <a16:creationId xmlns:a16="http://schemas.microsoft.com/office/drawing/2014/main" id="{F8E8CC9E-3BC5-E7B0-D2BA-D7495D97029E}"/>
              </a:ext>
            </a:extLst>
          </p:cNvPr>
          <p:cNvGrpSpPr/>
          <p:nvPr/>
        </p:nvGrpSpPr>
        <p:grpSpPr>
          <a:xfrm>
            <a:off x="5688107" y="1812261"/>
            <a:ext cx="2289701" cy="808307"/>
            <a:chOff x="5688107" y="1812261"/>
            <a:chExt cx="2289701" cy="808307"/>
          </a:xfrm>
        </p:grpSpPr>
        <p:sp>
          <p:nvSpPr>
            <p:cNvPr id="44" name="Left-Right Arrow 43">
              <a:extLst>
                <a:ext uri="{FF2B5EF4-FFF2-40B4-BE49-F238E27FC236}">
                  <a16:creationId xmlns:a16="http://schemas.microsoft.com/office/drawing/2014/main" id="{C3F3D735-799C-EB63-BFD7-B7BF2BBA7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688107" y="2201815"/>
              <a:ext cx="2289701" cy="418753"/>
            </a:xfrm>
            <a:prstGeom prst="leftRightArrow">
              <a:avLst>
                <a:gd name="adj1" fmla="val 49013"/>
                <a:gd name="adj2" fmla="val 52295"/>
              </a:avLst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DB8393D-3D9F-1EA1-B07D-66CBD748C18C}"/>
                </a:ext>
              </a:extLst>
            </p:cNvPr>
            <p:cNvSpPr txBox="1"/>
            <p:nvPr/>
          </p:nvSpPr>
          <p:spPr>
            <a:xfrm>
              <a:off x="5923599" y="1812261"/>
              <a:ext cx="18122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Definitions</a:t>
              </a:r>
            </a:p>
          </p:txBody>
        </p:sp>
      </p:grpSp>
      <p:grpSp>
        <p:nvGrpSpPr>
          <p:cNvPr id="3" name="Group 2" descr="Goods">
            <a:extLst>
              <a:ext uri="{FF2B5EF4-FFF2-40B4-BE49-F238E27FC236}">
                <a16:creationId xmlns:a16="http://schemas.microsoft.com/office/drawing/2014/main" id="{4B214431-724B-57B6-1D93-E21F24A97D85}"/>
              </a:ext>
            </a:extLst>
          </p:cNvPr>
          <p:cNvGrpSpPr/>
          <p:nvPr/>
        </p:nvGrpSpPr>
        <p:grpSpPr>
          <a:xfrm>
            <a:off x="2279576" y="2779198"/>
            <a:ext cx="3625552" cy="1875927"/>
            <a:chOff x="2279576" y="2779198"/>
            <a:chExt cx="3625552" cy="1875927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8E9BA5B-1351-16AF-C690-EABCB2F7DE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0189" y="2789583"/>
              <a:ext cx="4326" cy="1865542"/>
            </a:xfrm>
            <a:prstGeom prst="line">
              <a:avLst/>
            </a:prstGeom>
            <a:ln w="38100">
              <a:solidFill>
                <a:srgbClr val="60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96E6AFB-DA78-2029-30B3-3BE66147F05C}"/>
                </a:ext>
              </a:extLst>
            </p:cNvPr>
            <p:cNvCxnSpPr>
              <a:cxnSpLocks/>
            </p:cNvCxnSpPr>
            <p:nvPr/>
          </p:nvCxnSpPr>
          <p:spPr>
            <a:xfrm>
              <a:off x="2279576" y="2779198"/>
              <a:ext cx="3625552" cy="0"/>
            </a:xfrm>
            <a:prstGeom prst="line">
              <a:avLst/>
            </a:prstGeom>
            <a:ln w="38100">
              <a:solidFill>
                <a:srgbClr val="60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B583E279-BC4D-D767-5ABF-CAF95A79F7AC}"/>
                </a:ext>
              </a:extLst>
            </p:cNvPr>
            <p:cNvSpPr/>
            <p:nvPr/>
          </p:nvSpPr>
          <p:spPr>
            <a:xfrm>
              <a:off x="3246239" y="3440021"/>
              <a:ext cx="1728192" cy="630569"/>
            </a:xfrm>
            <a:prstGeom prst="roundRect">
              <a:avLst>
                <a:gd name="adj" fmla="val 5893"/>
              </a:avLst>
            </a:prstGeom>
            <a:solidFill>
              <a:srgbClr val="60003B"/>
            </a:solidFill>
            <a:ln w="38100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72000" rtlCol="0" anchor="ctr"/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Goods</a:t>
              </a:r>
            </a:p>
          </p:txBody>
        </p:sp>
      </p:grpSp>
      <p:grpSp>
        <p:nvGrpSpPr>
          <p:cNvPr id="11" name="Group 10" descr="6 empty boxes to allow student to suggest examples of goods">
            <a:extLst>
              <a:ext uri="{FF2B5EF4-FFF2-40B4-BE49-F238E27FC236}">
                <a16:creationId xmlns:a16="http://schemas.microsoft.com/office/drawing/2014/main" id="{D5441738-8B42-4B82-143A-FEBA55EB7A87}"/>
              </a:ext>
            </a:extLst>
          </p:cNvPr>
          <p:cNvGrpSpPr/>
          <p:nvPr/>
        </p:nvGrpSpPr>
        <p:grpSpPr>
          <a:xfrm>
            <a:off x="1958110" y="4655125"/>
            <a:ext cx="4276435" cy="2003365"/>
            <a:chOff x="1958110" y="4655125"/>
            <a:chExt cx="4276435" cy="200336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A2117F7-6927-11A6-D82B-CC6B4FAE6A6B}"/>
                </a:ext>
              </a:extLst>
            </p:cNvPr>
            <p:cNvSpPr/>
            <p:nvPr/>
          </p:nvSpPr>
          <p:spPr>
            <a:xfrm>
              <a:off x="1958110" y="5419250"/>
              <a:ext cx="1357409" cy="630569"/>
            </a:xfrm>
            <a:prstGeom prst="roundRect">
              <a:avLst>
                <a:gd name="adj" fmla="val 5893"/>
              </a:avLst>
            </a:prstGeom>
            <a:noFill/>
            <a:ln w="38100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72000" rtlCol="0" anchor="t"/>
            <a:lstStyle/>
            <a:p>
              <a:endPara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2A188064-0E65-DCA7-99EF-5D738ACA2021}"/>
                </a:ext>
              </a:extLst>
            </p:cNvPr>
            <p:cNvSpPr/>
            <p:nvPr/>
          </p:nvSpPr>
          <p:spPr>
            <a:xfrm>
              <a:off x="3418517" y="5419250"/>
              <a:ext cx="1357409" cy="630569"/>
            </a:xfrm>
            <a:prstGeom prst="roundRect">
              <a:avLst>
                <a:gd name="adj" fmla="val 5893"/>
              </a:avLst>
            </a:prstGeom>
            <a:noFill/>
            <a:ln w="38100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72000" rtlCol="0" anchor="t"/>
            <a:lstStyle/>
            <a:p>
              <a:endPara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16BE47A-DB82-210E-E78F-50C52EC8EA57}"/>
                </a:ext>
              </a:extLst>
            </p:cNvPr>
            <p:cNvSpPr/>
            <p:nvPr/>
          </p:nvSpPr>
          <p:spPr>
            <a:xfrm>
              <a:off x="4877136" y="5419250"/>
              <a:ext cx="1357409" cy="630569"/>
            </a:xfrm>
            <a:prstGeom prst="roundRect">
              <a:avLst>
                <a:gd name="adj" fmla="val 5893"/>
              </a:avLst>
            </a:prstGeom>
            <a:noFill/>
            <a:ln w="38100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72000" rtlCol="0" anchor="t"/>
            <a:lstStyle/>
            <a:p>
              <a:endPara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66C700AA-9041-79D7-3E7A-04863662E3FE}"/>
                </a:ext>
              </a:extLst>
            </p:cNvPr>
            <p:cNvSpPr/>
            <p:nvPr/>
          </p:nvSpPr>
          <p:spPr>
            <a:xfrm>
              <a:off x="1958110" y="4655125"/>
              <a:ext cx="1357409" cy="630569"/>
            </a:xfrm>
            <a:prstGeom prst="roundRect">
              <a:avLst>
                <a:gd name="adj" fmla="val 5893"/>
              </a:avLst>
            </a:prstGeom>
            <a:noFill/>
            <a:ln w="38100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72000" rtlCol="0" anchor="t"/>
            <a:lstStyle/>
            <a:p>
              <a:endPara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CC9F31F5-ED79-A7BB-22E6-41A2D2273CA7}"/>
                </a:ext>
              </a:extLst>
            </p:cNvPr>
            <p:cNvSpPr/>
            <p:nvPr/>
          </p:nvSpPr>
          <p:spPr>
            <a:xfrm>
              <a:off x="4877136" y="4655125"/>
              <a:ext cx="1357409" cy="630569"/>
            </a:xfrm>
            <a:prstGeom prst="roundRect">
              <a:avLst>
                <a:gd name="adj" fmla="val 5893"/>
              </a:avLst>
            </a:prstGeom>
            <a:noFill/>
            <a:ln w="38100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72000" rtlCol="0" anchor="t"/>
            <a:lstStyle/>
            <a:p>
              <a:endPara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BA734FD-B8E6-E679-FF99-4B0D7CB8449A}"/>
                </a:ext>
              </a:extLst>
            </p:cNvPr>
            <p:cNvSpPr txBox="1"/>
            <p:nvPr/>
          </p:nvSpPr>
          <p:spPr>
            <a:xfrm>
              <a:off x="3291598" y="6135270"/>
              <a:ext cx="15928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Examples</a:t>
              </a:r>
            </a:p>
          </p:txBody>
        </p:sp>
        <p:sp>
          <p:nvSpPr>
            <p:cNvPr id="22" name="Up Arrow 21">
              <a:extLst>
                <a:ext uri="{FF2B5EF4-FFF2-40B4-BE49-F238E27FC236}">
                  <a16:creationId xmlns:a16="http://schemas.microsoft.com/office/drawing/2014/main" id="{D4F46CAD-ACFF-C33A-BA67-CC0B944DD8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496779" y="6240760"/>
              <a:ext cx="348021" cy="282999"/>
            </a:xfrm>
            <a:prstGeom prst="upArrow">
              <a:avLst>
                <a:gd name="adj1" fmla="val 42698"/>
                <a:gd name="adj2" fmla="val 68859"/>
              </a:avLst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Up Arrow 22">
              <a:extLst>
                <a:ext uri="{FF2B5EF4-FFF2-40B4-BE49-F238E27FC236}">
                  <a16:creationId xmlns:a16="http://schemas.microsoft.com/office/drawing/2014/main" id="{1F55F1FB-9B74-9CEC-E800-410290DBA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5375920" y="6240760"/>
              <a:ext cx="348021" cy="282999"/>
            </a:xfrm>
            <a:prstGeom prst="upArrow">
              <a:avLst>
                <a:gd name="adj1" fmla="val 42698"/>
                <a:gd name="adj2" fmla="val 68859"/>
              </a:avLst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8E4F8226-DD78-CCDD-53B6-F796CE3D006F}"/>
                </a:ext>
              </a:extLst>
            </p:cNvPr>
            <p:cNvSpPr/>
            <p:nvPr/>
          </p:nvSpPr>
          <p:spPr>
            <a:xfrm>
              <a:off x="3413648" y="4655125"/>
              <a:ext cx="1357409" cy="630569"/>
            </a:xfrm>
            <a:prstGeom prst="roundRect">
              <a:avLst>
                <a:gd name="adj" fmla="val 5893"/>
              </a:avLst>
            </a:prstGeom>
            <a:noFill/>
            <a:ln w="38100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72000" rtlCol="0" anchor="t"/>
            <a:lstStyle/>
            <a:p>
              <a:endPara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 descr="Services">
            <a:extLst>
              <a:ext uri="{FF2B5EF4-FFF2-40B4-BE49-F238E27FC236}">
                <a16:creationId xmlns:a16="http://schemas.microsoft.com/office/drawing/2014/main" id="{C419E683-216C-60D8-2BF0-9475AD51AC22}"/>
              </a:ext>
            </a:extLst>
          </p:cNvPr>
          <p:cNvGrpSpPr/>
          <p:nvPr/>
        </p:nvGrpSpPr>
        <p:grpSpPr>
          <a:xfrm>
            <a:off x="7761447" y="2779198"/>
            <a:ext cx="3625552" cy="1875927"/>
            <a:chOff x="7761447" y="2779198"/>
            <a:chExt cx="3625552" cy="1875927"/>
          </a:xfrm>
        </p:grpSpPr>
        <p:cxnSp>
          <p:nvCxnSpPr>
            <p:cNvPr id="35" name="Straight Connector 34" descr="Services">
              <a:extLst>
                <a:ext uri="{FF2B5EF4-FFF2-40B4-BE49-F238E27FC236}">
                  <a16:creationId xmlns:a16="http://schemas.microsoft.com/office/drawing/2014/main" id="{3B5A93C3-8047-C6F1-CCA5-679396BBFB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2060" y="2789583"/>
              <a:ext cx="4326" cy="1865542"/>
            </a:xfrm>
            <a:prstGeom prst="line">
              <a:avLst/>
            </a:prstGeom>
            <a:ln w="38100">
              <a:solidFill>
                <a:srgbClr val="60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 descr="Services">
              <a:extLst>
                <a:ext uri="{FF2B5EF4-FFF2-40B4-BE49-F238E27FC236}">
                  <a16:creationId xmlns:a16="http://schemas.microsoft.com/office/drawing/2014/main" id="{A906CF11-B677-72D0-5A5C-46A6E6C38BFD}"/>
                </a:ext>
              </a:extLst>
            </p:cNvPr>
            <p:cNvCxnSpPr>
              <a:cxnSpLocks/>
            </p:cNvCxnSpPr>
            <p:nvPr/>
          </p:nvCxnSpPr>
          <p:spPr>
            <a:xfrm>
              <a:off x="7761447" y="2779198"/>
              <a:ext cx="3625552" cy="0"/>
            </a:xfrm>
            <a:prstGeom prst="line">
              <a:avLst/>
            </a:prstGeom>
            <a:ln w="38100">
              <a:solidFill>
                <a:srgbClr val="6000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ounded Rectangle 35" descr="Services">
              <a:extLst>
                <a:ext uri="{FF2B5EF4-FFF2-40B4-BE49-F238E27FC236}">
                  <a16:creationId xmlns:a16="http://schemas.microsoft.com/office/drawing/2014/main" id="{B8C3573C-5E07-B659-BE8C-F40A905682E0}"/>
                </a:ext>
              </a:extLst>
            </p:cNvPr>
            <p:cNvSpPr/>
            <p:nvPr/>
          </p:nvSpPr>
          <p:spPr>
            <a:xfrm>
              <a:off x="8701401" y="3440021"/>
              <a:ext cx="1728192" cy="630569"/>
            </a:xfrm>
            <a:prstGeom prst="roundRect">
              <a:avLst>
                <a:gd name="adj" fmla="val 5893"/>
              </a:avLst>
            </a:prstGeom>
            <a:solidFill>
              <a:srgbClr val="60003B"/>
            </a:solidFill>
            <a:ln w="38100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72000" rtlCol="0" anchor="ctr"/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Services</a:t>
              </a:r>
            </a:p>
          </p:txBody>
        </p:sp>
      </p:grpSp>
      <p:grpSp>
        <p:nvGrpSpPr>
          <p:cNvPr id="14" name="Group 13" descr="6 empty boxes to allow student to suggest examples of services">
            <a:extLst>
              <a:ext uri="{FF2B5EF4-FFF2-40B4-BE49-F238E27FC236}">
                <a16:creationId xmlns:a16="http://schemas.microsoft.com/office/drawing/2014/main" id="{71B5519B-3438-1BA3-76E3-5A36F08800C5}"/>
              </a:ext>
            </a:extLst>
          </p:cNvPr>
          <p:cNvGrpSpPr/>
          <p:nvPr/>
        </p:nvGrpSpPr>
        <p:grpSpPr>
          <a:xfrm>
            <a:off x="7443905" y="4655125"/>
            <a:ext cx="4276435" cy="2003365"/>
            <a:chOff x="7443905" y="4655125"/>
            <a:chExt cx="4276435" cy="2003365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CCC708F2-7FC2-4079-AC95-870B28002F11}"/>
                </a:ext>
              </a:extLst>
            </p:cNvPr>
            <p:cNvSpPr/>
            <p:nvPr/>
          </p:nvSpPr>
          <p:spPr>
            <a:xfrm>
              <a:off x="7443905" y="5419250"/>
              <a:ext cx="1357409" cy="630569"/>
            </a:xfrm>
            <a:prstGeom prst="roundRect">
              <a:avLst>
                <a:gd name="adj" fmla="val 5893"/>
              </a:avLst>
            </a:prstGeom>
            <a:noFill/>
            <a:ln w="38100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72000" rtlCol="0" anchor="t"/>
            <a:lstStyle/>
            <a:p>
              <a:endPara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C38D9837-3A04-3879-F9E5-09751848EE40}"/>
                </a:ext>
              </a:extLst>
            </p:cNvPr>
            <p:cNvSpPr/>
            <p:nvPr/>
          </p:nvSpPr>
          <p:spPr>
            <a:xfrm>
              <a:off x="8904312" y="5419250"/>
              <a:ext cx="1357409" cy="630569"/>
            </a:xfrm>
            <a:prstGeom prst="roundRect">
              <a:avLst>
                <a:gd name="adj" fmla="val 5893"/>
              </a:avLst>
            </a:prstGeom>
            <a:noFill/>
            <a:ln w="38100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72000" rtlCol="0" anchor="t"/>
            <a:lstStyle/>
            <a:p>
              <a:endPara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0EFD8AFD-DB28-827C-55F4-F384E05F0A23}"/>
                </a:ext>
              </a:extLst>
            </p:cNvPr>
            <p:cNvSpPr/>
            <p:nvPr/>
          </p:nvSpPr>
          <p:spPr>
            <a:xfrm>
              <a:off x="10362931" y="5419250"/>
              <a:ext cx="1357409" cy="630569"/>
            </a:xfrm>
            <a:prstGeom prst="roundRect">
              <a:avLst>
                <a:gd name="adj" fmla="val 5893"/>
              </a:avLst>
            </a:prstGeom>
            <a:noFill/>
            <a:ln w="38100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72000" rtlCol="0" anchor="t"/>
            <a:lstStyle/>
            <a:p>
              <a:endPara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6D44A2C3-B5C1-671A-64AD-F50D5865AC65}"/>
                </a:ext>
              </a:extLst>
            </p:cNvPr>
            <p:cNvSpPr/>
            <p:nvPr/>
          </p:nvSpPr>
          <p:spPr>
            <a:xfrm>
              <a:off x="7443905" y="4655125"/>
              <a:ext cx="1357409" cy="630569"/>
            </a:xfrm>
            <a:prstGeom prst="roundRect">
              <a:avLst>
                <a:gd name="adj" fmla="val 5893"/>
              </a:avLst>
            </a:prstGeom>
            <a:noFill/>
            <a:ln w="38100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72000" rtlCol="0" anchor="t"/>
            <a:lstStyle/>
            <a:p>
              <a:endPara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69CB523F-43A9-F7B3-8E71-DDFEB4727E29}"/>
                </a:ext>
              </a:extLst>
            </p:cNvPr>
            <p:cNvSpPr/>
            <p:nvPr/>
          </p:nvSpPr>
          <p:spPr>
            <a:xfrm>
              <a:off x="8895519" y="4655125"/>
              <a:ext cx="1357409" cy="630569"/>
            </a:xfrm>
            <a:prstGeom prst="roundRect">
              <a:avLst>
                <a:gd name="adj" fmla="val 5893"/>
              </a:avLst>
            </a:prstGeom>
            <a:noFill/>
            <a:ln w="38100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72000" rtlCol="0" anchor="t"/>
            <a:lstStyle/>
            <a:p>
              <a:endPara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5C703120-3FA5-6043-5655-6DE701262057}"/>
                </a:ext>
              </a:extLst>
            </p:cNvPr>
            <p:cNvSpPr/>
            <p:nvPr/>
          </p:nvSpPr>
          <p:spPr>
            <a:xfrm>
              <a:off x="10362931" y="4655125"/>
              <a:ext cx="1357409" cy="630569"/>
            </a:xfrm>
            <a:prstGeom prst="roundRect">
              <a:avLst>
                <a:gd name="adj" fmla="val 5893"/>
              </a:avLst>
            </a:prstGeom>
            <a:noFill/>
            <a:ln w="38100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72000" rIns="144000" bIns="72000" rtlCol="0" anchor="t"/>
            <a:lstStyle/>
            <a:p>
              <a:endPara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101D70B-2C43-FB32-A01F-50BA7C2E947F}"/>
                </a:ext>
              </a:extLst>
            </p:cNvPr>
            <p:cNvSpPr txBox="1"/>
            <p:nvPr/>
          </p:nvSpPr>
          <p:spPr>
            <a:xfrm>
              <a:off x="8777393" y="6135270"/>
              <a:ext cx="15928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Examples</a:t>
              </a:r>
            </a:p>
          </p:txBody>
        </p:sp>
        <p:sp>
          <p:nvSpPr>
            <p:cNvPr id="31" name="Up Arrow 30">
              <a:extLst>
                <a:ext uri="{FF2B5EF4-FFF2-40B4-BE49-F238E27FC236}">
                  <a16:creationId xmlns:a16="http://schemas.microsoft.com/office/drawing/2014/main" id="{DF1D7405-F7BB-EFDC-C3F8-521CD161B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82574" y="6240760"/>
              <a:ext cx="348021" cy="282999"/>
            </a:xfrm>
            <a:prstGeom prst="upArrow">
              <a:avLst>
                <a:gd name="adj1" fmla="val 42698"/>
                <a:gd name="adj2" fmla="val 68859"/>
              </a:avLst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Up Arrow 31">
              <a:extLst>
                <a:ext uri="{FF2B5EF4-FFF2-40B4-BE49-F238E27FC236}">
                  <a16:creationId xmlns:a16="http://schemas.microsoft.com/office/drawing/2014/main" id="{BEF1DE26-AEE7-10EF-60E5-FC4851E434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861715" y="6240760"/>
              <a:ext cx="348021" cy="282999"/>
            </a:xfrm>
            <a:prstGeom prst="upArrow">
              <a:avLst>
                <a:gd name="adj1" fmla="val 42698"/>
                <a:gd name="adj2" fmla="val 68859"/>
              </a:avLst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E2034-A21B-96C5-23EF-856CC263E3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79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65F5C94-5B8B-89B0-4661-8AEA147BB7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1037378"/>
            <a:ext cx="8140453" cy="766992"/>
          </a:xfrm>
        </p:spPr>
        <p:txBody>
          <a:bodyPr/>
          <a:lstStyle/>
          <a:p>
            <a:r>
              <a:rPr lang="en-GB" dirty="0"/>
              <a:t>Goods and Services 2</a:t>
            </a:r>
            <a:endParaRPr lang="en-US" dirty="0"/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6332BA97-7163-DD7F-D808-BD95CDABB1CF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Goods and Services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1111FA3-4BFB-CEC8-CEB5-F1845AAC5D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0538" y="1916144"/>
            <a:ext cx="4666388" cy="763224"/>
          </a:xfrm>
        </p:spPr>
        <p:txBody>
          <a:bodyPr/>
          <a:lstStyle/>
          <a:p>
            <a:r>
              <a:rPr lang="en-GB" dirty="0"/>
              <a:t>Goods are physical objects</a:t>
            </a:r>
          </a:p>
          <a:p>
            <a:endParaRPr lang="en-US" dirty="0"/>
          </a:p>
        </p:txBody>
      </p:sp>
      <p:grpSp>
        <p:nvGrpSpPr>
          <p:cNvPr id="3" name="Group 2" descr="Clothes">
            <a:extLst>
              <a:ext uri="{FF2B5EF4-FFF2-40B4-BE49-F238E27FC236}">
                <a16:creationId xmlns:a16="http://schemas.microsoft.com/office/drawing/2014/main" id="{F224A5B1-BD78-F6C3-23FD-BD87AAC18F3F}"/>
              </a:ext>
            </a:extLst>
          </p:cNvPr>
          <p:cNvGrpSpPr/>
          <p:nvPr/>
        </p:nvGrpSpPr>
        <p:grpSpPr>
          <a:xfrm>
            <a:off x="2823183" y="2784448"/>
            <a:ext cx="2853798" cy="2176067"/>
            <a:chOff x="2823183" y="2784448"/>
            <a:chExt cx="2853798" cy="2176067"/>
          </a:xfrm>
        </p:grpSpPr>
        <p:sp>
          <p:nvSpPr>
            <p:cNvPr id="38" name="Hexagon 37">
              <a:extLst>
                <a:ext uri="{FF2B5EF4-FFF2-40B4-BE49-F238E27FC236}">
                  <a16:creationId xmlns:a16="http://schemas.microsoft.com/office/drawing/2014/main" id="{A6A70628-0E3A-5328-BD95-01AAE9E532FD}"/>
                </a:ext>
              </a:extLst>
            </p:cNvPr>
            <p:cNvSpPr/>
            <p:nvPr/>
          </p:nvSpPr>
          <p:spPr>
            <a:xfrm>
              <a:off x="2823183" y="3512489"/>
              <a:ext cx="1622924" cy="1448026"/>
            </a:xfrm>
            <a:prstGeom prst="hexagon">
              <a:avLst>
                <a:gd name="adj" fmla="val 27281"/>
                <a:gd name="vf" fmla="val 115470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Clothes</a:t>
              </a:r>
            </a:p>
          </p:txBody>
        </p:sp>
        <p:sp>
          <p:nvSpPr>
            <p:cNvPr id="39" name="Hexagon 38">
              <a:extLst>
                <a:ext uri="{FF2B5EF4-FFF2-40B4-BE49-F238E27FC236}">
                  <a16:creationId xmlns:a16="http://schemas.microsoft.com/office/drawing/2014/main" id="{C66546F9-5C0E-A1FB-D75E-EDEBA972B1F4}"/>
                </a:ext>
              </a:extLst>
            </p:cNvPr>
            <p:cNvSpPr/>
            <p:nvPr/>
          </p:nvSpPr>
          <p:spPr>
            <a:xfrm>
              <a:off x="4054057" y="2784448"/>
              <a:ext cx="1622924" cy="1448026"/>
            </a:xfrm>
            <a:prstGeom prst="hexagon">
              <a:avLst>
                <a:gd name="adj" fmla="val 27281"/>
                <a:gd name="vf" fmla="val 115470"/>
              </a:avLst>
            </a:prstGeom>
            <a:noFill/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2400"/>
                </a:lnSpc>
              </a:pP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10991B5-1008-02B7-D445-39FC35680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4162043" y="2847283"/>
              <a:ext cx="1379010" cy="1379010"/>
            </a:xfrm>
            <a:prstGeom prst="rect">
              <a:avLst/>
            </a:prstGeom>
          </p:spPr>
        </p:pic>
      </p:grpSp>
      <p:grpSp>
        <p:nvGrpSpPr>
          <p:cNvPr id="4" name="Group 3" descr="Smart phones">
            <a:extLst>
              <a:ext uri="{FF2B5EF4-FFF2-40B4-BE49-F238E27FC236}">
                <a16:creationId xmlns:a16="http://schemas.microsoft.com/office/drawing/2014/main" id="{8E202CF2-D887-AE11-E6AF-E683F3DF71FC}"/>
              </a:ext>
            </a:extLst>
          </p:cNvPr>
          <p:cNvGrpSpPr/>
          <p:nvPr/>
        </p:nvGrpSpPr>
        <p:grpSpPr>
          <a:xfrm>
            <a:off x="1525168" y="4349682"/>
            <a:ext cx="2856067" cy="2176159"/>
            <a:chOff x="1525168" y="4349682"/>
            <a:chExt cx="2856067" cy="2176159"/>
          </a:xfrm>
        </p:grpSpPr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2D21A660-99E4-2A38-C17F-944B43C92CF6}"/>
                </a:ext>
              </a:extLst>
            </p:cNvPr>
            <p:cNvSpPr/>
            <p:nvPr/>
          </p:nvSpPr>
          <p:spPr>
            <a:xfrm>
              <a:off x="2758311" y="5077815"/>
              <a:ext cx="1622924" cy="1448026"/>
            </a:xfrm>
            <a:prstGeom prst="hexagon">
              <a:avLst>
                <a:gd name="adj" fmla="val 27281"/>
                <a:gd name="vf" fmla="val 115470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Smart Phones</a:t>
              </a:r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FBB43DC3-37F0-3AB9-3445-48B6A3F82AB4}"/>
                </a:ext>
              </a:extLst>
            </p:cNvPr>
            <p:cNvSpPr/>
            <p:nvPr/>
          </p:nvSpPr>
          <p:spPr>
            <a:xfrm>
              <a:off x="1525168" y="4349682"/>
              <a:ext cx="1622924" cy="1448026"/>
            </a:xfrm>
            <a:prstGeom prst="hexagon">
              <a:avLst>
                <a:gd name="adj" fmla="val 27281"/>
                <a:gd name="vf" fmla="val 115470"/>
              </a:avLst>
            </a:prstGeom>
            <a:noFill/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2400"/>
                </a:lnSpc>
              </a:pP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93A216A-A3B5-87BE-8A69-6E1EA1A41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633155" y="4412517"/>
              <a:ext cx="1379010" cy="1379010"/>
            </a:xfrm>
            <a:prstGeom prst="rect">
              <a:avLst/>
            </a:prstGeom>
          </p:spPr>
        </p:pic>
      </p:grpSp>
      <p:grpSp>
        <p:nvGrpSpPr>
          <p:cNvPr id="6" name="Group 5" descr="Food and drink">
            <a:extLst>
              <a:ext uri="{FF2B5EF4-FFF2-40B4-BE49-F238E27FC236}">
                <a16:creationId xmlns:a16="http://schemas.microsoft.com/office/drawing/2014/main" id="{620FA57F-BB2F-FEB1-2D5C-F99152B06F79}"/>
              </a:ext>
            </a:extLst>
          </p:cNvPr>
          <p:cNvGrpSpPr/>
          <p:nvPr/>
        </p:nvGrpSpPr>
        <p:grpSpPr>
          <a:xfrm>
            <a:off x="4136613" y="4343343"/>
            <a:ext cx="2847817" cy="2173775"/>
            <a:chOff x="4136613" y="4343343"/>
            <a:chExt cx="2847817" cy="2173775"/>
          </a:xfrm>
        </p:grpSpPr>
        <p:sp>
          <p:nvSpPr>
            <p:cNvPr id="48" name="Hexagon 47">
              <a:extLst>
                <a:ext uri="{FF2B5EF4-FFF2-40B4-BE49-F238E27FC236}">
                  <a16:creationId xmlns:a16="http://schemas.microsoft.com/office/drawing/2014/main" id="{5A565738-0C5B-BF5E-DAD4-2DF3DFE16538}"/>
                </a:ext>
              </a:extLst>
            </p:cNvPr>
            <p:cNvSpPr/>
            <p:nvPr/>
          </p:nvSpPr>
          <p:spPr>
            <a:xfrm>
              <a:off x="4136613" y="4343343"/>
              <a:ext cx="1622924" cy="1448026"/>
            </a:xfrm>
            <a:prstGeom prst="hexagon">
              <a:avLst>
                <a:gd name="adj" fmla="val 27281"/>
                <a:gd name="vf" fmla="val 115470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Food and Drinks</a:t>
              </a:r>
            </a:p>
          </p:txBody>
        </p:sp>
        <p:sp>
          <p:nvSpPr>
            <p:cNvPr id="49" name="Hexagon 48">
              <a:extLst>
                <a:ext uri="{FF2B5EF4-FFF2-40B4-BE49-F238E27FC236}">
                  <a16:creationId xmlns:a16="http://schemas.microsoft.com/office/drawing/2014/main" id="{B07D3E88-9DCF-E978-9FBC-B5E3E5B02253}"/>
                </a:ext>
              </a:extLst>
            </p:cNvPr>
            <p:cNvSpPr/>
            <p:nvPr/>
          </p:nvSpPr>
          <p:spPr>
            <a:xfrm>
              <a:off x="5361506" y="5069092"/>
              <a:ext cx="1622924" cy="1448026"/>
            </a:xfrm>
            <a:prstGeom prst="hexagon">
              <a:avLst>
                <a:gd name="adj" fmla="val 27281"/>
                <a:gd name="vf" fmla="val 115470"/>
              </a:avLst>
            </a:prstGeom>
            <a:noFill/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2400"/>
                </a:lnSpc>
              </a:pP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98C8FD6-5F06-28BB-3C3F-D91C2F5232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469493" y="5131927"/>
              <a:ext cx="1379010" cy="137901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F8424D29-780C-572D-3239-A7232B8925F2}"/>
              </a:ext>
            </a:extLst>
          </p:cNvPr>
          <p:cNvSpPr txBox="1">
            <a:spLocks/>
          </p:cNvSpPr>
          <p:nvPr/>
        </p:nvSpPr>
        <p:spPr>
          <a:xfrm>
            <a:off x="6374283" y="1916144"/>
            <a:ext cx="5582585" cy="841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Services are work done for others</a:t>
            </a:r>
          </a:p>
        </p:txBody>
      </p:sp>
      <p:grpSp>
        <p:nvGrpSpPr>
          <p:cNvPr id="7" name="Group 6" descr="Mechanic">
            <a:extLst>
              <a:ext uri="{FF2B5EF4-FFF2-40B4-BE49-F238E27FC236}">
                <a16:creationId xmlns:a16="http://schemas.microsoft.com/office/drawing/2014/main" id="{F71C27FD-9945-AE9B-D56E-D58BEBAD1A08}"/>
              </a:ext>
            </a:extLst>
          </p:cNvPr>
          <p:cNvGrpSpPr/>
          <p:nvPr/>
        </p:nvGrpSpPr>
        <p:grpSpPr>
          <a:xfrm>
            <a:off x="6491368" y="2751908"/>
            <a:ext cx="2856068" cy="2176159"/>
            <a:chOff x="6491368" y="2751908"/>
            <a:chExt cx="2856068" cy="2176159"/>
          </a:xfrm>
        </p:grpSpPr>
        <p:sp>
          <p:nvSpPr>
            <p:cNvPr id="51" name="Hexagon 50">
              <a:extLst>
                <a:ext uri="{FF2B5EF4-FFF2-40B4-BE49-F238E27FC236}">
                  <a16:creationId xmlns:a16="http://schemas.microsoft.com/office/drawing/2014/main" id="{94249DDE-338E-5257-07C2-9E9B4AEC6BA5}"/>
                </a:ext>
              </a:extLst>
            </p:cNvPr>
            <p:cNvSpPr/>
            <p:nvPr/>
          </p:nvSpPr>
          <p:spPr>
            <a:xfrm>
              <a:off x="7724512" y="3480041"/>
              <a:ext cx="1622924" cy="1448026"/>
            </a:xfrm>
            <a:prstGeom prst="hexagon">
              <a:avLst>
                <a:gd name="adj" fmla="val 27281"/>
                <a:gd name="vf" fmla="val 115470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Mechanic</a:t>
              </a:r>
            </a:p>
          </p:txBody>
        </p:sp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67B345F2-4226-098A-45EF-2CF1DA740E79}"/>
                </a:ext>
              </a:extLst>
            </p:cNvPr>
            <p:cNvSpPr/>
            <p:nvPr/>
          </p:nvSpPr>
          <p:spPr>
            <a:xfrm>
              <a:off x="6491368" y="2751908"/>
              <a:ext cx="1622924" cy="1448026"/>
            </a:xfrm>
            <a:prstGeom prst="hexagon">
              <a:avLst>
                <a:gd name="adj" fmla="val 27281"/>
                <a:gd name="vf" fmla="val 115470"/>
              </a:avLst>
            </a:prstGeom>
            <a:noFill/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2400"/>
                </a:lnSpc>
              </a:pP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EC32B54-03DC-1946-435B-BD3C244C9E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651607" y="2856411"/>
              <a:ext cx="1276382" cy="1276382"/>
            </a:xfrm>
            <a:prstGeom prst="rect">
              <a:avLst/>
            </a:prstGeom>
          </p:spPr>
        </p:pic>
      </p:grpSp>
      <p:grpSp>
        <p:nvGrpSpPr>
          <p:cNvPr id="8" name="Group 7" descr="Hairdresser">
            <a:extLst>
              <a:ext uri="{FF2B5EF4-FFF2-40B4-BE49-F238E27FC236}">
                <a16:creationId xmlns:a16="http://schemas.microsoft.com/office/drawing/2014/main" id="{9CBA5607-98B9-5028-5D31-3445D21B5626}"/>
              </a:ext>
            </a:extLst>
          </p:cNvPr>
          <p:cNvGrpSpPr/>
          <p:nvPr/>
        </p:nvGrpSpPr>
        <p:grpSpPr>
          <a:xfrm>
            <a:off x="9103362" y="2759417"/>
            <a:ext cx="2853798" cy="2184132"/>
            <a:chOff x="9103362" y="2759417"/>
            <a:chExt cx="2853798" cy="2184132"/>
          </a:xfrm>
        </p:grpSpPr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FFAB6276-1031-67F9-FBBC-839EC4FBEE14}"/>
                </a:ext>
              </a:extLst>
            </p:cNvPr>
            <p:cNvSpPr/>
            <p:nvPr/>
          </p:nvSpPr>
          <p:spPr>
            <a:xfrm>
              <a:off x="9103362" y="2759417"/>
              <a:ext cx="1622924" cy="1448026"/>
            </a:xfrm>
            <a:prstGeom prst="hexagon">
              <a:avLst>
                <a:gd name="adj" fmla="val 27281"/>
                <a:gd name="vf" fmla="val 115470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Hairdresser</a:t>
              </a:r>
            </a:p>
          </p:txBody>
        </p:sp>
        <p:sp>
          <p:nvSpPr>
            <p:cNvPr id="55" name="Hexagon 54">
              <a:extLst>
                <a:ext uri="{FF2B5EF4-FFF2-40B4-BE49-F238E27FC236}">
                  <a16:creationId xmlns:a16="http://schemas.microsoft.com/office/drawing/2014/main" id="{6595D935-9E9F-B481-A959-51604864D8B3}"/>
                </a:ext>
              </a:extLst>
            </p:cNvPr>
            <p:cNvSpPr/>
            <p:nvPr/>
          </p:nvSpPr>
          <p:spPr>
            <a:xfrm>
              <a:off x="10334236" y="3495523"/>
              <a:ext cx="1622924" cy="1448026"/>
            </a:xfrm>
            <a:prstGeom prst="hexagon">
              <a:avLst>
                <a:gd name="adj" fmla="val 27281"/>
                <a:gd name="vf" fmla="val 115470"/>
              </a:avLst>
            </a:prstGeom>
            <a:noFill/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2400"/>
                </a:lnSpc>
              </a:pP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3285E7B-B87F-B490-F64D-445DEB999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10442222" y="3558358"/>
              <a:ext cx="1379010" cy="1379010"/>
            </a:xfrm>
            <a:prstGeom prst="rect">
              <a:avLst/>
            </a:prstGeom>
          </p:spPr>
        </p:pic>
      </p:grpSp>
      <p:grpSp>
        <p:nvGrpSpPr>
          <p:cNvPr id="9" name="Group 8" descr="Solicitor">
            <a:extLst>
              <a:ext uri="{FF2B5EF4-FFF2-40B4-BE49-F238E27FC236}">
                <a16:creationId xmlns:a16="http://schemas.microsoft.com/office/drawing/2014/main" id="{ED5E9CFB-F718-3FB5-8964-906D842595D2}"/>
              </a:ext>
            </a:extLst>
          </p:cNvPr>
          <p:cNvGrpSpPr/>
          <p:nvPr/>
        </p:nvGrpSpPr>
        <p:grpSpPr>
          <a:xfrm>
            <a:off x="7812376" y="4331730"/>
            <a:ext cx="2847663" cy="2183161"/>
            <a:chOff x="7812376" y="4331730"/>
            <a:chExt cx="2847663" cy="2183161"/>
          </a:xfrm>
        </p:grpSpPr>
        <p:sp>
          <p:nvSpPr>
            <p:cNvPr id="57" name="Hexagon 56">
              <a:extLst>
                <a:ext uri="{FF2B5EF4-FFF2-40B4-BE49-F238E27FC236}">
                  <a16:creationId xmlns:a16="http://schemas.microsoft.com/office/drawing/2014/main" id="{C71F123A-8B10-F178-9D43-EF627802BA54}"/>
                </a:ext>
              </a:extLst>
            </p:cNvPr>
            <p:cNvSpPr/>
            <p:nvPr/>
          </p:nvSpPr>
          <p:spPr>
            <a:xfrm>
              <a:off x="9037115" y="4331730"/>
              <a:ext cx="1622924" cy="1448026"/>
            </a:xfrm>
            <a:prstGeom prst="hexagon">
              <a:avLst>
                <a:gd name="adj" fmla="val 27281"/>
                <a:gd name="vf" fmla="val 115470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lvl="0" algn="ctr"/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Solicitor</a:t>
              </a:r>
            </a:p>
          </p:txBody>
        </p:sp>
        <p:sp>
          <p:nvSpPr>
            <p:cNvPr id="58" name="Hexagon 57">
              <a:extLst>
                <a:ext uri="{FF2B5EF4-FFF2-40B4-BE49-F238E27FC236}">
                  <a16:creationId xmlns:a16="http://schemas.microsoft.com/office/drawing/2014/main" id="{6F8373EC-FA95-5192-42AB-79C159A63BA6}"/>
                </a:ext>
              </a:extLst>
            </p:cNvPr>
            <p:cNvSpPr/>
            <p:nvPr/>
          </p:nvSpPr>
          <p:spPr>
            <a:xfrm>
              <a:off x="7812376" y="5066865"/>
              <a:ext cx="1622924" cy="1448026"/>
            </a:xfrm>
            <a:prstGeom prst="hexagon">
              <a:avLst>
                <a:gd name="adj" fmla="val 27281"/>
                <a:gd name="vf" fmla="val 115470"/>
              </a:avLst>
            </a:prstGeom>
            <a:noFill/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ts val="2400"/>
                </a:lnSpc>
              </a:pP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833E2908-7FB9-1CFD-1231-9797F125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8007449" y="5164183"/>
              <a:ext cx="1292276" cy="1292276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E2034-A21B-96C5-23EF-856CC263E3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84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68A9E-E656-710F-0951-B1FBE9413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VAT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10665467-B37B-CC5D-132B-E0D51774B49D}"/>
              </a:ext>
            </a:extLst>
          </p:cNvPr>
          <p:cNvSpPr/>
          <p:nvPr/>
        </p:nvSpPr>
        <p:spPr>
          <a:xfrm>
            <a:off x="1970638" y="1861939"/>
            <a:ext cx="2562523" cy="1781337"/>
          </a:xfrm>
          <a:prstGeom prst="wedgeEllipseCallout">
            <a:avLst>
              <a:gd name="adj1" fmla="val 50194"/>
              <a:gd name="adj2" fmla="val 46856"/>
            </a:avLst>
          </a:prstGeom>
          <a:solidFill>
            <a:srgbClr val="60003B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What do the letters VAT mean?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8A948493-D951-E42F-1160-D63F69909226}"/>
              </a:ext>
            </a:extLst>
          </p:cNvPr>
          <p:cNvSpPr/>
          <p:nvPr/>
        </p:nvSpPr>
        <p:spPr>
          <a:xfrm>
            <a:off x="5464665" y="1861939"/>
            <a:ext cx="2562523" cy="1781337"/>
          </a:xfrm>
          <a:prstGeom prst="wedgeRoundRectCallout">
            <a:avLst>
              <a:gd name="adj1" fmla="val -8839"/>
              <a:gd name="adj2" fmla="val 67909"/>
              <a:gd name="adj3" fmla="val 16667"/>
            </a:avLst>
          </a:prstGeom>
          <a:solidFill>
            <a:srgbClr val="6C54A3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What is VAT imposed on?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29A1C5E2-17BE-8821-D780-ECD937522D3B}"/>
              </a:ext>
            </a:extLst>
          </p:cNvPr>
          <p:cNvSpPr/>
          <p:nvPr/>
        </p:nvSpPr>
        <p:spPr>
          <a:xfrm>
            <a:off x="8897957" y="1861939"/>
            <a:ext cx="2562523" cy="1781337"/>
          </a:xfrm>
          <a:prstGeom prst="wedgeRectCallout">
            <a:avLst>
              <a:gd name="adj1" fmla="val -33067"/>
              <a:gd name="adj2" fmla="val 66411"/>
            </a:avLst>
          </a:prstGeom>
          <a:solidFill>
            <a:srgbClr val="60003B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Who pays VAT?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B54D36C5-EE62-E90F-A856-D677024A4419}"/>
              </a:ext>
            </a:extLst>
          </p:cNvPr>
          <p:cNvSpPr/>
          <p:nvPr/>
        </p:nvSpPr>
        <p:spPr>
          <a:xfrm>
            <a:off x="1970638" y="4157908"/>
            <a:ext cx="2562523" cy="1781337"/>
          </a:xfrm>
          <a:prstGeom prst="wedgeRectCallout">
            <a:avLst>
              <a:gd name="adj1" fmla="val 33202"/>
              <a:gd name="adj2" fmla="val 68367"/>
            </a:avLst>
          </a:prstGeom>
          <a:solidFill>
            <a:srgbClr val="6C54A3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Who is responsible for collecting VAT?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724484E-7599-BFE0-8B94-ABBFA63101FD}"/>
              </a:ext>
            </a:extLst>
          </p:cNvPr>
          <p:cNvSpPr/>
          <p:nvPr/>
        </p:nvSpPr>
        <p:spPr>
          <a:xfrm>
            <a:off x="5464665" y="4157908"/>
            <a:ext cx="2562523" cy="1781337"/>
          </a:xfrm>
          <a:prstGeom prst="wedgeEllipseCallout">
            <a:avLst>
              <a:gd name="adj1" fmla="val 577"/>
              <a:gd name="adj2" fmla="val 67878"/>
            </a:avLst>
          </a:prstGeom>
          <a:solidFill>
            <a:srgbClr val="60003B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What is the standard VAT rate?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A67F6053-951D-0E59-B111-D4D056E53BA4}"/>
              </a:ext>
            </a:extLst>
          </p:cNvPr>
          <p:cNvSpPr/>
          <p:nvPr/>
        </p:nvSpPr>
        <p:spPr>
          <a:xfrm>
            <a:off x="8897957" y="4157908"/>
            <a:ext cx="2562523" cy="1781337"/>
          </a:xfrm>
          <a:prstGeom prst="wedgeRoundRectCallout">
            <a:avLst>
              <a:gd name="adj1" fmla="val -32968"/>
              <a:gd name="adj2" fmla="val 67421"/>
              <a:gd name="adj3" fmla="val 16667"/>
            </a:avLst>
          </a:prstGeom>
          <a:solidFill>
            <a:srgbClr val="6C54A3"/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800"/>
              </a:lnSpc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Name an item that is VAT exempt.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6BA42E-2BA9-BCA8-5683-003F7F92A25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58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5D874-A2A4-BEAA-1138-3DE68DAC9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Value Added Tax (VAT)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6F1A8-D66E-7145-CD8A-FA22908340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This is an 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indirect tax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that is 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paid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when you 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buy goods and services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VAT is included in the price of the good / service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It is a tax that is 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imposed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 all European Union member states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but the 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rates differ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across the countries 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Ireland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VAT is collected by businesses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that sell goods and services and is then 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paid to the Revenue Commissioners</a:t>
            </a:r>
            <a:endParaRPr lang="en-GB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percentage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of all 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VAT collected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by every EU country is used to 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fund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EU’s budget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37776-9BC0-60F4-6C0C-33C67FFB2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44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1682B-8871-9811-878D-E47214FAC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>
            <a:normAutofit/>
          </a:bodyPr>
          <a:lstStyle/>
          <a:p>
            <a:r>
              <a:rPr lang="en-GB" dirty="0"/>
              <a:t>VAT Rates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B2A16C-5538-4C98-4B53-12CB40D5DE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7652892" cy="92074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There are several different VAT rates* imposed on goods and services in Ireland including:</a:t>
            </a:r>
          </a:p>
          <a:p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327C7F0-6D5E-3134-1C19-E57D02385255}"/>
              </a:ext>
            </a:extLst>
          </p:cNvPr>
          <p:cNvSpPr/>
          <p:nvPr/>
        </p:nvSpPr>
        <p:spPr>
          <a:xfrm>
            <a:off x="1757072" y="2499495"/>
            <a:ext cx="2109533" cy="844596"/>
          </a:xfrm>
          <a:prstGeom prst="roundRect">
            <a:avLst>
              <a:gd name="adj" fmla="val 5893"/>
            </a:avLst>
          </a:prstGeom>
          <a:solidFill>
            <a:srgbClr val="60003B"/>
          </a:solidFill>
          <a:ln w="38100">
            <a:solidFill>
              <a:srgbClr val="6000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/>
          <a:lstStyle/>
          <a:p>
            <a:pPr algn="ctr"/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Standard Rate</a:t>
            </a:r>
          </a:p>
          <a:p>
            <a:pPr algn="ctr"/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23%</a:t>
            </a:r>
            <a:endParaRPr lang="en-GB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 descr="Batteries">
            <a:extLst>
              <a:ext uri="{FF2B5EF4-FFF2-40B4-BE49-F238E27FC236}">
                <a16:creationId xmlns:a16="http://schemas.microsoft.com/office/drawing/2014/main" id="{97B06EF6-73C5-CBFE-3DA5-D845B15F6400}"/>
              </a:ext>
            </a:extLst>
          </p:cNvPr>
          <p:cNvGrpSpPr/>
          <p:nvPr/>
        </p:nvGrpSpPr>
        <p:grpSpPr>
          <a:xfrm>
            <a:off x="1564127" y="3350848"/>
            <a:ext cx="1793571" cy="784426"/>
            <a:chOff x="1802020" y="3551569"/>
            <a:chExt cx="1793571" cy="78442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37FB76E-6EB7-E51E-69CD-7FB86FA796A0}"/>
                </a:ext>
              </a:extLst>
            </p:cNvPr>
            <p:cNvSpPr txBox="1"/>
            <p:nvPr/>
          </p:nvSpPr>
          <p:spPr>
            <a:xfrm>
              <a:off x="2717292" y="3778469"/>
              <a:ext cx="878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Batteries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300112A-ED69-71E1-4ED7-7B0B0EECB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802020" y="3551569"/>
              <a:ext cx="784426" cy="784426"/>
            </a:xfrm>
            <a:prstGeom prst="rect">
              <a:avLst/>
            </a:prstGeom>
          </p:spPr>
        </p:pic>
      </p:grpSp>
      <p:grpSp>
        <p:nvGrpSpPr>
          <p:cNvPr id="6" name="Group 5" descr="Furniture">
            <a:extLst>
              <a:ext uri="{FF2B5EF4-FFF2-40B4-BE49-F238E27FC236}">
                <a16:creationId xmlns:a16="http://schemas.microsoft.com/office/drawing/2014/main" id="{46DFA625-4ECB-C15A-3321-4E01F45C6841}"/>
              </a:ext>
            </a:extLst>
          </p:cNvPr>
          <p:cNvGrpSpPr/>
          <p:nvPr/>
        </p:nvGrpSpPr>
        <p:grpSpPr>
          <a:xfrm>
            <a:off x="1564127" y="3991914"/>
            <a:ext cx="1820836" cy="784426"/>
            <a:chOff x="1802020" y="4341318"/>
            <a:chExt cx="1820836" cy="78442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A0FFC5-7397-1895-AD93-05215E22C3B3}"/>
                </a:ext>
              </a:extLst>
            </p:cNvPr>
            <p:cNvSpPr txBox="1"/>
            <p:nvPr/>
          </p:nvSpPr>
          <p:spPr>
            <a:xfrm>
              <a:off x="2717292" y="4543071"/>
              <a:ext cx="9055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Furniture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862BC50-93EA-16A0-FEBA-C7678AF9E4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802020" y="4341318"/>
              <a:ext cx="784426" cy="784426"/>
            </a:xfrm>
            <a:prstGeom prst="rect">
              <a:avLst/>
            </a:prstGeom>
          </p:spPr>
        </p:pic>
      </p:grpSp>
      <p:grpSp>
        <p:nvGrpSpPr>
          <p:cNvPr id="7" name="Group 6" descr="Motor vehicles&#10;">
            <a:extLst>
              <a:ext uri="{FF2B5EF4-FFF2-40B4-BE49-F238E27FC236}">
                <a16:creationId xmlns:a16="http://schemas.microsoft.com/office/drawing/2014/main" id="{A4B91850-0160-10C8-767F-B355D142DB86}"/>
              </a:ext>
            </a:extLst>
          </p:cNvPr>
          <p:cNvGrpSpPr/>
          <p:nvPr/>
        </p:nvGrpSpPr>
        <p:grpSpPr>
          <a:xfrm>
            <a:off x="1564127" y="4696276"/>
            <a:ext cx="2271021" cy="784426"/>
            <a:chOff x="1802020" y="5157192"/>
            <a:chExt cx="2271021" cy="78442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17B6BC-EC96-9BCE-B3FF-BC8D2BD7A79F}"/>
                </a:ext>
              </a:extLst>
            </p:cNvPr>
            <p:cNvSpPr txBox="1"/>
            <p:nvPr/>
          </p:nvSpPr>
          <p:spPr>
            <a:xfrm>
              <a:off x="2717292" y="5325086"/>
              <a:ext cx="1355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Motor vehicles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BC49855-C30E-9A38-6BB5-55FE3C4F6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flipH="1">
              <a:off x="1802020" y="5157192"/>
              <a:ext cx="784426" cy="784426"/>
            </a:xfrm>
            <a:prstGeom prst="rect">
              <a:avLst/>
            </a:prstGeom>
          </p:spPr>
        </p:pic>
      </p:grpSp>
      <p:grpSp>
        <p:nvGrpSpPr>
          <p:cNvPr id="10" name="Group 9" descr="Adult clothing&#10;">
            <a:extLst>
              <a:ext uri="{FF2B5EF4-FFF2-40B4-BE49-F238E27FC236}">
                <a16:creationId xmlns:a16="http://schemas.microsoft.com/office/drawing/2014/main" id="{29DC4DC7-6067-2C94-46A8-DBA64D4007E0}"/>
              </a:ext>
            </a:extLst>
          </p:cNvPr>
          <p:cNvGrpSpPr/>
          <p:nvPr/>
        </p:nvGrpSpPr>
        <p:grpSpPr>
          <a:xfrm>
            <a:off x="1564127" y="5321644"/>
            <a:ext cx="2443254" cy="784426"/>
            <a:chOff x="1802020" y="5923809"/>
            <a:chExt cx="2443254" cy="78442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31CD7D5-F8FF-3C63-6E06-E968C5EAA381}"/>
                </a:ext>
              </a:extLst>
            </p:cNvPr>
            <p:cNvSpPr txBox="1"/>
            <p:nvPr/>
          </p:nvSpPr>
          <p:spPr>
            <a:xfrm>
              <a:off x="2717292" y="6119917"/>
              <a:ext cx="1527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Adult clothing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2505821-D458-B606-955E-0D70F0DD9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1802020" y="5923809"/>
              <a:ext cx="784426" cy="784426"/>
            </a:xfrm>
            <a:prstGeom prst="rect">
              <a:avLst/>
            </a:prstGeom>
          </p:spPr>
        </p:pic>
      </p:grp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ECE4972-0630-C21E-9BAE-851E40460E29}"/>
              </a:ext>
            </a:extLst>
          </p:cNvPr>
          <p:cNvSpPr/>
          <p:nvPr/>
        </p:nvSpPr>
        <p:spPr>
          <a:xfrm>
            <a:off x="4286835" y="2499495"/>
            <a:ext cx="2109533" cy="844596"/>
          </a:xfrm>
          <a:prstGeom prst="roundRect">
            <a:avLst>
              <a:gd name="adj" fmla="val 5893"/>
            </a:avLst>
          </a:prstGeom>
          <a:solidFill>
            <a:srgbClr val="60003B"/>
          </a:solidFill>
          <a:ln w="38100">
            <a:solidFill>
              <a:srgbClr val="6000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/>
          <a:lstStyle/>
          <a:p>
            <a:pPr algn="ctr"/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Reduced Rate</a:t>
            </a:r>
          </a:p>
          <a:p>
            <a:pPr algn="ctr"/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13.5%</a:t>
            </a:r>
            <a:endParaRPr lang="en-GB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 descr="Photography&#10;">
            <a:extLst>
              <a:ext uri="{FF2B5EF4-FFF2-40B4-BE49-F238E27FC236}">
                <a16:creationId xmlns:a16="http://schemas.microsoft.com/office/drawing/2014/main" id="{779A3DD6-6D9E-99EB-E20A-56165E6AB12D}"/>
              </a:ext>
            </a:extLst>
          </p:cNvPr>
          <p:cNvGrpSpPr/>
          <p:nvPr/>
        </p:nvGrpSpPr>
        <p:grpSpPr>
          <a:xfrm>
            <a:off x="4129915" y="3350848"/>
            <a:ext cx="1948144" cy="784426"/>
            <a:chOff x="4367808" y="3551569"/>
            <a:chExt cx="1948144" cy="78442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748F8ED-9E27-A34B-4B28-190A955C5104}"/>
                </a:ext>
              </a:extLst>
            </p:cNvPr>
            <p:cNvSpPr txBox="1"/>
            <p:nvPr/>
          </p:nvSpPr>
          <p:spPr>
            <a:xfrm>
              <a:off x="5128495" y="3778469"/>
              <a:ext cx="1187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Photography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85CC893-C6EB-5380-F52A-D40EACFC51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4367808" y="3551569"/>
              <a:ext cx="784426" cy="784426"/>
            </a:xfrm>
            <a:prstGeom prst="rect">
              <a:avLst/>
            </a:prstGeom>
          </p:spPr>
        </p:pic>
      </p:grpSp>
      <p:grpSp>
        <p:nvGrpSpPr>
          <p:cNvPr id="14" name="Group 13" descr="Driving Lessons&#10;">
            <a:extLst>
              <a:ext uri="{FF2B5EF4-FFF2-40B4-BE49-F238E27FC236}">
                <a16:creationId xmlns:a16="http://schemas.microsoft.com/office/drawing/2014/main" id="{67C0067F-30E4-C301-4FE0-7F16EFEA4910}"/>
              </a:ext>
            </a:extLst>
          </p:cNvPr>
          <p:cNvGrpSpPr/>
          <p:nvPr/>
        </p:nvGrpSpPr>
        <p:grpSpPr>
          <a:xfrm>
            <a:off x="4129915" y="3991914"/>
            <a:ext cx="2155277" cy="784426"/>
            <a:chOff x="4367808" y="4341318"/>
            <a:chExt cx="2155277" cy="78442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6BD6940-E473-1361-366A-D53607F2C50C}"/>
                </a:ext>
              </a:extLst>
            </p:cNvPr>
            <p:cNvSpPr txBox="1"/>
            <p:nvPr/>
          </p:nvSpPr>
          <p:spPr>
            <a:xfrm>
              <a:off x="5128495" y="4543071"/>
              <a:ext cx="13945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Driving Lessons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2A971D5-7528-BACB-F251-12E1491F0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4367808" y="4341318"/>
              <a:ext cx="784426" cy="784426"/>
            </a:xfrm>
            <a:prstGeom prst="rect">
              <a:avLst/>
            </a:prstGeom>
          </p:spPr>
        </p:pic>
      </p:grpSp>
      <p:grpSp>
        <p:nvGrpSpPr>
          <p:cNvPr id="15" name="Group 14" descr="Vet fees&#10;">
            <a:extLst>
              <a:ext uri="{FF2B5EF4-FFF2-40B4-BE49-F238E27FC236}">
                <a16:creationId xmlns:a16="http://schemas.microsoft.com/office/drawing/2014/main" id="{068DDAF3-5208-F0CA-099D-B33B3EFA6ADC}"/>
              </a:ext>
            </a:extLst>
          </p:cNvPr>
          <p:cNvGrpSpPr/>
          <p:nvPr/>
        </p:nvGrpSpPr>
        <p:grpSpPr>
          <a:xfrm>
            <a:off x="4129915" y="4696276"/>
            <a:ext cx="1560332" cy="784426"/>
            <a:chOff x="4367808" y="5157192"/>
            <a:chExt cx="1560332" cy="78442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698C739-9962-24D7-E6D0-1AAB1C1A65FF}"/>
                </a:ext>
              </a:extLst>
            </p:cNvPr>
            <p:cNvSpPr txBox="1"/>
            <p:nvPr/>
          </p:nvSpPr>
          <p:spPr>
            <a:xfrm>
              <a:off x="5128495" y="5325086"/>
              <a:ext cx="7996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Vet fees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DB82F1B-158D-8777-E82A-875558032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4367808" y="5157192"/>
              <a:ext cx="784426" cy="784426"/>
            </a:xfrm>
            <a:prstGeom prst="rect">
              <a:avLst/>
            </a:prstGeom>
          </p:spPr>
        </p:pic>
      </p:grpSp>
      <p:grpSp>
        <p:nvGrpSpPr>
          <p:cNvPr id="17" name="Group 16" descr="Cleaning and &#10;maintenance&#10;">
            <a:extLst>
              <a:ext uri="{FF2B5EF4-FFF2-40B4-BE49-F238E27FC236}">
                <a16:creationId xmlns:a16="http://schemas.microsoft.com/office/drawing/2014/main" id="{D17362C8-45AC-EAA0-F559-4CF08FA6D26F}"/>
              </a:ext>
            </a:extLst>
          </p:cNvPr>
          <p:cNvGrpSpPr/>
          <p:nvPr/>
        </p:nvGrpSpPr>
        <p:grpSpPr>
          <a:xfrm>
            <a:off x="4129915" y="5321644"/>
            <a:ext cx="2230961" cy="784426"/>
            <a:chOff x="4367808" y="5923809"/>
            <a:chExt cx="2230961" cy="784426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74201B1-A335-DC3F-BF7A-EECFD48ED477}"/>
                </a:ext>
              </a:extLst>
            </p:cNvPr>
            <p:cNvSpPr txBox="1"/>
            <p:nvPr/>
          </p:nvSpPr>
          <p:spPr>
            <a:xfrm>
              <a:off x="5128495" y="5981418"/>
              <a:ext cx="14702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Cleaning and</a:t>
              </a:r>
            </a:p>
            <a:p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maintenance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31C6295-CAB9-7494-2302-F3D32BB833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4367808" y="5923809"/>
              <a:ext cx="784426" cy="784426"/>
            </a:xfrm>
            <a:prstGeom prst="rect">
              <a:avLst/>
            </a:prstGeom>
          </p:spPr>
        </p:pic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D1F215A-0C60-6E49-56FC-FF7786BD56DE}"/>
              </a:ext>
            </a:extLst>
          </p:cNvPr>
          <p:cNvSpPr/>
          <p:nvPr/>
        </p:nvSpPr>
        <p:spPr>
          <a:xfrm>
            <a:off x="6837919" y="2499495"/>
            <a:ext cx="2109533" cy="844596"/>
          </a:xfrm>
          <a:prstGeom prst="roundRect">
            <a:avLst>
              <a:gd name="adj" fmla="val 5893"/>
            </a:avLst>
          </a:prstGeom>
          <a:solidFill>
            <a:srgbClr val="60003B"/>
          </a:solidFill>
          <a:ln w="38100">
            <a:solidFill>
              <a:srgbClr val="6000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/>
          <a:lstStyle/>
          <a:p>
            <a:pPr algn="ctr"/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Second Reduced Rate 9%</a:t>
            </a:r>
            <a:endParaRPr lang="en-GB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 descr="Electricity&#10;">
            <a:extLst>
              <a:ext uri="{FF2B5EF4-FFF2-40B4-BE49-F238E27FC236}">
                <a16:creationId xmlns:a16="http://schemas.microsoft.com/office/drawing/2014/main" id="{6CDD8529-A552-1925-9816-215D91EB5E39}"/>
              </a:ext>
            </a:extLst>
          </p:cNvPr>
          <p:cNvGrpSpPr/>
          <p:nvPr/>
        </p:nvGrpSpPr>
        <p:grpSpPr>
          <a:xfrm>
            <a:off x="6735588" y="3350848"/>
            <a:ext cx="2127085" cy="756000"/>
            <a:chOff x="6973481" y="3551569"/>
            <a:chExt cx="2127085" cy="784426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2E342CA-0FEF-0698-C451-FEC23DAD0C3D}"/>
                </a:ext>
              </a:extLst>
            </p:cNvPr>
            <p:cNvSpPr txBox="1"/>
            <p:nvPr/>
          </p:nvSpPr>
          <p:spPr>
            <a:xfrm>
              <a:off x="7830090" y="3778469"/>
              <a:ext cx="1270476" cy="383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Newspaper</a:t>
              </a:r>
            </a:p>
          </p:txBody>
        </p:sp>
        <p:pic>
          <p:nvPicPr>
            <p:cNvPr id="66" name="Picture 65" descr="Newspaper outline">
              <a:extLst>
                <a:ext uri="{FF2B5EF4-FFF2-40B4-BE49-F238E27FC236}">
                  <a16:creationId xmlns:a16="http://schemas.microsoft.com/office/drawing/2014/main" id="{CDA7E0CE-B823-33CF-92FD-6241E2BB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6973481" y="3551569"/>
              <a:ext cx="784426" cy="784426"/>
            </a:xfrm>
            <a:prstGeom prst="rect">
              <a:avLst/>
            </a:prstGeom>
          </p:spPr>
        </p:pic>
      </p:grpSp>
      <p:grpSp>
        <p:nvGrpSpPr>
          <p:cNvPr id="19" name="Group 18" descr="E-Books&#10;">
            <a:extLst>
              <a:ext uri="{FF2B5EF4-FFF2-40B4-BE49-F238E27FC236}">
                <a16:creationId xmlns:a16="http://schemas.microsoft.com/office/drawing/2014/main" id="{226D6CEC-78E0-C5AE-4CFA-DC7B62E7AD54}"/>
              </a:ext>
            </a:extLst>
          </p:cNvPr>
          <p:cNvGrpSpPr/>
          <p:nvPr/>
        </p:nvGrpSpPr>
        <p:grpSpPr>
          <a:xfrm>
            <a:off x="6813412" y="4089194"/>
            <a:ext cx="1732076" cy="612000"/>
            <a:chOff x="7051337" y="4428870"/>
            <a:chExt cx="1732824" cy="612000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77E1395-DA05-435A-6D29-632E857DDDF0}"/>
                </a:ext>
              </a:extLst>
            </p:cNvPr>
            <p:cNvSpPr txBox="1"/>
            <p:nvPr/>
          </p:nvSpPr>
          <p:spPr>
            <a:xfrm>
              <a:off x="7830090" y="4543071"/>
              <a:ext cx="9540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Bowling</a:t>
              </a:r>
            </a:p>
          </p:txBody>
        </p:sp>
        <p:pic>
          <p:nvPicPr>
            <p:cNvPr id="65" name="Picture 64" descr="Bowling Pin outline">
              <a:extLst>
                <a:ext uri="{FF2B5EF4-FFF2-40B4-BE49-F238E27FC236}">
                  <a16:creationId xmlns:a16="http://schemas.microsoft.com/office/drawing/2014/main" id="{2093C6C6-173E-C098-4134-6E14967AD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7051337" y="4428870"/>
              <a:ext cx="612001" cy="612000"/>
            </a:xfrm>
            <a:prstGeom prst="rect">
              <a:avLst/>
            </a:prstGeom>
          </p:spPr>
        </p:pic>
      </p:grpSp>
      <p:grpSp>
        <p:nvGrpSpPr>
          <p:cNvPr id="21" name="Group 20" descr="Hairdressing&#10;">
            <a:extLst>
              <a:ext uri="{FF2B5EF4-FFF2-40B4-BE49-F238E27FC236}">
                <a16:creationId xmlns:a16="http://schemas.microsoft.com/office/drawing/2014/main" id="{FB22F4C6-FEB9-1C80-4E22-DA2D398C29B6}"/>
              </a:ext>
            </a:extLst>
          </p:cNvPr>
          <p:cNvGrpSpPr/>
          <p:nvPr/>
        </p:nvGrpSpPr>
        <p:grpSpPr>
          <a:xfrm>
            <a:off x="6832868" y="4696276"/>
            <a:ext cx="2149838" cy="720000"/>
            <a:chOff x="7070761" y="5157192"/>
            <a:chExt cx="2149838" cy="720000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5622A9D-4A23-4C7D-1645-8A4D372E1C3C}"/>
                </a:ext>
              </a:extLst>
            </p:cNvPr>
            <p:cNvSpPr txBox="1"/>
            <p:nvPr/>
          </p:nvSpPr>
          <p:spPr>
            <a:xfrm>
              <a:off x="7830090" y="5325086"/>
              <a:ext cx="13905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Horse Riding</a:t>
              </a:r>
            </a:p>
          </p:txBody>
        </p:sp>
        <p:pic>
          <p:nvPicPr>
            <p:cNvPr id="64" name="Picture 63" descr="Horse outline">
              <a:extLst>
                <a:ext uri="{FF2B5EF4-FFF2-40B4-BE49-F238E27FC236}">
                  <a16:creationId xmlns:a16="http://schemas.microsoft.com/office/drawing/2014/main" id="{D79CB8A1-E4A5-1FA3-E54F-23C2E197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7070761" y="5157192"/>
              <a:ext cx="720000" cy="720000"/>
            </a:xfrm>
            <a:prstGeom prst="rect">
              <a:avLst/>
            </a:prstGeom>
          </p:spPr>
        </p:pic>
      </p:grpSp>
      <p:grpSp>
        <p:nvGrpSpPr>
          <p:cNvPr id="26" name="Group 25" descr="Cinema &#10;admission&#10;">
            <a:extLst>
              <a:ext uri="{FF2B5EF4-FFF2-40B4-BE49-F238E27FC236}">
                <a16:creationId xmlns:a16="http://schemas.microsoft.com/office/drawing/2014/main" id="{CDB578F1-4931-8C57-F9F2-458B7C3217EA}"/>
              </a:ext>
            </a:extLst>
          </p:cNvPr>
          <p:cNvGrpSpPr/>
          <p:nvPr/>
        </p:nvGrpSpPr>
        <p:grpSpPr>
          <a:xfrm>
            <a:off x="6784228" y="5360556"/>
            <a:ext cx="2262495" cy="720000"/>
            <a:chOff x="7022121" y="5962721"/>
            <a:chExt cx="2262495" cy="72000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06E066C8-8BB7-3EE0-ABE1-76825CF6F79C}"/>
                </a:ext>
              </a:extLst>
            </p:cNvPr>
            <p:cNvSpPr txBox="1"/>
            <p:nvPr/>
          </p:nvSpPr>
          <p:spPr>
            <a:xfrm>
              <a:off x="7830090" y="5981418"/>
              <a:ext cx="14545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Gym Membership</a:t>
              </a:r>
            </a:p>
          </p:txBody>
        </p:sp>
        <p:pic>
          <p:nvPicPr>
            <p:cNvPr id="63" name="Picture 62" descr="Dumbbell outline">
              <a:extLst>
                <a:ext uri="{FF2B5EF4-FFF2-40B4-BE49-F238E27FC236}">
                  <a16:creationId xmlns:a16="http://schemas.microsoft.com/office/drawing/2014/main" id="{D00B5613-519C-14C3-786B-1266116D2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/>
          </p:blipFill>
          <p:spPr>
            <a:xfrm>
              <a:off x="7022121" y="5962721"/>
              <a:ext cx="720000" cy="720000"/>
            </a:xfrm>
            <a:prstGeom prst="rect">
              <a:avLst/>
            </a:prstGeom>
          </p:spPr>
        </p:pic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87ECF2E-A2E0-771C-38F0-45FE94F599A3}"/>
              </a:ext>
            </a:extLst>
          </p:cNvPr>
          <p:cNvSpPr/>
          <p:nvPr/>
        </p:nvSpPr>
        <p:spPr>
          <a:xfrm>
            <a:off x="9390694" y="2499495"/>
            <a:ext cx="2109533" cy="844596"/>
          </a:xfrm>
          <a:prstGeom prst="roundRect">
            <a:avLst>
              <a:gd name="adj" fmla="val 5893"/>
            </a:avLst>
          </a:prstGeom>
          <a:solidFill>
            <a:srgbClr val="60003B"/>
          </a:solidFill>
          <a:ln w="38100">
            <a:solidFill>
              <a:srgbClr val="6000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/>
          <a:lstStyle/>
          <a:p>
            <a:pPr algn="ctr"/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Zero Rate</a:t>
            </a:r>
          </a:p>
          <a:p>
            <a:pPr algn="ctr"/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0%</a:t>
            </a:r>
            <a:endParaRPr lang="en-GB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Group 27" descr="Wheelchairs&#10;">
            <a:extLst>
              <a:ext uri="{FF2B5EF4-FFF2-40B4-BE49-F238E27FC236}">
                <a16:creationId xmlns:a16="http://schemas.microsoft.com/office/drawing/2014/main" id="{0ECA2EB0-FC1C-0CA1-35B3-2B5D09A4204A}"/>
              </a:ext>
            </a:extLst>
          </p:cNvPr>
          <p:cNvGrpSpPr/>
          <p:nvPr/>
        </p:nvGrpSpPr>
        <p:grpSpPr>
          <a:xfrm>
            <a:off x="9314491" y="3350848"/>
            <a:ext cx="2035021" cy="784426"/>
            <a:chOff x="9552384" y="3551569"/>
            <a:chExt cx="2035021" cy="784426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A5CEBD70-CCFB-C0C1-7AFF-15904C733542}"/>
                </a:ext>
              </a:extLst>
            </p:cNvPr>
            <p:cNvSpPr txBox="1"/>
            <p:nvPr/>
          </p:nvSpPr>
          <p:spPr>
            <a:xfrm>
              <a:off x="10435921" y="3778469"/>
              <a:ext cx="1151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Wheelchairs</a:t>
              </a: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CB10349D-8EF3-25F0-73AB-88D2ACA1DE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/>
            <a:stretch/>
          </p:blipFill>
          <p:spPr>
            <a:xfrm>
              <a:off x="9552384" y="3551569"/>
              <a:ext cx="784426" cy="784426"/>
            </a:xfrm>
            <a:prstGeom prst="rect">
              <a:avLst/>
            </a:prstGeom>
          </p:spPr>
        </p:pic>
      </p:grpSp>
      <p:grpSp>
        <p:nvGrpSpPr>
          <p:cNvPr id="29" name="Group 28" descr="Fruit">
            <a:extLst>
              <a:ext uri="{FF2B5EF4-FFF2-40B4-BE49-F238E27FC236}">
                <a16:creationId xmlns:a16="http://schemas.microsoft.com/office/drawing/2014/main" id="{4DE5E285-60BC-6B84-EC92-076CDCC7FE28}"/>
              </a:ext>
            </a:extLst>
          </p:cNvPr>
          <p:cNvGrpSpPr/>
          <p:nvPr/>
        </p:nvGrpSpPr>
        <p:grpSpPr>
          <a:xfrm>
            <a:off x="9314491" y="3991914"/>
            <a:ext cx="1416651" cy="784426"/>
            <a:chOff x="9552384" y="4341318"/>
            <a:chExt cx="1416651" cy="784426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4004EDF7-2F98-DDC9-F324-52FB9C8F4F2C}"/>
                </a:ext>
              </a:extLst>
            </p:cNvPr>
            <p:cNvSpPr txBox="1"/>
            <p:nvPr/>
          </p:nvSpPr>
          <p:spPr>
            <a:xfrm>
              <a:off x="10435921" y="4543071"/>
              <a:ext cx="533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Fruit</a:t>
              </a: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97DEAC12-D30C-9479-A64B-33ECFF58A4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rcRect/>
            <a:stretch/>
          </p:blipFill>
          <p:spPr>
            <a:xfrm>
              <a:off x="9552384" y="4341318"/>
              <a:ext cx="784426" cy="784426"/>
            </a:xfrm>
            <a:prstGeom prst="rect">
              <a:avLst/>
            </a:prstGeom>
          </p:spPr>
        </p:pic>
      </p:grpSp>
      <p:grpSp>
        <p:nvGrpSpPr>
          <p:cNvPr id="30" name="Group 29" descr="Bread">
            <a:extLst>
              <a:ext uri="{FF2B5EF4-FFF2-40B4-BE49-F238E27FC236}">
                <a16:creationId xmlns:a16="http://schemas.microsoft.com/office/drawing/2014/main" id="{920FF6AC-33C6-81D9-80DC-F4EBE967D6D6}"/>
              </a:ext>
            </a:extLst>
          </p:cNvPr>
          <p:cNvGrpSpPr/>
          <p:nvPr/>
        </p:nvGrpSpPr>
        <p:grpSpPr>
          <a:xfrm>
            <a:off x="9314491" y="4696276"/>
            <a:ext cx="1513213" cy="784426"/>
            <a:chOff x="9552384" y="5157192"/>
            <a:chExt cx="1513213" cy="784426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8BAEC3C-7FAB-10BD-DE89-254C4F174AEB}"/>
                </a:ext>
              </a:extLst>
            </p:cNvPr>
            <p:cNvSpPr txBox="1"/>
            <p:nvPr/>
          </p:nvSpPr>
          <p:spPr>
            <a:xfrm>
              <a:off x="10435921" y="5325086"/>
              <a:ext cx="629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Bread</a:t>
              </a:r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0784F071-3D5B-77B4-7D87-1A7D36A90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rcRect/>
            <a:stretch/>
          </p:blipFill>
          <p:spPr>
            <a:xfrm>
              <a:off x="9552384" y="5157192"/>
              <a:ext cx="784426" cy="784426"/>
            </a:xfrm>
            <a:prstGeom prst="rect">
              <a:avLst/>
            </a:prstGeom>
          </p:spPr>
        </p:pic>
      </p:grpSp>
      <p:grpSp>
        <p:nvGrpSpPr>
          <p:cNvPr id="31" name="Group 30" descr="Children’s&#10;clothing&#10;">
            <a:extLst>
              <a:ext uri="{FF2B5EF4-FFF2-40B4-BE49-F238E27FC236}">
                <a16:creationId xmlns:a16="http://schemas.microsoft.com/office/drawing/2014/main" id="{7CA0A4C3-09EB-336A-4B7F-7B0860A80C8E}"/>
              </a:ext>
            </a:extLst>
          </p:cNvPr>
          <p:cNvGrpSpPr/>
          <p:nvPr/>
        </p:nvGrpSpPr>
        <p:grpSpPr>
          <a:xfrm>
            <a:off x="9314491" y="5321644"/>
            <a:ext cx="2035021" cy="784426"/>
            <a:chOff x="9552384" y="5923809"/>
            <a:chExt cx="2035021" cy="784426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FDD6F1BD-5B62-697B-CD6F-F85574F41E8B}"/>
                </a:ext>
              </a:extLst>
            </p:cNvPr>
            <p:cNvSpPr txBox="1"/>
            <p:nvPr/>
          </p:nvSpPr>
          <p:spPr>
            <a:xfrm>
              <a:off x="10435921" y="5981417"/>
              <a:ext cx="11514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Children's clothing</a:t>
              </a: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042F3D13-82D8-F2F2-3B53-F158ED8B7D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rcRect/>
            <a:stretch/>
          </p:blipFill>
          <p:spPr>
            <a:xfrm>
              <a:off x="9552384" y="5923809"/>
              <a:ext cx="784426" cy="784426"/>
            </a:xfrm>
            <a:prstGeom prst="rect">
              <a:avLst/>
            </a:prstGeom>
          </p:spPr>
        </p:pic>
      </p:grp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9F52AA02-009E-D691-587F-47041E3E4BB8}"/>
              </a:ext>
            </a:extLst>
          </p:cNvPr>
          <p:cNvSpPr txBox="1">
            <a:spLocks/>
          </p:cNvSpPr>
          <p:nvPr/>
        </p:nvSpPr>
        <p:spPr>
          <a:xfrm>
            <a:off x="2435259" y="6294018"/>
            <a:ext cx="2842985" cy="500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ts val="2000"/>
              </a:lnSpc>
            </a:pPr>
            <a:r>
              <a:rPr lang="en-GB" sz="2000" dirty="0"/>
              <a:t>Livestock rate – 4.8%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83B1207C-8851-7649-3283-181648C3EE5A}"/>
              </a:ext>
            </a:extLst>
          </p:cNvPr>
          <p:cNvSpPr txBox="1">
            <a:spLocks/>
          </p:cNvSpPr>
          <p:nvPr/>
        </p:nvSpPr>
        <p:spPr>
          <a:xfrm>
            <a:off x="5591944" y="6294018"/>
            <a:ext cx="5536973" cy="411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ts val="2000"/>
              </a:lnSpc>
            </a:pPr>
            <a:r>
              <a:rPr lang="en-GB" sz="2000" dirty="0"/>
              <a:t>Flat rate compensation for farmers – 4.8%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B201889-F851-489D-B292-F8F984E47A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73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animBg="1"/>
      <p:bldP spid="11" grpId="0" animBg="1"/>
      <p:bldP spid="16" grpId="0" animBg="1"/>
      <p:bldP spid="20" grpId="0" animBg="1"/>
      <p:bldP spid="34" grpId="0" build="p"/>
      <p:bldP spid="3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1682B-8871-9811-878D-E47214FAC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909409"/>
            <a:ext cx="8140453" cy="766992"/>
          </a:xfrm>
        </p:spPr>
        <p:txBody>
          <a:bodyPr>
            <a:normAutofit/>
          </a:bodyPr>
          <a:lstStyle/>
          <a:p>
            <a:r>
              <a:rPr lang="en-GB" dirty="0"/>
              <a:t>VAT Exempt Goods and Services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95EC12-CA8D-1686-D14C-C0E6AAA6A3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9492174" cy="812768"/>
          </a:xfrm>
        </p:spPr>
        <p:txBody>
          <a:bodyPr/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There are certain goods and services which are VAT exempt, including:</a:t>
            </a:r>
          </a:p>
          <a:p>
            <a:endParaRPr lang="en-US" dirty="0"/>
          </a:p>
        </p:txBody>
      </p:sp>
      <p:grpSp>
        <p:nvGrpSpPr>
          <p:cNvPr id="3" name="Group 2" descr="Financial Services&#10;">
            <a:extLst>
              <a:ext uri="{FF2B5EF4-FFF2-40B4-BE49-F238E27FC236}">
                <a16:creationId xmlns:a16="http://schemas.microsoft.com/office/drawing/2014/main" id="{08C2AEC0-9DDF-3765-5398-D599DA54B138}"/>
              </a:ext>
            </a:extLst>
          </p:cNvPr>
          <p:cNvGrpSpPr/>
          <p:nvPr/>
        </p:nvGrpSpPr>
        <p:grpSpPr>
          <a:xfrm>
            <a:off x="1806269" y="2108886"/>
            <a:ext cx="3129798" cy="2279999"/>
            <a:chOff x="1806269" y="2108886"/>
            <a:chExt cx="3129798" cy="227999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A82565D-159C-6D57-98B4-8D5E2718C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404863" y="2108886"/>
              <a:ext cx="1922929" cy="1922929"/>
            </a:xfrm>
            <a:prstGeom prst="rect">
              <a:avLst/>
            </a:prstGeom>
          </p:spPr>
        </p:pic>
        <p:sp>
          <p:nvSpPr>
            <p:cNvPr id="13" name="Round Same Side Corner Rectangle 12">
              <a:extLst>
                <a:ext uri="{FF2B5EF4-FFF2-40B4-BE49-F238E27FC236}">
                  <a16:creationId xmlns:a16="http://schemas.microsoft.com/office/drawing/2014/main" id="{0DB91F41-3BB9-4A96-2AD1-04930875E328}"/>
                </a:ext>
              </a:extLst>
            </p:cNvPr>
            <p:cNvSpPr/>
            <p:nvPr/>
          </p:nvSpPr>
          <p:spPr>
            <a:xfrm>
              <a:off x="1806269" y="3789040"/>
              <a:ext cx="3120116" cy="599845"/>
            </a:xfrm>
            <a:prstGeom prst="round2SameRect">
              <a:avLst>
                <a:gd name="adj1" fmla="val 0"/>
                <a:gd name="adj2" fmla="val 20696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lvl="0" algn="ctr"/>
              <a:r>
                <a:rPr lang="en-GB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Financial Services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358A1635-9ED2-D8F8-B00B-2FAA9699FEEF}"/>
                </a:ext>
              </a:extLst>
            </p:cNvPr>
            <p:cNvSpPr/>
            <p:nvPr/>
          </p:nvSpPr>
          <p:spPr>
            <a:xfrm>
              <a:off x="1807744" y="2283676"/>
              <a:ext cx="3128323" cy="2101552"/>
            </a:xfrm>
            <a:prstGeom prst="roundRect">
              <a:avLst>
                <a:gd name="adj" fmla="val 5649"/>
              </a:avLst>
            </a:prstGeom>
            <a:noFill/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 descr="Educational Services&#10;">
            <a:extLst>
              <a:ext uri="{FF2B5EF4-FFF2-40B4-BE49-F238E27FC236}">
                <a16:creationId xmlns:a16="http://schemas.microsoft.com/office/drawing/2014/main" id="{E1734816-C26A-FDB5-F105-A8688E731393}"/>
              </a:ext>
            </a:extLst>
          </p:cNvPr>
          <p:cNvGrpSpPr/>
          <p:nvPr/>
        </p:nvGrpSpPr>
        <p:grpSpPr>
          <a:xfrm>
            <a:off x="5086007" y="2108886"/>
            <a:ext cx="3129798" cy="2279999"/>
            <a:chOff x="5086007" y="2108886"/>
            <a:chExt cx="3129798" cy="2279999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288CB8E9-2A3B-FEAC-BBB2-E630734B4A38}"/>
                </a:ext>
              </a:extLst>
            </p:cNvPr>
            <p:cNvSpPr/>
            <p:nvPr/>
          </p:nvSpPr>
          <p:spPr>
            <a:xfrm>
              <a:off x="5086007" y="3789040"/>
              <a:ext cx="3120116" cy="599845"/>
            </a:xfrm>
            <a:prstGeom prst="round2SameRect">
              <a:avLst>
                <a:gd name="adj1" fmla="val 0"/>
                <a:gd name="adj2" fmla="val 20696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lvl="0" algn="ctr"/>
              <a:r>
                <a:rPr lang="en-GB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Educational Services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45857492-E6D5-0019-1100-6F9C45D69390}"/>
                </a:ext>
              </a:extLst>
            </p:cNvPr>
            <p:cNvSpPr/>
            <p:nvPr/>
          </p:nvSpPr>
          <p:spPr>
            <a:xfrm>
              <a:off x="5087482" y="2283676"/>
              <a:ext cx="3128323" cy="2101552"/>
            </a:xfrm>
            <a:prstGeom prst="roundRect">
              <a:avLst>
                <a:gd name="adj" fmla="val 5649"/>
              </a:avLst>
            </a:prstGeom>
            <a:noFill/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3A6503A-E692-815A-F96A-61E4B7D43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684601" y="2108886"/>
              <a:ext cx="1922929" cy="1922929"/>
            </a:xfrm>
            <a:prstGeom prst="rect">
              <a:avLst/>
            </a:prstGeom>
          </p:spPr>
        </p:pic>
      </p:grpSp>
      <p:grpSp>
        <p:nvGrpSpPr>
          <p:cNvPr id="5" name="Group 4" descr="Medical Services&#10;">
            <a:extLst>
              <a:ext uri="{FF2B5EF4-FFF2-40B4-BE49-F238E27FC236}">
                <a16:creationId xmlns:a16="http://schemas.microsoft.com/office/drawing/2014/main" id="{59D3E2E7-1824-E26F-6A27-530311EC78FE}"/>
              </a:ext>
            </a:extLst>
          </p:cNvPr>
          <p:cNvGrpSpPr/>
          <p:nvPr/>
        </p:nvGrpSpPr>
        <p:grpSpPr>
          <a:xfrm>
            <a:off x="8370453" y="2108886"/>
            <a:ext cx="3129798" cy="2279999"/>
            <a:chOff x="8370453" y="2108886"/>
            <a:chExt cx="3129798" cy="2279999"/>
          </a:xfrm>
        </p:grpSpPr>
        <p:sp>
          <p:nvSpPr>
            <p:cNvPr id="15" name="Round Same Side Corner Rectangle 14">
              <a:extLst>
                <a:ext uri="{FF2B5EF4-FFF2-40B4-BE49-F238E27FC236}">
                  <a16:creationId xmlns:a16="http://schemas.microsoft.com/office/drawing/2014/main" id="{350C85DC-37A3-CA0B-F03F-3FA78173CFE4}"/>
                </a:ext>
              </a:extLst>
            </p:cNvPr>
            <p:cNvSpPr/>
            <p:nvPr/>
          </p:nvSpPr>
          <p:spPr>
            <a:xfrm>
              <a:off x="8370453" y="3789040"/>
              <a:ext cx="3120116" cy="599845"/>
            </a:xfrm>
            <a:prstGeom prst="round2SameRect">
              <a:avLst>
                <a:gd name="adj1" fmla="val 0"/>
                <a:gd name="adj2" fmla="val 20696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lvl="0" algn="ctr"/>
              <a:r>
                <a:rPr lang="en-GB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Medical Services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8A5878A4-D7F6-0DF4-7BC0-63EDCCCC943F}"/>
                </a:ext>
              </a:extLst>
            </p:cNvPr>
            <p:cNvSpPr/>
            <p:nvPr/>
          </p:nvSpPr>
          <p:spPr>
            <a:xfrm>
              <a:off x="8371928" y="2283676"/>
              <a:ext cx="3128323" cy="2101552"/>
            </a:xfrm>
            <a:prstGeom prst="roundRect">
              <a:avLst>
                <a:gd name="adj" fmla="val 5649"/>
              </a:avLst>
            </a:prstGeom>
            <a:noFill/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2845313-D487-BE82-5866-850E4238E1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8969047" y="2108886"/>
              <a:ext cx="1922929" cy="1922929"/>
            </a:xfrm>
            <a:prstGeom prst="rect">
              <a:avLst/>
            </a:prstGeom>
          </p:spPr>
        </p:pic>
      </p:grpSp>
      <p:grpSp>
        <p:nvGrpSpPr>
          <p:cNvPr id="9" name="Group 8" descr="Banking Services&#10;">
            <a:extLst>
              <a:ext uri="{FF2B5EF4-FFF2-40B4-BE49-F238E27FC236}">
                <a16:creationId xmlns:a16="http://schemas.microsoft.com/office/drawing/2014/main" id="{1B400B8F-C564-BA82-BA4D-7C9E39A8EA1E}"/>
              </a:ext>
            </a:extLst>
          </p:cNvPr>
          <p:cNvGrpSpPr/>
          <p:nvPr/>
        </p:nvGrpSpPr>
        <p:grpSpPr>
          <a:xfrm>
            <a:off x="1806269" y="4343555"/>
            <a:ext cx="3129798" cy="2277578"/>
            <a:chOff x="1806269" y="4343555"/>
            <a:chExt cx="3129798" cy="227757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5AB990-4715-DA6C-2E72-D191FCAA3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2434905" y="4343555"/>
              <a:ext cx="1862844" cy="1862844"/>
            </a:xfrm>
            <a:prstGeom prst="rect">
              <a:avLst/>
            </a:prstGeom>
          </p:spPr>
        </p:pic>
        <p:sp>
          <p:nvSpPr>
            <p:cNvPr id="21" name="Round Same Side Corner Rectangle 20">
              <a:extLst>
                <a:ext uri="{FF2B5EF4-FFF2-40B4-BE49-F238E27FC236}">
                  <a16:creationId xmlns:a16="http://schemas.microsoft.com/office/drawing/2014/main" id="{9FB7A9EA-189E-6330-DD18-4FF1CF54F6CF}"/>
                </a:ext>
              </a:extLst>
            </p:cNvPr>
            <p:cNvSpPr/>
            <p:nvPr/>
          </p:nvSpPr>
          <p:spPr>
            <a:xfrm>
              <a:off x="1806269" y="6021288"/>
              <a:ext cx="3120116" cy="599845"/>
            </a:xfrm>
            <a:prstGeom prst="round2SameRect">
              <a:avLst>
                <a:gd name="adj1" fmla="val 0"/>
                <a:gd name="adj2" fmla="val 20696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lvl="0" algn="ctr"/>
              <a:r>
                <a:rPr lang="en-GB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Banking Services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0D44B20C-D441-93C8-1FEB-E91A3175AB0D}"/>
                </a:ext>
              </a:extLst>
            </p:cNvPr>
            <p:cNvSpPr/>
            <p:nvPr/>
          </p:nvSpPr>
          <p:spPr>
            <a:xfrm>
              <a:off x="1807744" y="4515924"/>
              <a:ext cx="3128323" cy="2101552"/>
            </a:xfrm>
            <a:prstGeom prst="roundRect">
              <a:avLst>
                <a:gd name="adj" fmla="val 5649"/>
              </a:avLst>
            </a:prstGeom>
            <a:noFill/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 descr="Insurance Services&#10;">
            <a:extLst>
              <a:ext uri="{FF2B5EF4-FFF2-40B4-BE49-F238E27FC236}">
                <a16:creationId xmlns:a16="http://schemas.microsoft.com/office/drawing/2014/main" id="{259EA0BC-88EC-51F8-81B2-8112E5304C69}"/>
              </a:ext>
            </a:extLst>
          </p:cNvPr>
          <p:cNvGrpSpPr/>
          <p:nvPr/>
        </p:nvGrpSpPr>
        <p:grpSpPr>
          <a:xfrm>
            <a:off x="5086007" y="4515924"/>
            <a:ext cx="3129798" cy="2105209"/>
            <a:chOff x="5086007" y="4515924"/>
            <a:chExt cx="3129798" cy="2105209"/>
          </a:xfrm>
        </p:grpSpPr>
        <p:sp>
          <p:nvSpPr>
            <p:cNvPr id="19" name="Round Same Side Corner Rectangle 18">
              <a:extLst>
                <a:ext uri="{FF2B5EF4-FFF2-40B4-BE49-F238E27FC236}">
                  <a16:creationId xmlns:a16="http://schemas.microsoft.com/office/drawing/2014/main" id="{348B990D-1F52-5922-7A72-9A6F2A1B5133}"/>
                </a:ext>
              </a:extLst>
            </p:cNvPr>
            <p:cNvSpPr/>
            <p:nvPr/>
          </p:nvSpPr>
          <p:spPr>
            <a:xfrm>
              <a:off x="5086007" y="6021288"/>
              <a:ext cx="3120116" cy="599845"/>
            </a:xfrm>
            <a:prstGeom prst="round2SameRect">
              <a:avLst>
                <a:gd name="adj1" fmla="val 0"/>
                <a:gd name="adj2" fmla="val 20696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lvl="0" algn="ctr"/>
              <a:r>
                <a:rPr lang="en-GB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Insurance Services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66A30460-DAB8-2D37-9211-2090E98C1D1F}"/>
                </a:ext>
              </a:extLst>
            </p:cNvPr>
            <p:cNvSpPr/>
            <p:nvPr/>
          </p:nvSpPr>
          <p:spPr>
            <a:xfrm>
              <a:off x="5087482" y="4515924"/>
              <a:ext cx="3128323" cy="2101552"/>
            </a:xfrm>
            <a:prstGeom prst="roundRect">
              <a:avLst>
                <a:gd name="adj" fmla="val 5649"/>
              </a:avLst>
            </a:prstGeom>
            <a:noFill/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86C26BE-E143-73EE-76D2-55BBA9125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841223" y="4522573"/>
              <a:ext cx="1609684" cy="1609684"/>
            </a:xfrm>
            <a:prstGeom prst="rect">
              <a:avLst/>
            </a:prstGeom>
          </p:spPr>
        </p:pic>
      </p:grpSp>
      <p:grpSp>
        <p:nvGrpSpPr>
          <p:cNvPr id="7" name="Group 6" descr="Passenger Transport&#10;">
            <a:extLst>
              <a:ext uri="{FF2B5EF4-FFF2-40B4-BE49-F238E27FC236}">
                <a16:creationId xmlns:a16="http://schemas.microsoft.com/office/drawing/2014/main" id="{3B565839-2A0D-4A69-D404-0E31AB3F16DC}"/>
              </a:ext>
            </a:extLst>
          </p:cNvPr>
          <p:cNvGrpSpPr/>
          <p:nvPr/>
        </p:nvGrpSpPr>
        <p:grpSpPr>
          <a:xfrm>
            <a:off x="8370453" y="4310603"/>
            <a:ext cx="3129798" cy="2310530"/>
            <a:chOff x="8370453" y="4310603"/>
            <a:chExt cx="3129798" cy="2310530"/>
          </a:xfrm>
        </p:grpSpPr>
        <p:sp>
          <p:nvSpPr>
            <p:cNvPr id="23" name="Round Same Side Corner Rectangle 22">
              <a:extLst>
                <a:ext uri="{FF2B5EF4-FFF2-40B4-BE49-F238E27FC236}">
                  <a16:creationId xmlns:a16="http://schemas.microsoft.com/office/drawing/2014/main" id="{EF9CF07A-1E7B-39B3-0706-586A2AAE33AF}"/>
                </a:ext>
              </a:extLst>
            </p:cNvPr>
            <p:cNvSpPr/>
            <p:nvPr/>
          </p:nvSpPr>
          <p:spPr>
            <a:xfrm>
              <a:off x="8370453" y="6021288"/>
              <a:ext cx="3120116" cy="599845"/>
            </a:xfrm>
            <a:prstGeom prst="round2SameRect">
              <a:avLst>
                <a:gd name="adj1" fmla="val 0"/>
                <a:gd name="adj2" fmla="val 20696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lvl="0" algn="ctr"/>
              <a:r>
                <a:rPr lang="en-GB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Passenger Transport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0D557A24-717E-38CA-208F-6E39237AED76}"/>
                </a:ext>
              </a:extLst>
            </p:cNvPr>
            <p:cNvSpPr/>
            <p:nvPr/>
          </p:nvSpPr>
          <p:spPr>
            <a:xfrm>
              <a:off x="8371928" y="4515924"/>
              <a:ext cx="3128323" cy="2101552"/>
            </a:xfrm>
            <a:prstGeom prst="roundRect">
              <a:avLst>
                <a:gd name="adj" fmla="val 5649"/>
              </a:avLst>
            </a:prstGeom>
            <a:noFill/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A6E6C93-A489-92EC-55A9-5DD77B563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8999089" y="4310603"/>
              <a:ext cx="1862844" cy="1862844"/>
            </a:xfrm>
            <a:prstGeom prst="rect">
              <a:avLst/>
            </a:prstGeom>
          </p:spPr>
        </p:pic>
      </p:grpSp>
      <p:sp>
        <p:nvSpPr>
          <p:cNvPr id="30" name="Slide Number Placeholder 3">
            <a:extLst>
              <a:ext uri="{FF2B5EF4-FFF2-40B4-BE49-F238E27FC236}">
                <a16:creationId xmlns:a16="http://schemas.microsoft.com/office/drawing/2014/main" id="{D3F6F39C-AFAA-A116-E7D7-F6A2BC43F85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8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96BC089-FCA6-CC88-867E-D58A54CA23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Activity 5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12AC54C-A8DB-865C-2355-FE6DBE9EA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VAT Database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01DEA38-2C64-1528-3C4F-22E140AFA4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9492174" cy="1563763"/>
          </a:xfrm>
        </p:spPr>
        <p:txBody>
          <a:bodyPr/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Using the </a:t>
            </a:r>
            <a:r>
              <a:rPr lang="en-GB" sz="2800" dirty="0">
                <a:solidFill>
                  <a:srgbClr val="005A57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VAT Rate Database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, find the VAT rates applicable to the following goods and services. Choose 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 additional goods/services and record the VAT rates that apply. </a:t>
            </a:r>
          </a:p>
          <a:p>
            <a:endParaRPr lang="en-US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73D9713-476F-3C5C-E704-0B435EB44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283196"/>
              </p:ext>
            </p:extLst>
          </p:nvPr>
        </p:nvGraphicFramePr>
        <p:xfrm>
          <a:off x="2269161" y="3012610"/>
          <a:ext cx="9239098" cy="36052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6922">
                  <a:extLst>
                    <a:ext uri="{9D8B030D-6E8A-4147-A177-3AD203B41FA5}">
                      <a16:colId xmlns:a16="http://schemas.microsoft.com/office/drawing/2014/main" val="1506525387"/>
                    </a:ext>
                  </a:extLst>
                </a:gridCol>
                <a:gridCol w="4755662">
                  <a:extLst>
                    <a:ext uri="{9D8B030D-6E8A-4147-A177-3AD203B41FA5}">
                      <a16:colId xmlns:a16="http://schemas.microsoft.com/office/drawing/2014/main" val="1762667144"/>
                    </a:ext>
                  </a:extLst>
                </a:gridCol>
                <a:gridCol w="3726514">
                  <a:extLst>
                    <a:ext uri="{9D8B030D-6E8A-4147-A177-3AD203B41FA5}">
                      <a16:colId xmlns:a16="http://schemas.microsoft.com/office/drawing/2014/main" val="2490072274"/>
                    </a:ext>
                  </a:extLst>
                </a:gridCol>
              </a:tblGrid>
              <a:tr h="413202">
                <a:tc>
                  <a:txBody>
                    <a:bodyPr/>
                    <a:lstStyle/>
                    <a:p>
                      <a:pPr algn="ctr"/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 / Service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VAT Rate 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000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982144"/>
                  </a:ext>
                </a:extLst>
              </a:tr>
              <a:tr h="256159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IE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Architect fees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2700" cmpd="sng">
                      <a:noFill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276214"/>
                  </a:ext>
                </a:extLst>
              </a:tr>
              <a:tr h="286639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IE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Funeral undertaker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2700" cmpd="sng">
                      <a:noFill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77561"/>
                  </a:ext>
                </a:extLst>
              </a:tr>
              <a:tr h="30283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IE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Rings (jewellery)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2700" cmpd="sng">
                      <a:noFill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553090"/>
                  </a:ext>
                </a:extLst>
              </a:tr>
              <a:tr h="31426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IE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Eggs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2700" cmpd="sng">
                      <a:noFill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254740"/>
                  </a:ext>
                </a:extLst>
              </a:tr>
              <a:tr h="31426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IE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Paintball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2700" cmpd="sng">
                      <a:noFill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71740"/>
                  </a:ext>
                </a:extLst>
              </a:tr>
              <a:tr h="31426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IE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Handbags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2700" cmpd="sng">
                      <a:noFill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524757"/>
                  </a:ext>
                </a:extLst>
              </a:tr>
              <a:tr h="247943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IE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Take-away (cooked meals)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2700" cmpd="sng">
                      <a:noFill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421664"/>
                  </a:ext>
                </a:extLst>
              </a:tr>
              <a:tr h="28378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IE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 games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2700" cmpd="sng">
                      <a:noFill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1472011"/>
                  </a:ext>
                </a:extLst>
              </a:tr>
              <a:tr h="314265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IE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2700" cmpd="sng">
                      <a:noFill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686150"/>
                  </a:ext>
                </a:extLst>
              </a:tr>
              <a:tr h="287591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IE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2700" cmpd="sng">
                      <a:noFill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" marB="7200" anchor="ctr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D9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31879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0BCC8-C272-66F2-5089-8C4F22B4073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24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FB3EA-D7B0-06B3-48B3-22C003CC1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267" y="914688"/>
            <a:ext cx="6576452" cy="584573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F0624A-7575-9054-8181-C9454118FF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66888" y="576263"/>
            <a:ext cx="1938337" cy="3857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Activity 6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5917DD47-81B2-0DA2-0A00-EE9618C1D533}"/>
              </a:ext>
            </a:extLst>
          </p:cNvPr>
          <p:cNvSpPr/>
          <p:nvPr/>
        </p:nvSpPr>
        <p:spPr>
          <a:xfrm>
            <a:off x="1754660" y="1664043"/>
            <a:ext cx="1804086" cy="1190294"/>
          </a:xfrm>
          <a:prstGeom prst="wedgeRoundRectCallout">
            <a:avLst>
              <a:gd name="adj1" fmla="val 33596"/>
              <a:gd name="adj2" fmla="val 63285"/>
              <a:gd name="adj3" fmla="val 16667"/>
            </a:avLst>
          </a:prstGeom>
          <a:solidFill>
            <a:schemeClr val="bg1"/>
          </a:solidFill>
          <a:ln w="38100" cap="rnd">
            <a:solidFill>
              <a:srgbClr val="60003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What EU country imposes the highest VAT rate?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E66AF963-B79F-D006-F09A-B92FF8FF56FB}"/>
              </a:ext>
            </a:extLst>
          </p:cNvPr>
          <p:cNvSpPr/>
          <p:nvPr/>
        </p:nvSpPr>
        <p:spPr>
          <a:xfrm>
            <a:off x="1754660" y="3241661"/>
            <a:ext cx="1804086" cy="1190294"/>
          </a:xfrm>
          <a:prstGeom prst="wedgeRoundRectCallout">
            <a:avLst>
              <a:gd name="adj1" fmla="val 33596"/>
              <a:gd name="adj2" fmla="val 63285"/>
              <a:gd name="adj3" fmla="val 16667"/>
            </a:avLst>
          </a:prstGeom>
          <a:solidFill>
            <a:schemeClr val="bg1"/>
          </a:solidFill>
          <a:ln w="38100" cap="rnd">
            <a:solidFill>
              <a:srgbClr val="60003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What EU country imposes the lowest VAT rate?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5B3FE060-6D97-37BE-FE3A-3B8344660732}"/>
              </a:ext>
            </a:extLst>
          </p:cNvPr>
          <p:cNvSpPr/>
          <p:nvPr/>
        </p:nvSpPr>
        <p:spPr>
          <a:xfrm>
            <a:off x="1754660" y="4827679"/>
            <a:ext cx="1804086" cy="1190294"/>
          </a:xfrm>
          <a:prstGeom prst="wedgeRoundRectCallout">
            <a:avLst>
              <a:gd name="adj1" fmla="val 33596"/>
              <a:gd name="adj2" fmla="val 63285"/>
              <a:gd name="adj3" fmla="val 16667"/>
            </a:avLst>
          </a:prstGeom>
          <a:solidFill>
            <a:schemeClr val="bg1"/>
          </a:solidFill>
          <a:ln w="38100" cap="rnd">
            <a:solidFill>
              <a:srgbClr val="60003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What is the standard VAT rate in Ireland?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5A234444-9231-ACE6-17E3-294EBD6D29D2}"/>
              </a:ext>
            </a:extLst>
          </p:cNvPr>
          <p:cNvSpPr/>
          <p:nvPr/>
        </p:nvSpPr>
        <p:spPr>
          <a:xfrm>
            <a:off x="10002129" y="1515762"/>
            <a:ext cx="2026981" cy="1338575"/>
          </a:xfrm>
          <a:prstGeom prst="wedgeRoundRectCallout">
            <a:avLst>
              <a:gd name="adj1" fmla="val -33565"/>
              <a:gd name="adj2" fmla="val 65436"/>
              <a:gd name="adj3" fmla="val 16667"/>
            </a:avLst>
          </a:prstGeom>
          <a:solidFill>
            <a:schemeClr val="bg1"/>
          </a:solidFill>
          <a:ln w="38100" cap="rnd">
            <a:solidFill>
              <a:srgbClr val="60003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What countries have the abbreviations? </a:t>
            </a:r>
            <a:b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BE, (ii) IT, (iii) PT?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ACD7A328-25DC-AE9C-C905-75A11C9C770D}"/>
              </a:ext>
            </a:extLst>
          </p:cNvPr>
          <p:cNvSpPr/>
          <p:nvPr/>
        </p:nvSpPr>
        <p:spPr>
          <a:xfrm>
            <a:off x="10002129" y="3241661"/>
            <a:ext cx="2026981" cy="1338575"/>
          </a:xfrm>
          <a:prstGeom prst="wedgeRoundRectCallout">
            <a:avLst>
              <a:gd name="adj1" fmla="val -33140"/>
              <a:gd name="adj2" fmla="val 66869"/>
              <a:gd name="adj3" fmla="val 16667"/>
            </a:avLst>
          </a:prstGeom>
          <a:solidFill>
            <a:schemeClr val="bg1"/>
          </a:solidFill>
          <a:ln w="38100" cap="rnd">
            <a:solidFill>
              <a:srgbClr val="60003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What is the standard VAT rate in (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Germany </a:t>
            </a:r>
            <a:b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(ii) Finland?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BC093132-586D-72B6-A2DC-F3A0A824B1BA}"/>
              </a:ext>
            </a:extLst>
          </p:cNvPr>
          <p:cNvSpPr/>
          <p:nvPr/>
        </p:nvSpPr>
        <p:spPr>
          <a:xfrm>
            <a:off x="10002129" y="4967722"/>
            <a:ext cx="2026981" cy="1338575"/>
          </a:xfrm>
          <a:prstGeom prst="wedgeRoundRectCallout">
            <a:avLst>
              <a:gd name="adj1" fmla="val -33565"/>
              <a:gd name="adj2" fmla="val 66153"/>
              <a:gd name="adj3" fmla="val 16667"/>
            </a:avLst>
          </a:prstGeom>
          <a:solidFill>
            <a:schemeClr val="bg1"/>
          </a:solidFill>
          <a:ln w="38100" cap="rnd">
            <a:solidFill>
              <a:srgbClr val="60003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How many countries are in the European Union?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77F051-5693-97F2-BBBD-9B0F1CE08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95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9" grpId="0" animBg="1"/>
      <p:bldP spid="11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636CB4-E85E-8A79-F86A-B3C0E2D49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30" y="1000026"/>
            <a:ext cx="3865705" cy="1339521"/>
          </a:xfrm>
        </p:spPr>
        <p:txBody>
          <a:bodyPr anchor="t"/>
          <a:lstStyle/>
          <a:p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Registering for Value Added Tax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20285253-405E-2402-8004-BF690ECDCE4A}"/>
              </a:ext>
            </a:extLst>
          </p:cNvPr>
          <p:cNvSpPr/>
          <p:nvPr/>
        </p:nvSpPr>
        <p:spPr>
          <a:xfrm>
            <a:off x="617967" y="2210396"/>
            <a:ext cx="3886200" cy="1271587"/>
          </a:xfrm>
          <a:prstGeom prst="wedgeRoundRectCallout">
            <a:avLst>
              <a:gd name="adj1" fmla="val 8387"/>
              <a:gd name="adj2" fmla="val 68036"/>
              <a:gd name="adj3" fmla="val 16667"/>
            </a:avLst>
          </a:prstGeom>
          <a:solidFill>
            <a:srgbClr val="6C54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I own a website design business and this year had sales of €45,000. Do I need to register for VAT?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4993FA-B8F5-C22E-0E06-7E4BDF26F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73" r="19115" b="2620"/>
          <a:stretch/>
        </p:blipFill>
        <p:spPr>
          <a:xfrm>
            <a:off x="426691" y="3468131"/>
            <a:ext cx="3731480" cy="3389870"/>
          </a:xfrm>
          <a:prstGeom prst="rect">
            <a:avLst/>
          </a:prstGeom>
        </p:spPr>
      </p:pic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3EE2DEC3-5E0B-D232-CB3D-F3DA9B9EB3B8}"/>
              </a:ext>
            </a:extLst>
          </p:cNvPr>
          <p:cNvSpPr/>
          <p:nvPr/>
        </p:nvSpPr>
        <p:spPr>
          <a:xfrm>
            <a:off x="5004873" y="1430671"/>
            <a:ext cx="3886200" cy="1217844"/>
          </a:xfrm>
          <a:prstGeom prst="wedgeRoundRectCallout">
            <a:avLst>
              <a:gd name="adj1" fmla="val 57688"/>
              <a:gd name="adj2" fmla="val 33082"/>
              <a:gd name="adj3" fmla="val 16667"/>
            </a:avLst>
          </a:prstGeom>
          <a:solidFill>
            <a:srgbClr val="60003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All businesses providing ‘accountable’ goods or services can register and account for VAT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E19C742E-F2D2-4C84-487F-7AD67FBA38C6}"/>
              </a:ext>
            </a:extLst>
          </p:cNvPr>
          <p:cNvSpPr/>
          <p:nvPr/>
        </p:nvSpPr>
        <p:spPr>
          <a:xfrm>
            <a:off x="5004873" y="2919305"/>
            <a:ext cx="3886200" cy="1875117"/>
          </a:xfrm>
          <a:prstGeom prst="wedgeRoundRectCallout">
            <a:avLst>
              <a:gd name="adj1" fmla="val 57579"/>
              <a:gd name="adj2" fmla="val -8768"/>
              <a:gd name="adj3" fmla="val 16667"/>
            </a:avLst>
          </a:prstGeom>
          <a:solidFill>
            <a:srgbClr val="60003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Businesses that exceed the following sales threshold must register and account for VAT:</a:t>
            </a:r>
          </a:p>
          <a:p>
            <a:pPr algn="ctr"/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Goods threshold: €75,000</a:t>
            </a:r>
          </a:p>
          <a:p>
            <a:pPr algn="ctr"/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Services threshold: €37,500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582E109F-0E04-D78A-981C-019AF02F87A7}"/>
              </a:ext>
            </a:extLst>
          </p:cNvPr>
          <p:cNvSpPr/>
          <p:nvPr/>
        </p:nvSpPr>
        <p:spPr>
          <a:xfrm>
            <a:off x="5004873" y="5041658"/>
            <a:ext cx="3886200" cy="1217844"/>
          </a:xfrm>
          <a:prstGeom prst="wedgeRoundRectCallout">
            <a:avLst>
              <a:gd name="adj1" fmla="val 56684"/>
              <a:gd name="adj2" fmla="val -32636"/>
              <a:gd name="adj3" fmla="val 16667"/>
            </a:avLst>
          </a:prstGeom>
          <a:solidFill>
            <a:srgbClr val="60003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Businesses can register using Revenue’s e-registration services on ROS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A9EA23D-81F9-F1B1-F195-C4BC9BA26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64" t="5008" r="26723" b="8267"/>
          <a:stretch/>
        </p:blipFill>
        <p:spPr>
          <a:xfrm>
            <a:off x="9127525" y="2709933"/>
            <a:ext cx="3064475" cy="4148068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B5C9C6B-9240-4ABE-6B6F-3F3895D38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pPr algn="l"/>
            <a:fld id="{FA631654-3961-674F-A770-60B6B07B9FCA}" type="slidenum">
              <a:rPr lang="en-US" smtClean="0"/>
              <a:pPr algn="l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94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4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7CD0C-9086-6545-F8E8-811A09910F9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Video 2</a:t>
            </a:r>
          </a:p>
        </p:txBody>
      </p:sp>
      <p:pic>
        <p:nvPicPr>
          <p:cNvPr id="3" name="Unit 6 - ROS eRegistration - FA" descr="A video titled Revenue's eRegistration Services">
            <a:hlinkClick r:id="" action="ppaction://media"/>
            <a:extLst>
              <a:ext uri="{FF2B5EF4-FFF2-40B4-BE49-F238E27FC236}">
                <a16:creationId xmlns:a16="http://schemas.microsoft.com/office/drawing/2014/main" id="{1600F5B9-8CB0-E540-B4A9-070C9DF50A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0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46BEC4-1AF8-BA98-7AE0-4E5D8965C6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dirty="0"/>
              <a:t>Activity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88A2E-EB57-8693-D384-6331FF744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Unit 5 - Retrieval Practice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E4764B7-AC9F-3455-1B32-7580F425E6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GB" dirty="0"/>
              <a:t>Fill in the blanks in the following sentences.</a:t>
            </a: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045855-9165-B497-8460-B8F82BF0D421}"/>
              </a:ext>
            </a:extLst>
          </p:cNvPr>
          <p:cNvSpPr txBox="1"/>
          <p:nvPr/>
        </p:nvSpPr>
        <p:spPr>
          <a:xfrm>
            <a:off x="1814802" y="2069656"/>
            <a:ext cx="9986963" cy="4135354"/>
          </a:xfrm>
          <a:prstGeom prst="rect">
            <a:avLst/>
          </a:prstGeom>
          <a:solidFill>
            <a:schemeClr val="bg1"/>
          </a:solidFill>
          <a:ln w="28575">
            <a:solidFill>
              <a:srgbClr val="60003B"/>
            </a:solidFill>
          </a:ln>
        </p:spPr>
        <p:txBody>
          <a:bodyPr wrap="square" lIns="144000" tIns="36000" rIns="144000" bIns="36000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To register your first job, you must register using Revenue’s online platform called 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GB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. You will need to include specific details, including: </a:t>
            </a:r>
            <a:b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		  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registration number, an estimate of your overall </a:t>
            </a:r>
            <a:b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	    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and the 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GB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	      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your job starts. </a:t>
            </a:r>
          </a:p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Once Revenue has these details it informs your employer how much tax </a:t>
            </a:r>
            <a:b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you must pay for Income Tax, 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GB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and PRSI using a Revenue 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GB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Notification. You will receive your pay less these 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GB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		    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People who are self-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		     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and individuals registered to pay Local </a:t>
            </a:r>
            <a:b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GB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Tax also register on this platform.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011B6D8-E947-1BDE-CC03-2FA9715D424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3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2FB19ED-F405-A4B2-187F-9822D7F65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VAT Registered Businesses</a:t>
            </a:r>
            <a:br>
              <a:rPr lang="en-GB" dirty="0"/>
            </a:br>
            <a:endParaRPr lang="en-US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0AE891A-4CDC-48A3-54AC-498F5FBD09FF}"/>
              </a:ext>
            </a:extLst>
          </p:cNvPr>
          <p:cNvSpPr/>
          <p:nvPr/>
        </p:nvSpPr>
        <p:spPr>
          <a:xfrm>
            <a:off x="1752780" y="3218730"/>
            <a:ext cx="1557218" cy="626196"/>
          </a:xfrm>
          <a:prstGeom prst="roundRect">
            <a:avLst/>
          </a:prstGeom>
          <a:solidFill>
            <a:srgbClr val="60003B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Manufacturer</a:t>
            </a:r>
          </a:p>
        </p:txBody>
      </p:sp>
      <p:grpSp>
        <p:nvGrpSpPr>
          <p:cNvPr id="5" name="Group 4" descr="Manufacturer Sells a TV for €100+23% VAT €123&#10; To retailer&#10;">
            <a:extLst>
              <a:ext uri="{FF2B5EF4-FFF2-40B4-BE49-F238E27FC236}">
                <a16:creationId xmlns:a16="http://schemas.microsoft.com/office/drawing/2014/main" id="{21D93B03-E68F-B852-CEB7-575D0F3A34ED}"/>
              </a:ext>
            </a:extLst>
          </p:cNvPr>
          <p:cNvGrpSpPr/>
          <p:nvPr/>
        </p:nvGrpSpPr>
        <p:grpSpPr>
          <a:xfrm>
            <a:off x="3372614" y="2822987"/>
            <a:ext cx="2519531" cy="834190"/>
            <a:chOff x="3372614" y="2822987"/>
            <a:chExt cx="2519531" cy="83419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3E5637D-FF16-932D-5441-06ACA0677ABD}"/>
                </a:ext>
              </a:extLst>
            </p:cNvPr>
            <p:cNvSpPr txBox="1"/>
            <p:nvPr/>
          </p:nvSpPr>
          <p:spPr>
            <a:xfrm>
              <a:off x="3372614" y="2822987"/>
              <a:ext cx="2519531" cy="608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Sells a TV for €100+23% VAT €123</a:t>
              </a:r>
            </a:p>
          </p:txBody>
        </p:sp>
        <p:sp>
          <p:nvSpPr>
            <p:cNvPr id="55" name="Up Arrow 54">
              <a:extLst>
                <a:ext uri="{FF2B5EF4-FFF2-40B4-BE49-F238E27FC236}">
                  <a16:creationId xmlns:a16="http://schemas.microsoft.com/office/drawing/2014/main" id="{100BBE62-B66C-89E9-CF6C-2681785559FE}"/>
                </a:ext>
              </a:extLst>
            </p:cNvPr>
            <p:cNvSpPr/>
            <p:nvPr/>
          </p:nvSpPr>
          <p:spPr>
            <a:xfrm rot="5400000">
              <a:off x="4567384" y="2446557"/>
              <a:ext cx="250697" cy="2170543"/>
            </a:xfrm>
            <a:prstGeom prst="upArrow">
              <a:avLst/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0538D0E-7AC1-F4A2-8106-315091C1EF35}"/>
              </a:ext>
            </a:extLst>
          </p:cNvPr>
          <p:cNvSpPr/>
          <p:nvPr/>
        </p:nvSpPr>
        <p:spPr>
          <a:xfrm>
            <a:off x="5999182" y="3218730"/>
            <a:ext cx="1662153" cy="626196"/>
          </a:xfrm>
          <a:prstGeom prst="roundRect">
            <a:avLst/>
          </a:prstGeom>
          <a:solidFill>
            <a:srgbClr val="6C54A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Retailer </a:t>
            </a:r>
          </a:p>
        </p:txBody>
      </p:sp>
      <p:grpSp>
        <p:nvGrpSpPr>
          <p:cNvPr id="7" name="Group 6" descr="reatiler Pays €123 for the TV&#10; To the manufacturer&#10;">
            <a:extLst>
              <a:ext uri="{FF2B5EF4-FFF2-40B4-BE49-F238E27FC236}">
                <a16:creationId xmlns:a16="http://schemas.microsoft.com/office/drawing/2014/main" id="{CCE1A457-F3FF-A74E-DD3F-A5097789E61B}"/>
              </a:ext>
            </a:extLst>
          </p:cNvPr>
          <p:cNvGrpSpPr/>
          <p:nvPr/>
        </p:nvGrpSpPr>
        <p:grpSpPr>
          <a:xfrm>
            <a:off x="3376205" y="3191987"/>
            <a:ext cx="2674072" cy="1975900"/>
            <a:chOff x="3376205" y="3191987"/>
            <a:chExt cx="2674072" cy="197590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78E6BAB-763A-7474-96F5-C0B81668B774}"/>
                </a:ext>
              </a:extLst>
            </p:cNvPr>
            <p:cNvSpPr txBox="1"/>
            <p:nvPr/>
          </p:nvSpPr>
          <p:spPr>
            <a:xfrm>
              <a:off x="3902780" y="4559002"/>
              <a:ext cx="1887944" cy="608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Pays €123 </a:t>
              </a:r>
              <a:b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for the TV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E834C53-4C9D-023A-F39C-97FFCC3AC85C}"/>
                </a:ext>
              </a:extLst>
            </p:cNvPr>
            <p:cNvGrpSpPr/>
            <p:nvPr/>
          </p:nvGrpSpPr>
          <p:grpSpPr>
            <a:xfrm>
              <a:off x="3376205" y="3191987"/>
              <a:ext cx="2674072" cy="1245198"/>
              <a:chOff x="3384020" y="3250602"/>
              <a:chExt cx="2674072" cy="1245198"/>
            </a:xfrm>
          </p:grpSpPr>
          <p:sp>
            <p:nvSpPr>
              <p:cNvPr id="58" name="Arc 57">
                <a:extLst>
                  <a:ext uri="{FF2B5EF4-FFF2-40B4-BE49-F238E27FC236}">
                    <a16:creationId xmlns:a16="http://schemas.microsoft.com/office/drawing/2014/main" id="{28D78DC6-088D-7050-C510-3EDD05376357}"/>
                  </a:ext>
                </a:extLst>
              </p:cNvPr>
              <p:cNvSpPr/>
              <p:nvPr/>
            </p:nvSpPr>
            <p:spPr>
              <a:xfrm rot="5400000">
                <a:off x="4181907" y="2619615"/>
                <a:ext cx="1245198" cy="2507172"/>
              </a:xfrm>
              <a:prstGeom prst="arc">
                <a:avLst>
                  <a:gd name="adj1" fmla="val 16676986"/>
                  <a:gd name="adj2" fmla="val 4834620"/>
                </a:avLst>
              </a:prstGeom>
              <a:ln w="127000">
                <a:solidFill>
                  <a:srgbClr val="6C54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Triangle 58">
                <a:extLst>
                  <a:ext uri="{FF2B5EF4-FFF2-40B4-BE49-F238E27FC236}">
                    <a16:creationId xmlns:a16="http://schemas.microsoft.com/office/drawing/2014/main" id="{1E0A188F-012E-2FEB-B503-E823BBBE2A89}"/>
                  </a:ext>
                </a:extLst>
              </p:cNvPr>
              <p:cNvSpPr/>
              <p:nvPr/>
            </p:nvSpPr>
            <p:spPr>
              <a:xfrm rot="19041664">
                <a:off x="3384020" y="3934411"/>
                <a:ext cx="368533" cy="191046"/>
              </a:xfrm>
              <a:prstGeom prst="triangle">
                <a:avLst/>
              </a:prstGeom>
              <a:solidFill>
                <a:srgbClr val="6C54A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F9A774C-29CB-1E79-5D51-CEA458711787}"/>
              </a:ext>
            </a:extLst>
          </p:cNvPr>
          <p:cNvSpPr txBox="1"/>
          <p:nvPr/>
        </p:nvSpPr>
        <p:spPr>
          <a:xfrm>
            <a:off x="1520727" y="3932301"/>
            <a:ext cx="2021324" cy="608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€100 kept by </a:t>
            </a:r>
          </a:p>
          <a:p>
            <a:pPr algn="ctr">
              <a:lnSpc>
                <a:spcPts val="2000"/>
              </a:lnSpc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the manufacturer</a:t>
            </a:r>
          </a:p>
        </p:txBody>
      </p:sp>
      <p:grpSp>
        <p:nvGrpSpPr>
          <p:cNvPr id="12" name="Group 11" descr="€23 VAT is sent from Manufacturer to the Revenue Commissioner&#10;">
            <a:extLst>
              <a:ext uri="{FF2B5EF4-FFF2-40B4-BE49-F238E27FC236}">
                <a16:creationId xmlns:a16="http://schemas.microsoft.com/office/drawing/2014/main" id="{C134B5A2-2AB7-66F9-B4BA-08719DBB8883}"/>
              </a:ext>
            </a:extLst>
          </p:cNvPr>
          <p:cNvGrpSpPr/>
          <p:nvPr/>
        </p:nvGrpSpPr>
        <p:grpSpPr>
          <a:xfrm>
            <a:off x="1510377" y="1807175"/>
            <a:ext cx="3670891" cy="1519151"/>
            <a:chOff x="1510377" y="1807175"/>
            <a:chExt cx="3670891" cy="151915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F9254BD-3758-5A22-E648-96D30AC46858}"/>
                </a:ext>
              </a:extLst>
            </p:cNvPr>
            <p:cNvSpPr txBox="1"/>
            <p:nvPr/>
          </p:nvSpPr>
          <p:spPr>
            <a:xfrm>
              <a:off x="1510377" y="2770948"/>
              <a:ext cx="20420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€23 VAT is sent to</a:t>
              </a:r>
            </a:p>
          </p:txBody>
        </p:sp>
        <p:grpSp>
          <p:nvGrpSpPr>
            <p:cNvPr id="36" name="Group 35" descr="€23 VAT is sent to the Revenue Commissioner&#10;">
              <a:extLst>
                <a:ext uri="{FF2B5EF4-FFF2-40B4-BE49-F238E27FC236}">
                  <a16:creationId xmlns:a16="http://schemas.microsoft.com/office/drawing/2014/main" id="{572DE30E-D627-D5DB-3AA0-ACBB3F7AB95C}"/>
                </a:ext>
              </a:extLst>
            </p:cNvPr>
            <p:cNvGrpSpPr/>
            <p:nvPr/>
          </p:nvGrpSpPr>
          <p:grpSpPr>
            <a:xfrm>
              <a:off x="2505194" y="1807175"/>
              <a:ext cx="2676074" cy="1519151"/>
              <a:chOff x="3123502" y="1717965"/>
              <a:chExt cx="2676074" cy="1519151"/>
            </a:xfrm>
          </p:grpSpPr>
          <p:sp>
            <p:nvSpPr>
              <p:cNvPr id="19" name="Arc 18">
                <a:extLst>
                  <a:ext uri="{FF2B5EF4-FFF2-40B4-BE49-F238E27FC236}">
                    <a16:creationId xmlns:a16="http://schemas.microsoft.com/office/drawing/2014/main" id="{6DC98A54-0B00-114B-B5BE-F558236DF411}"/>
                  </a:ext>
                </a:extLst>
              </p:cNvPr>
              <p:cNvSpPr/>
              <p:nvPr/>
            </p:nvSpPr>
            <p:spPr>
              <a:xfrm rot="10800000">
                <a:off x="3123502" y="1905462"/>
                <a:ext cx="1476614" cy="1331654"/>
              </a:xfrm>
              <a:prstGeom prst="arc">
                <a:avLst>
                  <a:gd name="adj1" fmla="val 45675"/>
                  <a:gd name="adj2" fmla="val 5336632"/>
                </a:avLst>
              </a:prstGeom>
              <a:ln w="127000">
                <a:solidFill>
                  <a:srgbClr val="6C54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Triangle 19">
                <a:extLst>
                  <a:ext uri="{FF2B5EF4-FFF2-40B4-BE49-F238E27FC236}">
                    <a16:creationId xmlns:a16="http://schemas.microsoft.com/office/drawing/2014/main" id="{1CD1ECC4-7963-5CCE-B896-AB626C36F929}"/>
                  </a:ext>
                </a:extLst>
              </p:cNvPr>
              <p:cNvSpPr/>
              <p:nvPr/>
            </p:nvSpPr>
            <p:spPr>
              <a:xfrm rot="5400000">
                <a:off x="5519786" y="1806709"/>
                <a:ext cx="368533" cy="191046"/>
              </a:xfrm>
              <a:prstGeom prst="triangle">
                <a:avLst/>
              </a:prstGeom>
              <a:solidFill>
                <a:srgbClr val="6C54A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84A1024-993A-A5C4-5C2B-BF3E9AC7D3EE}"/>
                  </a:ext>
                </a:extLst>
              </p:cNvPr>
              <p:cNvCxnSpPr>
                <a:cxnSpLocks/>
                <a:endCxn id="20" idx="3"/>
              </p:cNvCxnSpPr>
              <p:nvPr/>
            </p:nvCxnSpPr>
            <p:spPr>
              <a:xfrm flipV="1">
                <a:off x="3821835" y="1902233"/>
                <a:ext cx="1786695" cy="3321"/>
              </a:xfrm>
              <a:prstGeom prst="line">
                <a:avLst/>
              </a:prstGeom>
              <a:ln w="127000">
                <a:solidFill>
                  <a:srgbClr val="6C54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4F1B484-657F-CA47-922D-5FD3FCEFB364}"/>
              </a:ext>
            </a:extLst>
          </p:cNvPr>
          <p:cNvSpPr/>
          <p:nvPr/>
        </p:nvSpPr>
        <p:spPr>
          <a:xfrm>
            <a:off x="5629415" y="1706492"/>
            <a:ext cx="2401686" cy="671737"/>
          </a:xfrm>
          <a:prstGeom prst="roundRect">
            <a:avLst/>
          </a:prstGeom>
          <a:solidFill>
            <a:srgbClr val="6C54A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GB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Revenue Commissioners</a:t>
            </a:r>
          </a:p>
        </p:txBody>
      </p:sp>
      <p:grpSp>
        <p:nvGrpSpPr>
          <p:cNvPr id="6" name="Group 5" descr="Retailer Sells a TV for &#10;€200+23% VAT €246&#10; consumer&#10;">
            <a:extLst>
              <a:ext uri="{FF2B5EF4-FFF2-40B4-BE49-F238E27FC236}">
                <a16:creationId xmlns:a16="http://schemas.microsoft.com/office/drawing/2014/main" id="{EEB144C3-939E-5C39-9687-6C901E5FDD80}"/>
              </a:ext>
            </a:extLst>
          </p:cNvPr>
          <p:cNvGrpSpPr/>
          <p:nvPr/>
        </p:nvGrpSpPr>
        <p:grpSpPr>
          <a:xfrm>
            <a:off x="7777437" y="2822987"/>
            <a:ext cx="2407342" cy="834190"/>
            <a:chOff x="7777437" y="2822987"/>
            <a:chExt cx="2407342" cy="83419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5B4EEEC-68D4-F281-9E95-0CB8291CE80B}"/>
                </a:ext>
              </a:extLst>
            </p:cNvPr>
            <p:cNvSpPr txBox="1"/>
            <p:nvPr/>
          </p:nvSpPr>
          <p:spPr>
            <a:xfrm>
              <a:off x="7777437" y="2822987"/>
              <a:ext cx="2310700" cy="60888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Sells a TV for </a:t>
              </a:r>
            </a:p>
            <a:p>
              <a:pPr algn="ctr">
                <a:lnSpc>
                  <a:spcPts val="2000"/>
                </a:lnSpc>
              </a:pP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€200+23% VAT €246</a:t>
              </a:r>
            </a:p>
          </p:txBody>
        </p:sp>
        <p:sp>
          <p:nvSpPr>
            <p:cNvPr id="56" name="Up Arrow 55">
              <a:extLst>
                <a:ext uri="{FF2B5EF4-FFF2-40B4-BE49-F238E27FC236}">
                  <a16:creationId xmlns:a16="http://schemas.microsoft.com/office/drawing/2014/main" id="{5CF6C6DD-A2FD-3F1C-1FED-1EE5E9EE4EA5}"/>
                </a:ext>
              </a:extLst>
            </p:cNvPr>
            <p:cNvSpPr/>
            <p:nvPr/>
          </p:nvSpPr>
          <p:spPr>
            <a:xfrm rot="5400000">
              <a:off x="8890298" y="2362696"/>
              <a:ext cx="250697" cy="2338265"/>
            </a:xfrm>
            <a:prstGeom prst="upArrow">
              <a:avLst/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DC3C461-7693-779D-FC61-EBDCCA17CB07}"/>
              </a:ext>
            </a:extLst>
          </p:cNvPr>
          <p:cNvSpPr/>
          <p:nvPr/>
        </p:nvSpPr>
        <p:spPr>
          <a:xfrm>
            <a:off x="10351157" y="3218730"/>
            <a:ext cx="1662153" cy="626196"/>
          </a:xfrm>
          <a:prstGeom prst="roundRect">
            <a:avLst/>
          </a:prstGeom>
          <a:solidFill>
            <a:srgbClr val="60003B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Consumer</a:t>
            </a:r>
          </a:p>
        </p:txBody>
      </p:sp>
      <p:grpSp>
        <p:nvGrpSpPr>
          <p:cNvPr id="8" name="Group 7" descr="Consumer Pays €246 for the TV&#10; To the retailer&#10;">
            <a:extLst>
              <a:ext uri="{FF2B5EF4-FFF2-40B4-BE49-F238E27FC236}">
                <a16:creationId xmlns:a16="http://schemas.microsoft.com/office/drawing/2014/main" id="{E0898197-CB71-CB11-8C95-99642671ACE9}"/>
              </a:ext>
            </a:extLst>
          </p:cNvPr>
          <p:cNvGrpSpPr/>
          <p:nvPr/>
        </p:nvGrpSpPr>
        <p:grpSpPr>
          <a:xfrm>
            <a:off x="7608168" y="3227157"/>
            <a:ext cx="2674072" cy="1958408"/>
            <a:chOff x="7608168" y="3227157"/>
            <a:chExt cx="2674072" cy="195840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C0FE185-90F2-62C0-DAD7-A2101F7BE5A5}"/>
                </a:ext>
              </a:extLst>
            </p:cNvPr>
            <p:cNvSpPr txBox="1"/>
            <p:nvPr/>
          </p:nvSpPr>
          <p:spPr>
            <a:xfrm>
              <a:off x="8068703" y="4576680"/>
              <a:ext cx="1887944" cy="608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Pays €246 </a:t>
              </a:r>
              <a:b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for the TV</a:t>
              </a: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6D8024A-179C-951A-95DF-50CC1B43DB58}"/>
                </a:ext>
              </a:extLst>
            </p:cNvPr>
            <p:cNvGrpSpPr/>
            <p:nvPr/>
          </p:nvGrpSpPr>
          <p:grpSpPr>
            <a:xfrm>
              <a:off x="7608168" y="3227157"/>
              <a:ext cx="2674072" cy="1245198"/>
              <a:chOff x="3384020" y="3250602"/>
              <a:chExt cx="2674072" cy="1245198"/>
            </a:xfrm>
          </p:grpSpPr>
          <p:sp>
            <p:nvSpPr>
              <p:cNvPr id="63" name="Arc 62">
                <a:extLst>
                  <a:ext uri="{FF2B5EF4-FFF2-40B4-BE49-F238E27FC236}">
                    <a16:creationId xmlns:a16="http://schemas.microsoft.com/office/drawing/2014/main" id="{3B00CA37-C918-1BB7-5788-392B306454F3}"/>
                  </a:ext>
                </a:extLst>
              </p:cNvPr>
              <p:cNvSpPr/>
              <p:nvPr/>
            </p:nvSpPr>
            <p:spPr>
              <a:xfrm rot="5400000">
                <a:off x="4181907" y="2619615"/>
                <a:ext cx="1245198" cy="2507172"/>
              </a:xfrm>
              <a:prstGeom prst="arc">
                <a:avLst>
                  <a:gd name="adj1" fmla="val 16676986"/>
                  <a:gd name="adj2" fmla="val 4834620"/>
                </a:avLst>
              </a:prstGeom>
              <a:ln w="127000">
                <a:solidFill>
                  <a:srgbClr val="6C54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Triangle 63">
                <a:extLst>
                  <a:ext uri="{FF2B5EF4-FFF2-40B4-BE49-F238E27FC236}">
                    <a16:creationId xmlns:a16="http://schemas.microsoft.com/office/drawing/2014/main" id="{4A452B27-DCDA-417D-DB0B-F7512B6EA7E9}"/>
                  </a:ext>
                </a:extLst>
              </p:cNvPr>
              <p:cNvSpPr/>
              <p:nvPr/>
            </p:nvSpPr>
            <p:spPr>
              <a:xfrm rot="19041664">
                <a:off x="3384020" y="3934411"/>
                <a:ext cx="368533" cy="191046"/>
              </a:xfrm>
              <a:prstGeom prst="triangle">
                <a:avLst/>
              </a:prstGeom>
              <a:solidFill>
                <a:srgbClr val="6C54A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" name="Group 8" descr="Retailer:&#10;€46 VAT collected&#10;Keeps €23*&#10;€23 VAT sent to the Revenue Commissioners&#10;">
            <a:extLst>
              <a:ext uri="{FF2B5EF4-FFF2-40B4-BE49-F238E27FC236}">
                <a16:creationId xmlns:a16="http://schemas.microsoft.com/office/drawing/2014/main" id="{081C78CA-B863-1F20-FA79-6FE48E72C0EE}"/>
              </a:ext>
            </a:extLst>
          </p:cNvPr>
          <p:cNvGrpSpPr/>
          <p:nvPr/>
        </p:nvGrpSpPr>
        <p:grpSpPr>
          <a:xfrm>
            <a:off x="5458106" y="4005063"/>
            <a:ext cx="2749191" cy="2518831"/>
            <a:chOff x="5458106" y="4005063"/>
            <a:chExt cx="2749191" cy="251883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076509B-D0D0-4CC1-221D-274B03B5DAB6}"/>
                </a:ext>
              </a:extLst>
            </p:cNvPr>
            <p:cNvSpPr txBox="1"/>
            <p:nvPr/>
          </p:nvSpPr>
          <p:spPr>
            <a:xfrm>
              <a:off x="5458106" y="5402048"/>
              <a:ext cx="2749191" cy="1121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€46 VAT collected</a:t>
              </a:r>
            </a:p>
            <a:p>
              <a:pPr algn="ctr">
                <a:lnSpc>
                  <a:spcPts val="2000"/>
                </a:lnSpc>
              </a:pP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Keeps €23*</a:t>
              </a:r>
            </a:p>
            <a:p>
              <a:pPr algn="ctr">
                <a:lnSpc>
                  <a:spcPts val="2000"/>
                </a:lnSpc>
              </a:pP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€23 VAT sent to the Revenue Commissioners</a:t>
              </a:r>
            </a:p>
          </p:txBody>
        </p:sp>
        <p:sp>
          <p:nvSpPr>
            <p:cNvPr id="42" name="Up Arrow 41">
              <a:extLst>
                <a:ext uri="{FF2B5EF4-FFF2-40B4-BE49-F238E27FC236}">
                  <a16:creationId xmlns:a16="http://schemas.microsoft.com/office/drawing/2014/main" id="{5441FB45-D8CB-532F-B37E-7E3F86498E6C}"/>
                </a:ext>
              </a:extLst>
            </p:cNvPr>
            <p:cNvSpPr/>
            <p:nvPr/>
          </p:nvSpPr>
          <p:spPr>
            <a:xfrm rot="10800000">
              <a:off x="6704909" y="4005063"/>
              <a:ext cx="250697" cy="1295483"/>
            </a:xfrm>
            <a:prstGeom prst="upArrow">
              <a:avLst/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 descr="€23 VAT is sent from Retailer to Revenue Commissioner">
            <a:extLst>
              <a:ext uri="{FF2B5EF4-FFF2-40B4-BE49-F238E27FC236}">
                <a16:creationId xmlns:a16="http://schemas.microsoft.com/office/drawing/2014/main" id="{BF213F8D-D445-AE3B-4929-949A23DD78DF}"/>
              </a:ext>
            </a:extLst>
          </p:cNvPr>
          <p:cNvGrpSpPr/>
          <p:nvPr/>
        </p:nvGrpSpPr>
        <p:grpSpPr>
          <a:xfrm>
            <a:off x="5784378" y="2444002"/>
            <a:ext cx="2091761" cy="679350"/>
            <a:chOff x="5784378" y="2444002"/>
            <a:chExt cx="2091761" cy="67935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E9FF3C6-D212-F09F-F02A-4CB703222EF7}"/>
                </a:ext>
              </a:extLst>
            </p:cNvPr>
            <p:cNvSpPr txBox="1"/>
            <p:nvPr/>
          </p:nvSpPr>
          <p:spPr>
            <a:xfrm>
              <a:off x="5784378" y="2770948"/>
              <a:ext cx="2091761" cy="352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€23 VAT is sent to</a:t>
              </a:r>
            </a:p>
          </p:txBody>
        </p:sp>
        <p:sp>
          <p:nvSpPr>
            <p:cNvPr id="15" name="Up Arrow 14">
              <a:extLst>
                <a:ext uri="{FF2B5EF4-FFF2-40B4-BE49-F238E27FC236}">
                  <a16:creationId xmlns:a16="http://schemas.microsoft.com/office/drawing/2014/main" id="{8689CDB0-2622-A65E-85B1-E5C825FFA202}"/>
                </a:ext>
              </a:extLst>
            </p:cNvPr>
            <p:cNvSpPr/>
            <p:nvPr/>
          </p:nvSpPr>
          <p:spPr>
            <a:xfrm>
              <a:off x="6704910" y="2444002"/>
              <a:ext cx="250697" cy="259571"/>
            </a:xfrm>
            <a:prstGeom prst="upArrow">
              <a:avLst/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12" descr="VAT received = €46, by the Revenue Commissioners">
            <a:extLst>
              <a:ext uri="{FF2B5EF4-FFF2-40B4-BE49-F238E27FC236}">
                <a16:creationId xmlns:a16="http://schemas.microsoft.com/office/drawing/2014/main" id="{2FC59FF5-17A7-8EE2-DA08-5426732FA088}"/>
              </a:ext>
            </a:extLst>
          </p:cNvPr>
          <p:cNvGrpSpPr/>
          <p:nvPr/>
        </p:nvGrpSpPr>
        <p:grpSpPr>
          <a:xfrm>
            <a:off x="8345918" y="1597738"/>
            <a:ext cx="2896848" cy="895038"/>
            <a:chOff x="8345918" y="1597738"/>
            <a:chExt cx="2896848" cy="895038"/>
          </a:xfrm>
        </p:grpSpPr>
        <p:sp>
          <p:nvSpPr>
            <p:cNvPr id="49" name="Oval 48" descr="VAT received = €46, by the Revenue Commissioners">
              <a:extLst>
                <a:ext uri="{FF2B5EF4-FFF2-40B4-BE49-F238E27FC236}">
                  <a16:creationId xmlns:a16="http://schemas.microsoft.com/office/drawing/2014/main" id="{2CB4C1E5-EADE-6DF1-57A6-8C10572B014D}"/>
                </a:ext>
              </a:extLst>
            </p:cNvPr>
            <p:cNvSpPr/>
            <p:nvPr/>
          </p:nvSpPr>
          <p:spPr>
            <a:xfrm>
              <a:off x="9022384" y="1597738"/>
              <a:ext cx="2220382" cy="895038"/>
            </a:xfrm>
            <a:prstGeom prst="ellipse">
              <a:avLst/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/>
            <a:lstStyle/>
            <a:p>
              <a:pPr algn="ctr">
                <a:lnSpc>
                  <a:spcPts val="2000"/>
                </a:lnSpc>
              </a:pP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VAT received = €46</a:t>
              </a:r>
            </a:p>
          </p:txBody>
        </p:sp>
        <p:sp>
          <p:nvSpPr>
            <p:cNvPr id="50" name="Up Arrow 49">
              <a:extLst>
                <a:ext uri="{FF2B5EF4-FFF2-40B4-BE49-F238E27FC236}">
                  <a16:creationId xmlns:a16="http://schemas.microsoft.com/office/drawing/2014/main" id="{90F20E24-6E43-B6D4-97A3-D45342F33E06}"/>
                </a:ext>
              </a:extLst>
            </p:cNvPr>
            <p:cNvSpPr/>
            <p:nvPr/>
          </p:nvSpPr>
          <p:spPr>
            <a:xfrm rot="5400000">
              <a:off x="8400560" y="1874626"/>
              <a:ext cx="250697" cy="359982"/>
            </a:xfrm>
            <a:prstGeom prst="upArrow">
              <a:avLst/>
            </a:prstGeom>
            <a:solidFill>
              <a:srgbClr val="6C54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B8776323-286E-8A31-E975-DCE44E7C87E1}"/>
              </a:ext>
            </a:extLst>
          </p:cNvPr>
          <p:cNvSpPr/>
          <p:nvPr/>
        </p:nvSpPr>
        <p:spPr>
          <a:xfrm>
            <a:off x="9598315" y="4467497"/>
            <a:ext cx="2323719" cy="2188894"/>
          </a:xfrm>
          <a:prstGeom prst="ellipse">
            <a:avLst/>
          </a:prstGeom>
          <a:solidFill>
            <a:schemeClr val="bg1"/>
          </a:solidFill>
          <a:ln w="38100">
            <a:solidFill>
              <a:srgbClr val="600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000"/>
              </a:lnSpc>
            </a:pP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VAT is usually paid bi-monthly and filed with a VAT3 form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0D44363-EFF1-0144-2FF0-2D12721669AD}"/>
              </a:ext>
            </a:extLst>
          </p:cNvPr>
          <p:cNvSpPr/>
          <p:nvPr/>
        </p:nvSpPr>
        <p:spPr>
          <a:xfrm>
            <a:off x="1629517" y="4615544"/>
            <a:ext cx="2080334" cy="19711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600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ts val="2000"/>
              </a:lnSpc>
            </a:pPr>
            <a:r>
              <a:rPr lang="en-GB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VAT is paid by using: ROS</a:t>
            </a:r>
          </a:p>
          <a:p>
            <a:pPr algn="ctr">
              <a:lnSpc>
                <a:spcPts val="2000"/>
              </a:lnSpc>
            </a:pPr>
            <a:r>
              <a:rPr lang="en-GB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myAccount</a:t>
            </a:r>
            <a:endParaRPr lang="en-GB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EE0F04-8A6E-3110-1C7D-5BFEB37570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33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  <p:bldP spid="4" grpId="0"/>
      <p:bldP spid="27" grpId="0" animBg="1"/>
      <p:bldP spid="30" grpId="0" animBg="1"/>
      <p:bldP spid="44" grpId="0" animBg="1"/>
      <p:bldP spid="4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0CA8925-FA47-035D-A9EC-F82C49267AA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774825" y="558264"/>
            <a:ext cx="9916580" cy="10321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45720" rIns="9144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Learning Journal</a:t>
            </a: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80E565DC-B5F6-57F7-C494-A8CDFBF11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169508" y="465798"/>
            <a:ext cx="348894" cy="653832"/>
          </a:xfrm>
          <a:prstGeom prst="triangle">
            <a:avLst>
              <a:gd name="adj" fmla="val 50000"/>
            </a:avLst>
          </a:prstGeom>
          <a:solidFill>
            <a:srgbClr val="6000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B515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9509A4-0A89-5B33-D852-3E7ACF0F4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"/>
          <a:stretch/>
        </p:blipFill>
        <p:spPr>
          <a:xfrm>
            <a:off x="1612669" y="1494131"/>
            <a:ext cx="8975956" cy="5567909"/>
          </a:xfrm>
          <a:prstGeom prst="rect">
            <a:avLst/>
          </a:prstGeom>
          <a:effectLst>
            <a:outerShdw blurRad="124068" dist="101561" dir="3000000" sx="100220" sy="100220" algn="ctr" rotWithShape="0">
              <a:srgbClr val="000000">
                <a:alpha val="38145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C0EA66-042F-F0DF-B63B-4124D4ECBDD2}"/>
              </a:ext>
            </a:extLst>
          </p:cNvPr>
          <p:cNvSpPr txBox="1"/>
          <p:nvPr/>
        </p:nvSpPr>
        <p:spPr>
          <a:xfrm>
            <a:off x="7825841" y="2468515"/>
            <a:ext cx="2307374" cy="2251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Complete your Learning Journal for Unit 6 – Income Tax and VAT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73EAFC-8B24-0E3F-F560-43969CF3E9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93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37F470A-080C-8126-6C1C-87D1545BC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Recap: Income Tax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3084EA2-A8C7-AC47-7C8B-EAEA9528FE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This is a 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direct tax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levied by the Irish government on 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income earned </a:t>
            </a:r>
            <a:b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 Ireland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and is collected through two different systems</a:t>
            </a:r>
          </a:p>
          <a:p>
            <a:endParaRPr lang="en-US" dirty="0"/>
          </a:p>
        </p:txBody>
      </p:sp>
      <p:grpSp>
        <p:nvGrpSpPr>
          <p:cNvPr id="4" name="Group 3" descr="The PAYE System collects taxes from &#10;">
            <a:extLst>
              <a:ext uri="{FF2B5EF4-FFF2-40B4-BE49-F238E27FC236}">
                <a16:creationId xmlns:a16="http://schemas.microsoft.com/office/drawing/2014/main" id="{5E8BC815-31A9-A2AB-0914-56D7FD022527}"/>
              </a:ext>
            </a:extLst>
          </p:cNvPr>
          <p:cNvGrpSpPr/>
          <p:nvPr/>
        </p:nvGrpSpPr>
        <p:grpSpPr>
          <a:xfrm>
            <a:off x="2129865" y="2515988"/>
            <a:ext cx="3003172" cy="2060818"/>
            <a:chOff x="2129865" y="2515988"/>
            <a:chExt cx="3003172" cy="2060818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2CF656B7-F26A-BCEA-0119-13A0EBC05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129865" y="2515988"/>
              <a:ext cx="3003172" cy="812345"/>
            </a:xfrm>
            <a:prstGeom prst="roundRect">
              <a:avLst/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PAYE System </a:t>
              </a:r>
            </a:p>
            <a:p>
              <a:pPr algn="ctr"/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collects taxes 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F90329C-E385-CCFF-2D0D-CA7C60EC5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845302" y="3044919"/>
              <a:ext cx="1531887" cy="1531887"/>
            </a:xfrm>
            <a:prstGeom prst="rect">
              <a:avLst/>
            </a:prstGeom>
          </p:spPr>
        </p:pic>
      </p:grpSp>
      <p:grpSp>
        <p:nvGrpSpPr>
          <p:cNvPr id="3" name="Group 2" descr="Employees&#10;">
            <a:extLst>
              <a:ext uri="{FF2B5EF4-FFF2-40B4-BE49-F238E27FC236}">
                <a16:creationId xmlns:a16="http://schemas.microsoft.com/office/drawing/2014/main" id="{F2CADDBC-6B31-A37D-9BA8-E2865BC82FE2}"/>
              </a:ext>
            </a:extLst>
          </p:cNvPr>
          <p:cNvGrpSpPr/>
          <p:nvPr/>
        </p:nvGrpSpPr>
        <p:grpSpPr>
          <a:xfrm>
            <a:off x="1663056" y="4079901"/>
            <a:ext cx="1649029" cy="2405654"/>
            <a:chOff x="1663056" y="4079901"/>
            <a:chExt cx="1649029" cy="2405654"/>
          </a:xfrm>
        </p:grpSpPr>
        <p:sp>
          <p:nvSpPr>
            <p:cNvPr id="37" name="TextBox 36" descr="From Employees">
              <a:extLst>
                <a:ext uri="{FF2B5EF4-FFF2-40B4-BE49-F238E27FC236}">
                  <a16:creationId xmlns:a16="http://schemas.microsoft.com/office/drawing/2014/main" id="{19D4456C-2980-0C2D-A6A6-857B313F0E80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663056" y="6023890"/>
              <a:ext cx="15660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Employees</a:t>
              </a:r>
            </a:p>
          </p:txBody>
        </p:sp>
        <p:sp>
          <p:nvSpPr>
            <p:cNvPr id="40" name="Up Arrow 39">
              <a:extLst>
                <a:ext uri="{FF2B5EF4-FFF2-40B4-BE49-F238E27FC236}">
                  <a16:creationId xmlns:a16="http://schemas.microsoft.com/office/drawing/2014/main" id="{4CFB65E1-F74B-3FEB-F9FF-ECF22709ED8D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/>
            <p:nvPr/>
          </p:nvSpPr>
          <p:spPr>
            <a:xfrm>
              <a:off x="2346977" y="4079901"/>
              <a:ext cx="434785" cy="475967"/>
            </a:xfrm>
            <a:prstGeom prst="upArrow">
              <a:avLst/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B81AC32-E2F4-AE3D-B9E6-0BDAA1E0F5BD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780198" y="4565575"/>
              <a:ext cx="1531887" cy="1531887"/>
            </a:xfrm>
            <a:prstGeom prst="rect">
              <a:avLst/>
            </a:prstGeom>
          </p:spPr>
        </p:pic>
      </p:grpSp>
      <p:grpSp>
        <p:nvGrpSpPr>
          <p:cNvPr id="8" name="Group 7" descr="and people who receive a work pension&#10;">
            <a:extLst>
              <a:ext uri="{FF2B5EF4-FFF2-40B4-BE49-F238E27FC236}">
                <a16:creationId xmlns:a16="http://schemas.microsoft.com/office/drawing/2014/main" id="{8B528935-21EE-9CA5-B69C-6D47BB810C56}"/>
              </a:ext>
            </a:extLst>
          </p:cNvPr>
          <p:cNvGrpSpPr/>
          <p:nvPr/>
        </p:nvGrpSpPr>
        <p:grpSpPr>
          <a:xfrm>
            <a:off x="3234032" y="4100320"/>
            <a:ext cx="2675669" cy="2704333"/>
            <a:chOff x="3234032" y="4100320"/>
            <a:chExt cx="2675669" cy="270433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37E8E53-B838-D084-89EC-10BF13043775}"/>
                </a:ext>
              </a:extLst>
            </p:cNvPr>
            <p:cNvSpPr txBox="1"/>
            <p:nvPr/>
          </p:nvSpPr>
          <p:spPr>
            <a:xfrm>
              <a:off x="3234032" y="6092470"/>
              <a:ext cx="2675669" cy="712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People who receive</a:t>
              </a:r>
            </a:p>
            <a:p>
              <a:pPr algn="ctr">
                <a:lnSpc>
                  <a:spcPts val="2400"/>
                </a:lnSpc>
              </a:pP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a work pension</a:t>
              </a:r>
            </a:p>
          </p:txBody>
        </p:sp>
        <p:sp>
          <p:nvSpPr>
            <p:cNvPr id="41" name="Up Arrow 40">
              <a:extLst>
                <a:ext uri="{FF2B5EF4-FFF2-40B4-BE49-F238E27FC236}">
                  <a16:creationId xmlns:a16="http://schemas.microsoft.com/office/drawing/2014/main" id="{A9629819-1D9D-DD45-FFEC-9B4260C60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498286" y="4100320"/>
              <a:ext cx="434785" cy="475967"/>
            </a:xfrm>
            <a:prstGeom prst="upArrow">
              <a:avLst/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8CBE095-6962-F59A-423E-65AD6EDE2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3974759" y="4555950"/>
              <a:ext cx="1531887" cy="1531887"/>
            </a:xfrm>
            <a:prstGeom prst="rect">
              <a:avLst/>
            </a:prstGeom>
          </p:spPr>
        </p:pic>
      </p:grpSp>
      <p:grpSp>
        <p:nvGrpSpPr>
          <p:cNvPr id="12" name="Group 11" descr="Self-Assessment System collects taxes from">
            <a:extLst>
              <a:ext uri="{FF2B5EF4-FFF2-40B4-BE49-F238E27FC236}">
                <a16:creationId xmlns:a16="http://schemas.microsoft.com/office/drawing/2014/main" id="{8F2D1C72-8119-F6B8-D5ED-6D68EF0B5BF7}"/>
              </a:ext>
            </a:extLst>
          </p:cNvPr>
          <p:cNvGrpSpPr/>
          <p:nvPr/>
        </p:nvGrpSpPr>
        <p:grpSpPr>
          <a:xfrm>
            <a:off x="6445405" y="2515988"/>
            <a:ext cx="5483243" cy="2060818"/>
            <a:chOff x="6445405" y="2515988"/>
            <a:chExt cx="5483243" cy="2060818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61B9BF9B-89ED-CFF4-996E-5E8C6255491E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/>
            <p:nvPr/>
          </p:nvSpPr>
          <p:spPr>
            <a:xfrm>
              <a:off x="6445405" y="2515988"/>
              <a:ext cx="5483243" cy="812345"/>
            </a:xfrm>
            <a:prstGeom prst="roundRect">
              <a:avLst/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Self-Assessment System collects taxes </a:t>
              </a: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7EBEC7B-1F9C-D8D5-BFEA-0FA508383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8452730" y="3044919"/>
              <a:ext cx="1531887" cy="1531887"/>
            </a:xfrm>
            <a:prstGeom prst="rect">
              <a:avLst/>
            </a:prstGeom>
          </p:spPr>
        </p:pic>
      </p:grpSp>
      <p:grpSp>
        <p:nvGrpSpPr>
          <p:cNvPr id="9" name="Group 8" descr="people with self-employed income">
            <a:extLst>
              <a:ext uri="{FF2B5EF4-FFF2-40B4-BE49-F238E27FC236}">
                <a16:creationId xmlns:a16="http://schemas.microsoft.com/office/drawing/2014/main" id="{F5EA1A78-E004-BF5B-C2E4-8FCD38AF7B23}"/>
              </a:ext>
            </a:extLst>
          </p:cNvPr>
          <p:cNvGrpSpPr/>
          <p:nvPr/>
        </p:nvGrpSpPr>
        <p:grpSpPr>
          <a:xfrm>
            <a:off x="5922640" y="4079901"/>
            <a:ext cx="3077427" cy="2724752"/>
            <a:chOff x="5922640" y="4079901"/>
            <a:chExt cx="3077427" cy="2724752"/>
          </a:xfrm>
        </p:grpSpPr>
        <p:sp>
          <p:nvSpPr>
            <p:cNvPr id="65" name="Up Arrow 64">
              <a:extLst>
                <a:ext uri="{FF2B5EF4-FFF2-40B4-BE49-F238E27FC236}">
                  <a16:creationId xmlns:a16="http://schemas.microsoft.com/office/drawing/2014/main" id="{D3A32845-8735-8C1D-B745-85043EE4C7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155862" y="4079901"/>
              <a:ext cx="434785" cy="475967"/>
            </a:xfrm>
            <a:prstGeom prst="upArrow">
              <a:avLst/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 descr="People with self-employed income&#10;">
              <a:extLst>
                <a:ext uri="{FF2B5EF4-FFF2-40B4-BE49-F238E27FC236}">
                  <a16:creationId xmlns:a16="http://schemas.microsoft.com/office/drawing/2014/main" id="{E5F31D8E-6BF5-BD8F-400D-195233893668}"/>
                </a:ext>
              </a:extLst>
            </p:cNvPr>
            <p:cNvSpPr txBox="1"/>
            <p:nvPr/>
          </p:nvSpPr>
          <p:spPr>
            <a:xfrm>
              <a:off x="5922640" y="6092470"/>
              <a:ext cx="3077427" cy="712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People with </a:t>
              </a:r>
              <a:b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self-employed income</a:t>
              </a: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7D2263A1-C08C-68B7-88C0-4B8B72DE3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477248" y="4555950"/>
              <a:ext cx="1531887" cy="1531887"/>
            </a:xfrm>
            <a:prstGeom prst="rect">
              <a:avLst/>
            </a:prstGeom>
          </p:spPr>
        </p:pic>
      </p:grpSp>
      <p:grpSp>
        <p:nvGrpSpPr>
          <p:cNvPr id="10" name="Group 9" descr="and people with non-PAYE income&#10;&#10;">
            <a:extLst>
              <a:ext uri="{FF2B5EF4-FFF2-40B4-BE49-F238E27FC236}">
                <a16:creationId xmlns:a16="http://schemas.microsoft.com/office/drawing/2014/main" id="{32F3DC07-7479-40DD-F390-D79522E09B4E}"/>
              </a:ext>
            </a:extLst>
          </p:cNvPr>
          <p:cNvGrpSpPr/>
          <p:nvPr/>
        </p:nvGrpSpPr>
        <p:grpSpPr>
          <a:xfrm>
            <a:off x="9610680" y="4100320"/>
            <a:ext cx="2675669" cy="2704333"/>
            <a:chOff x="9610680" y="4100320"/>
            <a:chExt cx="2675669" cy="2704333"/>
          </a:xfrm>
        </p:grpSpPr>
        <p:sp>
          <p:nvSpPr>
            <p:cNvPr id="66" name="Up Arrow 65">
              <a:extLst>
                <a:ext uri="{FF2B5EF4-FFF2-40B4-BE49-F238E27FC236}">
                  <a16:creationId xmlns:a16="http://schemas.microsoft.com/office/drawing/2014/main" id="{775059CA-9CC5-9286-3DDE-DFB09122D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153255" y="4100320"/>
              <a:ext cx="434785" cy="475967"/>
            </a:xfrm>
            <a:prstGeom prst="upArrow">
              <a:avLst/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3" name="TextBox 72" descr="People with non-PAYE income&#10;">
              <a:extLst>
                <a:ext uri="{FF2B5EF4-FFF2-40B4-BE49-F238E27FC236}">
                  <a16:creationId xmlns:a16="http://schemas.microsoft.com/office/drawing/2014/main" id="{2BCFECA1-B303-3DA5-D0CD-FCC6A9B53AEF}"/>
                </a:ext>
              </a:extLst>
            </p:cNvPr>
            <p:cNvSpPr txBox="1"/>
            <p:nvPr/>
          </p:nvSpPr>
          <p:spPr>
            <a:xfrm>
              <a:off x="9610680" y="6092470"/>
              <a:ext cx="2675669" cy="712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People with </a:t>
              </a:r>
              <a:b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non-PAYE income</a:t>
              </a: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D96BDFBB-90E8-68F3-894A-70CE19AE4D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10454456" y="4555950"/>
              <a:ext cx="1531887" cy="1531887"/>
            </a:xfrm>
            <a:prstGeom prst="rect">
              <a:avLst/>
            </a:prstGeom>
          </p:spPr>
        </p:pic>
      </p:grpSp>
      <p:grpSp>
        <p:nvGrpSpPr>
          <p:cNvPr id="11" name="Group 10" descr="Both of these groups of people are known as Chargeable Persons">
            <a:extLst>
              <a:ext uri="{FF2B5EF4-FFF2-40B4-BE49-F238E27FC236}">
                <a16:creationId xmlns:a16="http://schemas.microsoft.com/office/drawing/2014/main" id="{BF288808-4976-1965-C347-C9E9A221CBBD}"/>
              </a:ext>
            </a:extLst>
          </p:cNvPr>
          <p:cNvGrpSpPr/>
          <p:nvPr/>
        </p:nvGrpSpPr>
        <p:grpSpPr>
          <a:xfrm>
            <a:off x="7927725" y="4539001"/>
            <a:ext cx="2599210" cy="1142819"/>
            <a:chOff x="7927725" y="4539001"/>
            <a:chExt cx="2599210" cy="1142819"/>
          </a:xfrm>
        </p:grpSpPr>
        <p:sp>
          <p:nvSpPr>
            <p:cNvPr id="67" name="TextBox 66" descr="&#10;">
              <a:extLst>
                <a:ext uri="{FF2B5EF4-FFF2-40B4-BE49-F238E27FC236}">
                  <a16:creationId xmlns:a16="http://schemas.microsoft.com/office/drawing/2014/main" id="{61E148B4-4E10-9FF7-89A3-5B8841F817B4}"/>
                </a:ext>
              </a:extLst>
            </p:cNvPr>
            <p:cNvSpPr txBox="1"/>
            <p:nvPr/>
          </p:nvSpPr>
          <p:spPr>
            <a:xfrm>
              <a:off x="8419389" y="4539001"/>
              <a:ext cx="16898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Chargeable</a:t>
              </a:r>
              <a:b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Persons</a:t>
              </a:r>
            </a:p>
          </p:txBody>
        </p:sp>
        <p:sp>
          <p:nvSpPr>
            <p:cNvPr id="69" name="Left-Right Arrow 68">
              <a:extLst>
                <a:ext uri="{FF2B5EF4-FFF2-40B4-BE49-F238E27FC236}">
                  <a16:creationId xmlns:a16="http://schemas.microsoft.com/office/drawing/2014/main" id="{5579726A-771A-04F4-4192-146F05A90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927725" y="5263067"/>
              <a:ext cx="2599210" cy="418753"/>
            </a:xfrm>
            <a:prstGeom prst="leftRightArrow">
              <a:avLst>
                <a:gd name="adj1" fmla="val 49013"/>
                <a:gd name="adj2" fmla="val 52295"/>
              </a:avLst>
            </a:prstGeom>
            <a:solidFill>
              <a:srgbClr val="6000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100AFC9-2E2D-24A0-1021-877673341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784776" y="2527738"/>
            <a:ext cx="0" cy="3293942"/>
          </a:xfrm>
          <a:prstGeom prst="line">
            <a:avLst/>
          </a:prstGeom>
          <a:ln w="38100">
            <a:solidFill>
              <a:srgbClr val="6C54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031466-B69A-CD04-4685-399A5D0970F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3B1F7-F7B3-F139-0119-0A5436F45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Taxable Income</a:t>
            </a:r>
            <a:b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973905F-AC05-E2CC-CBD7-56EA377E08E2}"/>
              </a:ext>
            </a:extLst>
          </p:cNvPr>
          <p:cNvSpPr/>
          <p:nvPr/>
        </p:nvSpPr>
        <p:spPr>
          <a:xfrm>
            <a:off x="1819836" y="1757364"/>
            <a:ext cx="2505180" cy="1400174"/>
          </a:xfrm>
          <a:prstGeom prst="roundRect">
            <a:avLst>
              <a:gd name="adj" fmla="val 9487"/>
            </a:avLst>
          </a:prstGeom>
          <a:ln w="28575">
            <a:solidFill>
              <a:srgbClr val="60003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108000" rtlCol="0" anchor="t"/>
          <a:lstStyle/>
          <a:p>
            <a:pPr algn="ctr"/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Business Income</a:t>
            </a:r>
          </a:p>
          <a:p>
            <a:pPr algn="ctr"/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Profits</a:t>
            </a:r>
          </a:p>
          <a:p>
            <a:pPr algn="ctr"/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Rental income</a:t>
            </a:r>
          </a:p>
        </p:txBody>
      </p:sp>
      <p:sp>
        <p:nvSpPr>
          <p:cNvPr id="23" name="Oval 22" descr="A purple circle showing that the previously mentioned types of income are Schedule D income&#10;">
            <a:extLst>
              <a:ext uri="{FF2B5EF4-FFF2-40B4-BE49-F238E27FC236}">
                <a16:creationId xmlns:a16="http://schemas.microsoft.com/office/drawing/2014/main" id="{C783CABD-7A32-3264-304E-5811775CAC72}"/>
              </a:ext>
            </a:extLst>
          </p:cNvPr>
          <p:cNvSpPr/>
          <p:nvPr/>
        </p:nvSpPr>
        <p:spPr>
          <a:xfrm>
            <a:off x="1989432" y="4353629"/>
            <a:ext cx="1998738" cy="1998738"/>
          </a:xfrm>
          <a:prstGeom prst="ellipse">
            <a:avLst/>
          </a:prstGeom>
          <a:solidFill>
            <a:srgbClr val="60003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Schedule D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F29E09E-FAC2-2907-8D7A-D3AE88D6374C}"/>
              </a:ext>
            </a:extLst>
          </p:cNvPr>
          <p:cNvSpPr/>
          <p:nvPr/>
        </p:nvSpPr>
        <p:spPr>
          <a:xfrm>
            <a:off x="4529699" y="1757364"/>
            <a:ext cx="4443018" cy="1711977"/>
          </a:xfrm>
          <a:prstGeom prst="roundRect">
            <a:avLst>
              <a:gd name="adj" fmla="val 7517"/>
            </a:avLst>
          </a:prstGeom>
          <a:ln w="28575">
            <a:solidFill>
              <a:srgbClr val="60003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108000" rtlCol="0" anchor="t"/>
          <a:lstStyle/>
          <a:p>
            <a:pPr algn="ctr"/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Employment Income</a:t>
            </a:r>
          </a:p>
          <a:p>
            <a:pPr algn="ctr"/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Salary, Wages, Pension</a:t>
            </a:r>
          </a:p>
          <a:p>
            <a:pPr algn="ctr"/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Certain Social Welfare Benefits</a:t>
            </a:r>
          </a:p>
          <a:p>
            <a:pPr algn="ctr"/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Jobseeker’s Benefit</a:t>
            </a:r>
          </a:p>
        </p:txBody>
      </p:sp>
      <p:sp>
        <p:nvSpPr>
          <p:cNvPr id="24" name="Oval 23" descr="A purple circle showing that the previously mentioned types of income are Schedule E income&#10;">
            <a:extLst>
              <a:ext uri="{FF2B5EF4-FFF2-40B4-BE49-F238E27FC236}">
                <a16:creationId xmlns:a16="http://schemas.microsoft.com/office/drawing/2014/main" id="{9484135B-3B89-EAB4-01B2-50BD7395E4B2}"/>
              </a:ext>
            </a:extLst>
          </p:cNvPr>
          <p:cNvSpPr/>
          <p:nvPr/>
        </p:nvSpPr>
        <p:spPr>
          <a:xfrm>
            <a:off x="5865880" y="4708698"/>
            <a:ext cx="1998738" cy="1998738"/>
          </a:xfrm>
          <a:prstGeom prst="ellipse">
            <a:avLst/>
          </a:prstGeom>
          <a:solidFill>
            <a:srgbClr val="60003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Schedule E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306DC6F-0B98-84E2-659F-D017DE1785DE}"/>
              </a:ext>
            </a:extLst>
          </p:cNvPr>
          <p:cNvSpPr/>
          <p:nvPr/>
        </p:nvSpPr>
        <p:spPr>
          <a:xfrm>
            <a:off x="9189140" y="1757364"/>
            <a:ext cx="2505180" cy="1393030"/>
          </a:xfrm>
          <a:prstGeom prst="roundRect">
            <a:avLst>
              <a:gd name="adj" fmla="val 8990"/>
            </a:avLst>
          </a:prstGeom>
          <a:ln w="28575">
            <a:solidFill>
              <a:srgbClr val="60003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108000" rtlCol="0" anchor="t"/>
          <a:lstStyle/>
          <a:p>
            <a:pPr algn="ctr"/>
            <a:r>
              <a:rPr lang="en-GB" sz="2600" b="1" dirty="0">
                <a:latin typeface="Calibri" panose="020F0502020204030204" pitchFamily="34" charset="0"/>
                <a:cs typeface="Calibri" panose="020F0502020204030204" pitchFamily="34" charset="0"/>
              </a:rPr>
              <a:t>Dividend Income</a:t>
            </a:r>
          </a:p>
          <a:p>
            <a:pPr algn="ctr"/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Share of company profits</a:t>
            </a:r>
          </a:p>
        </p:txBody>
      </p:sp>
      <p:sp>
        <p:nvSpPr>
          <p:cNvPr id="25" name="Oval 24" descr="A purple circle showing that the previously mentioned types of income are Schedule F income&#10;">
            <a:extLst>
              <a:ext uri="{FF2B5EF4-FFF2-40B4-BE49-F238E27FC236}">
                <a16:creationId xmlns:a16="http://schemas.microsoft.com/office/drawing/2014/main" id="{3E4BCA58-161B-E91C-DBF2-AF9C5A4E1294}"/>
              </a:ext>
            </a:extLst>
          </p:cNvPr>
          <p:cNvSpPr/>
          <p:nvPr/>
        </p:nvSpPr>
        <p:spPr>
          <a:xfrm>
            <a:off x="9484243" y="4382204"/>
            <a:ext cx="1998738" cy="1998738"/>
          </a:xfrm>
          <a:prstGeom prst="ellipse">
            <a:avLst/>
          </a:prstGeom>
          <a:solidFill>
            <a:srgbClr val="60003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Schedule F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55FE1AC5-3E41-FF5C-F259-E01F1A56F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2649307" y="3435476"/>
            <a:ext cx="678989" cy="724112"/>
          </a:xfrm>
          <a:prstGeom prst="rightArrow">
            <a:avLst/>
          </a:prstGeom>
          <a:solidFill>
            <a:srgbClr val="60003B"/>
          </a:solidFill>
          <a:ln w="28575">
            <a:solidFill>
              <a:srgbClr val="600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C8604DF6-A727-3CD5-BC1E-3D3F3111F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6531410" y="3900320"/>
            <a:ext cx="667679" cy="724112"/>
          </a:xfrm>
          <a:prstGeom prst="rightArrow">
            <a:avLst/>
          </a:prstGeom>
          <a:solidFill>
            <a:srgbClr val="60003B"/>
          </a:solidFill>
          <a:ln w="28575">
            <a:solidFill>
              <a:srgbClr val="600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8A865B81-EA6D-7199-3C1F-4EE909F36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0144118" y="3435477"/>
            <a:ext cx="678989" cy="724112"/>
          </a:xfrm>
          <a:prstGeom prst="rightArrow">
            <a:avLst/>
          </a:prstGeom>
          <a:solidFill>
            <a:srgbClr val="60003B"/>
          </a:solidFill>
          <a:ln w="28575">
            <a:solidFill>
              <a:srgbClr val="600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6E8CB-1F2A-DC6B-9EFE-0165DE9C71F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19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 animBg="1"/>
      <p:bldP spid="18" grpId="0" animBg="1"/>
      <p:bldP spid="24" grpId="0" animBg="1"/>
      <p:bldP spid="19" grpId="0" animBg="1"/>
      <p:bldP spid="25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EF451-637F-DA08-E29B-12F61C243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Schedule D – Business Income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FE3C74-3AB7-D85F-89F7-B6CDFDBD7B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61074" y="1508951"/>
            <a:ext cx="9492174" cy="717782"/>
          </a:xfrm>
        </p:spPr>
        <p:txBody>
          <a:bodyPr/>
          <a:lstStyle/>
          <a:p>
            <a:r>
              <a:rPr lang="en-GB" dirty="0"/>
              <a:t>There are five different cases in Schedule D income</a:t>
            </a:r>
          </a:p>
          <a:p>
            <a:endParaRPr lang="en-US" dirty="0"/>
          </a:p>
        </p:txBody>
      </p:sp>
      <p:grpSp>
        <p:nvGrpSpPr>
          <p:cNvPr id="5" name="Group 4" descr="Case I: Income from a trade&#10;">
            <a:extLst>
              <a:ext uri="{FF2B5EF4-FFF2-40B4-BE49-F238E27FC236}">
                <a16:creationId xmlns:a16="http://schemas.microsoft.com/office/drawing/2014/main" id="{BEAE6743-04E8-7F26-CDAA-6B832DA828C1}"/>
              </a:ext>
            </a:extLst>
          </p:cNvPr>
          <p:cNvGrpSpPr/>
          <p:nvPr/>
        </p:nvGrpSpPr>
        <p:grpSpPr>
          <a:xfrm>
            <a:off x="1806269" y="2283676"/>
            <a:ext cx="3129798" cy="2105209"/>
            <a:chOff x="1806269" y="2283676"/>
            <a:chExt cx="3129798" cy="210520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96256C6-CE99-C652-23AD-2792D9BE29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643253" y="2310901"/>
              <a:ext cx="1457304" cy="1457304"/>
            </a:xfrm>
            <a:prstGeom prst="rect">
              <a:avLst/>
            </a:prstGeom>
          </p:spPr>
        </p:pic>
        <p:sp>
          <p:nvSpPr>
            <p:cNvPr id="20" name="Round Same Side Corner Rectangle 19">
              <a:extLst>
                <a:ext uri="{FF2B5EF4-FFF2-40B4-BE49-F238E27FC236}">
                  <a16:creationId xmlns:a16="http://schemas.microsoft.com/office/drawing/2014/main" id="{6BF5D243-2D0E-4791-8E38-6D135917F000}"/>
                </a:ext>
              </a:extLst>
            </p:cNvPr>
            <p:cNvSpPr/>
            <p:nvPr/>
          </p:nvSpPr>
          <p:spPr>
            <a:xfrm>
              <a:off x="1806269" y="3789040"/>
              <a:ext cx="3120116" cy="599845"/>
            </a:xfrm>
            <a:prstGeom prst="round2SameRect">
              <a:avLst>
                <a:gd name="adj1" fmla="val 0"/>
                <a:gd name="adj2" fmla="val 20696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lvl="0" algn="ctr">
                <a:lnSpc>
                  <a:spcPts val="2000"/>
                </a:lnSpc>
                <a:spcAft>
                  <a:spcPts val="0"/>
                </a:spcAft>
              </a:pP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Case I: Income from a trade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4B0E676E-DF35-FAFB-32CD-D0B639E84038}"/>
                </a:ext>
              </a:extLst>
            </p:cNvPr>
            <p:cNvSpPr/>
            <p:nvPr/>
          </p:nvSpPr>
          <p:spPr>
            <a:xfrm>
              <a:off x="1807744" y="2283676"/>
              <a:ext cx="3128323" cy="2101552"/>
            </a:xfrm>
            <a:prstGeom prst="roundRect">
              <a:avLst>
                <a:gd name="adj" fmla="val 5649"/>
              </a:avLst>
            </a:prstGeom>
            <a:noFill/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5" descr="Case II: Income from a profession&#10;">
            <a:extLst>
              <a:ext uri="{FF2B5EF4-FFF2-40B4-BE49-F238E27FC236}">
                <a16:creationId xmlns:a16="http://schemas.microsoft.com/office/drawing/2014/main" id="{172DC290-5963-26DC-D4F9-66F595E8E63E}"/>
              </a:ext>
            </a:extLst>
          </p:cNvPr>
          <p:cNvGrpSpPr/>
          <p:nvPr/>
        </p:nvGrpSpPr>
        <p:grpSpPr>
          <a:xfrm>
            <a:off x="5291953" y="2283676"/>
            <a:ext cx="3129798" cy="2105209"/>
            <a:chOff x="5291953" y="2283676"/>
            <a:chExt cx="3129798" cy="210520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76B76E-04D4-C646-2618-2696A93737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128937" y="2310901"/>
              <a:ext cx="1457304" cy="1457304"/>
            </a:xfrm>
            <a:prstGeom prst="rect">
              <a:avLst/>
            </a:prstGeom>
          </p:spPr>
        </p:pic>
        <p:sp>
          <p:nvSpPr>
            <p:cNvPr id="17" name="Round Same Side Corner Rectangle 16">
              <a:extLst>
                <a:ext uri="{FF2B5EF4-FFF2-40B4-BE49-F238E27FC236}">
                  <a16:creationId xmlns:a16="http://schemas.microsoft.com/office/drawing/2014/main" id="{D52E702B-1F77-8504-BF10-B95CFA58B826}"/>
                </a:ext>
              </a:extLst>
            </p:cNvPr>
            <p:cNvSpPr/>
            <p:nvPr/>
          </p:nvSpPr>
          <p:spPr>
            <a:xfrm>
              <a:off x="5291953" y="3789040"/>
              <a:ext cx="3120116" cy="599845"/>
            </a:xfrm>
            <a:prstGeom prst="round2SameRect">
              <a:avLst>
                <a:gd name="adj1" fmla="val 0"/>
                <a:gd name="adj2" fmla="val 20696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lvl="0" algn="ctr">
                <a:lnSpc>
                  <a:spcPts val="2000"/>
                </a:lnSpc>
              </a:pP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Case II: Income from a profession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3C2CDDD3-7E62-3A37-6D2B-808A5366ACCD}"/>
                </a:ext>
              </a:extLst>
            </p:cNvPr>
            <p:cNvSpPr/>
            <p:nvPr/>
          </p:nvSpPr>
          <p:spPr>
            <a:xfrm>
              <a:off x="5293428" y="2283676"/>
              <a:ext cx="3128323" cy="2101552"/>
            </a:xfrm>
            <a:prstGeom prst="roundRect">
              <a:avLst>
                <a:gd name="adj" fmla="val 5649"/>
              </a:avLst>
            </a:prstGeom>
            <a:noFill/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 descr="Case III: Untaxed interest and foreign income&#10;">
            <a:extLst>
              <a:ext uri="{FF2B5EF4-FFF2-40B4-BE49-F238E27FC236}">
                <a16:creationId xmlns:a16="http://schemas.microsoft.com/office/drawing/2014/main" id="{98CC46CD-D2D2-CCB2-B866-662DFA012989}"/>
              </a:ext>
            </a:extLst>
          </p:cNvPr>
          <p:cNvGrpSpPr/>
          <p:nvPr/>
        </p:nvGrpSpPr>
        <p:grpSpPr>
          <a:xfrm>
            <a:off x="8765869" y="2205220"/>
            <a:ext cx="3120116" cy="2183665"/>
            <a:chOff x="8765869" y="2205220"/>
            <a:chExt cx="3120116" cy="2183665"/>
          </a:xfrm>
        </p:grpSpPr>
        <p:sp>
          <p:nvSpPr>
            <p:cNvPr id="23" name="Round Same Side Corner Rectangle 22">
              <a:extLst>
                <a:ext uri="{FF2B5EF4-FFF2-40B4-BE49-F238E27FC236}">
                  <a16:creationId xmlns:a16="http://schemas.microsoft.com/office/drawing/2014/main" id="{3265ABA5-C5F3-E0BE-3366-0477F95123C5}"/>
                </a:ext>
              </a:extLst>
            </p:cNvPr>
            <p:cNvSpPr/>
            <p:nvPr/>
          </p:nvSpPr>
          <p:spPr>
            <a:xfrm>
              <a:off x="8765869" y="3789040"/>
              <a:ext cx="3120116" cy="599845"/>
            </a:xfrm>
            <a:prstGeom prst="round2SameRect">
              <a:avLst>
                <a:gd name="adj1" fmla="val 0"/>
                <a:gd name="adj2" fmla="val 20696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lvl="0" algn="ctr">
                <a:lnSpc>
                  <a:spcPts val="2000"/>
                </a:lnSpc>
              </a:pP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Case III: Untaxed interest and foreign income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BD279F1-899F-72EE-BA45-C99C565C9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9596495" y="2205220"/>
              <a:ext cx="1629066" cy="1629066"/>
            </a:xfrm>
            <a:prstGeom prst="rect">
              <a:avLst/>
            </a:prstGeom>
          </p:spPr>
        </p:pic>
      </p:grpSp>
      <p:grpSp>
        <p:nvGrpSpPr>
          <p:cNvPr id="9" name="Group 8" descr="Case IV: Taxed income and miscellaneous income&#10;">
            <a:extLst>
              <a:ext uri="{FF2B5EF4-FFF2-40B4-BE49-F238E27FC236}">
                <a16:creationId xmlns:a16="http://schemas.microsoft.com/office/drawing/2014/main" id="{8FD4B629-85E2-D62C-BC95-83F095A66836}"/>
              </a:ext>
            </a:extLst>
          </p:cNvPr>
          <p:cNvGrpSpPr/>
          <p:nvPr/>
        </p:nvGrpSpPr>
        <p:grpSpPr>
          <a:xfrm>
            <a:off x="3655072" y="4250810"/>
            <a:ext cx="3129798" cy="2346754"/>
            <a:chOff x="3655072" y="4250810"/>
            <a:chExt cx="3129798" cy="234675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9F249E5-EFD9-87F0-DFC2-F9AD8CE58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4188338" y="4250810"/>
              <a:ext cx="2064741" cy="2064741"/>
            </a:xfrm>
            <a:prstGeom prst="rect">
              <a:avLst/>
            </a:prstGeom>
          </p:spPr>
        </p:pic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3B2E84F7-4658-B110-1C2E-81D786CCD0B6}"/>
                </a:ext>
              </a:extLst>
            </p:cNvPr>
            <p:cNvSpPr/>
            <p:nvPr/>
          </p:nvSpPr>
          <p:spPr>
            <a:xfrm>
              <a:off x="3655072" y="5997719"/>
              <a:ext cx="3120116" cy="599845"/>
            </a:xfrm>
            <a:prstGeom prst="round2SameRect">
              <a:avLst>
                <a:gd name="adj1" fmla="val 0"/>
                <a:gd name="adj2" fmla="val 20696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lvl="0" algn="ctr">
                <a:lnSpc>
                  <a:spcPts val="2000"/>
                </a:lnSpc>
              </a:pP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Case IV: Taxed income and miscellaneous income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2B8E1AA6-C90D-7194-9AC9-4C892BEDF030}"/>
                </a:ext>
              </a:extLst>
            </p:cNvPr>
            <p:cNvSpPr/>
            <p:nvPr/>
          </p:nvSpPr>
          <p:spPr>
            <a:xfrm>
              <a:off x="3656547" y="4492355"/>
              <a:ext cx="3128323" cy="2101552"/>
            </a:xfrm>
            <a:prstGeom prst="roundRect">
              <a:avLst>
                <a:gd name="adj" fmla="val 5649"/>
              </a:avLst>
            </a:prstGeom>
            <a:noFill/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 descr="Case V: Rental income&#10;">
            <a:extLst>
              <a:ext uri="{FF2B5EF4-FFF2-40B4-BE49-F238E27FC236}">
                <a16:creationId xmlns:a16="http://schemas.microsoft.com/office/drawing/2014/main" id="{5DF37735-1328-8082-EACF-4DF3012B1ACB}"/>
              </a:ext>
            </a:extLst>
          </p:cNvPr>
          <p:cNvGrpSpPr/>
          <p:nvPr/>
        </p:nvGrpSpPr>
        <p:grpSpPr>
          <a:xfrm>
            <a:off x="7164405" y="4176593"/>
            <a:ext cx="3129797" cy="2420971"/>
            <a:chOff x="7164405" y="4176593"/>
            <a:chExt cx="3129797" cy="242097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B2E8DB6-D832-1F57-3EB2-558692214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7664795" y="4176593"/>
              <a:ext cx="2130491" cy="2130491"/>
            </a:xfrm>
            <a:prstGeom prst="rect">
              <a:avLst/>
            </a:prstGeom>
          </p:spPr>
        </p:pic>
        <p:sp>
          <p:nvSpPr>
            <p:cNvPr id="14" name="Round Same Side Corner Rectangle 13">
              <a:extLst>
                <a:ext uri="{FF2B5EF4-FFF2-40B4-BE49-F238E27FC236}">
                  <a16:creationId xmlns:a16="http://schemas.microsoft.com/office/drawing/2014/main" id="{B5F7B808-B05B-D19B-E521-A6A9224CEA1E}"/>
                </a:ext>
              </a:extLst>
            </p:cNvPr>
            <p:cNvSpPr/>
            <p:nvPr/>
          </p:nvSpPr>
          <p:spPr>
            <a:xfrm>
              <a:off x="7164405" y="5997719"/>
              <a:ext cx="3120116" cy="599845"/>
            </a:xfrm>
            <a:prstGeom prst="round2SameRect">
              <a:avLst>
                <a:gd name="adj1" fmla="val 0"/>
                <a:gd name="adj2" fmla="val 20696"/>
              </a:avLst>
            </a:prstGeom>
            <a:solidFill>
              <a:srgbClr val="60003B"/>
            </a:solidFill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lvl="0" algn="ctr">
                <a:lnSpc>
                  <a:spcPts val="2000"/>
                </a:lnSpc>
              </a:pPr>
              <a:r>
                <a:rPr lang="en-GB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Case V: Rental income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26CFB0E4-08CA-4058-4A57-9A2EFDEFC5B3}"/>
                </a:ext>
              </a:extLst>
            </p:cNvPr>
            <p:cNvSpPr/>
            <p:nvPr/>
          </p:nvSpPr>
          <p:spPr>
            <a:xfrm>
              <a:off x="7165879" y="4492355"/>
              <a:ext cx="3128323" cy="2101552"/>
            </a:xfrm>
            <a:prstGeom prst="roundRect">
              <a:avLst>
                <a:gd name="adj" fmla="val 5649"/>
              </a:avLst>
            </a:prstGeom>
            <a:noFill/>
            <a:ln w="28575">
              <a:solidFill>
                <a:srgbClr val="60003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5898A7E-0EFC-B25B-89DB-FCDC36FC7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67344" y="2283676"/>
            <a:ext cx="3128323" cy="2101552"/>
          </a:xfrm>
          <a:prstGeom prst="roundRect">
            <a:avLst>
              <a:gd name="adj" fmla="val 5649"/>
            </a:avLst>
          </a:prstGeom>
          <a:noFill/>
          <a:ln w="28575">
            <a:solidFill>
              <a:srgbClr val="60003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D756C-264A-E4E3-81F7-8300BD20A69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77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EF451-637F-DA08-E29B-12F61C243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899727"/>
            <a:ext cx="8140453" cy="766992"/>
          </a:xfrm>
        </p:spPr>
        <p:txBody>
          <a:bodyPr/>
          <a:lstStyle/>
          <a:p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Schedule D – Business Income 2</a:t>
            </a:r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ED8CA80-45C3-54E1-C177-F57C039B24C7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Schedule D – Business Income</a:t>
            </a:r>
            <a:endParaRPr lang="en-US" dirty="0"/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3FEE2625-1BC9-5E65-78CA-F3B4C4D568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822882"/>
              </p:ext>
            </p:extLst>
          </p:nvPr>
        </p:nvGraphicFramePr>
        <p:xfrm>
          <a:off x="1810871" y="1732189"/>
          <a:ext cx="10084796" cy="379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1914">
                  <a:extLst>
                    <a:ext uri="{9D8B030D-6E8A-4147-A177-3AD203B41FA5}">
                      <a16:colId xmlns:a16="http://schemas.microsoft.com/office/drawing/2014/main" val="2806174938"/>
                    </a:ext>
                  </a:extLst>
                </a:gridCol>
                <a:gridCol w="4484075">
                  <a:extLst>
                    <a:ext uri="{9D8B030D-6E8A-4147-A177-3AD203B41FA5}">
                      <a16:colId xmlns:a16="http://schemas.microsoft.com/office/drawing/2014/main" val="54824589"/>
                    </a:ext>
                  </a:extLst>
                </a:gridCol>
                <a:gridCol w="4378807">
                  <a:extLst>
                    <a:ext uri="{9D8B030D-6E8A-4147-A177-3AD203B41FA5}">
                      <a16:colId xmlns:a16="http://schemas.microsoft.com/office/drawing/2014/main" val="3700932738"/>
                    </a:ext>
                  </a:extLst>
                </a:gridCol>
              </a:tblGrid>
              <a:tr h="414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Case</a:t>
                      </a:r>
                    </a:p>
                  </a:txBody>
                  <a:tcPr marL="144000" marR="144000" marT="72000" marB="72000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Explanation</a:t>
                      </a:r>
                    </a:p>
                  </a:txBody>
                  <a:tcPr marL="144000" marR="144000" marT="72000" marB="7200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Examples</a:t>
                      </a:r>
                    </a:p>
                  </a:txBody>
                  <a:tcPr marL="144000" marR="144000" marT="72000" marB="7200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878984"/>
                  </a:ext>
                </a:extLst>
              </a:tr>
              <a:tr h="414960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Case I</a:t>
                      </a:r>
                    </a:p>
                  </a:txBody>
                  <a:tcPr marL="144000" marR="144000" marT="72000" marB="72000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Income from a trade</a:t>
                      </a:r>
                    </a:p>
                  </a:txBody>
                  <a:tcPr marL="144000" marR="144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Plumber, carpenter</a:t>
                      </a:r>
                    </a:p>
                  </a:txBody>
                  <a:tcPr marL="144000" marR="144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8443912"/>
                  </a:ext>
                </a:extLst>
              </a:tr>
              <a:tr h="414960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Case II</a:t>
                      </a:r>
                    </a:p>
                  </a:txBody>
                  <a:tcPr marL="144000" marR="144000" marT="72000" marB="72000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Income from a profession</a:t>
                      </a:r>
                    </a:p>
                  </a:txBody>
                  <a:tcPr marL="144000" marR="144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/>
                          <a:cs typeface="Calibri"/>
                        </a:rPr>
                        <a:t>Solicitor, accountant</a:t>
                      </a:r>
                    </a:p>
                  </a:txBody>
                  <a:tcPr marL="144000" marR="144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45110"/>
                  </a:ext>
                </a:extLst>
              </a:tr>
              <a:tr h="368931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Case III</a:t>
                      </a:r>
                    </a:p>
                  </a:txBody>
                  <a:tcPr marL="144000" marR="144000" marT="72000" marB="72000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Untaxed interest and foreign income</a:t>
                      </a:r>
                    </a:p>
                  </a:txBody>
                  <a:tcPr marL="144000" marR="144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Foreign rental income</a:t>
                      </a:r>
                    </a:p>
                  </a:txBody>
                  <a:tcPr marL="144000" marR="144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8880106"/>
                  </a:ext>
                </a:extLst>
              </a:tr>
              <a:tr h="427120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Case IV</a:t>
                      </a:r>
                    </a:p>
                  </a:txBody>
                  <a:tcPr marL="144000" marR="144000" marT="72000" marB="72000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Taxed income and miscellaneous income</a:t>
                      </a:r>
                    </a:p>
                  </a:txBody>
                  <a:tcPr marL="144000" marR="144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/>
                          <a:cs typeface="Calibri"/>
                        </a:rPr>
                        <a:t>Interest earned in an Irish bank account</a:t>
                      </a:r>
                    </a:p>
                  </a:txBody>
                  <a:tcPr marL="144000" marR="144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5213431"/>
                  </a:ext>
                </a:extLst>
              </a:tr>
              <a:tr h="414960"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Case V</a:t>
                      </a:r>
                    </a:p>
                  </a:txBody>
                  <a:tcPr marL="144000" marR="144000" marT="72000" marB="72000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Rental income</a:t>
                      </a:r>
                    </a:p>
                  </a:txBody>
                  <a:tcPr marL="144000" marR="144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Rental income from Ireland</a:t>
                      </a:r>
                    </a:p>
                  </a:txBody>
                  <a:tcPr marL="144000" marR="144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459277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D756C-264A-E4E3-81F7-8300BD20A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31654-3961-674F-A770-60B6B07B9FC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46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3DCD5-516A-0722-34CB-3A3925E3D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5616" y="-1214359"/>
            <a:ext cx="8140453" cy="766992"/>
          </a:xfrm>
        </p:spPr>
        <p:txBody>
          <a:bodyPr/>
          <a:lstStyle/>
          <a:p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Schedule D – Business Income 3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317E5E-3630-09E0-4526-F3E9CB07DD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US" dirty="0"/>
              <a:t>Activity 2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281BB6-EF94-B1FC-576E-4B7F2623C2CE}"/>
              </a:ext>
            </a:extLst>
          </p:cNvPr>
          <p:cNvSpPr txBox="1">
            <a:spLocks/>
          </p:cNvSpPr>
          <p:nvPr/>
        </p:nvSpPr>
        <p:spPr>
          <a:xfrm>
            <a:off x="1765616" y="909409"/>
            <a:ext cx="8140453" cy="766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ts val="42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Schedule D – Business Income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BEB0B-40CB-B199-0AE4-45438C547F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Match the case number with the correct explanation.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12">
            <a:extLst>
              <a:ext uri="{FF2B5EF4-FFF2-40B4-BE49-F238E27FC236}">
                <a16:creationId xmlns:a16="http://schemas.microsoft.com/office/drawing/2014/main" id="{B93FFED8-B584-78B7-256E-CA4BF36F50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765569"/>
              </p:ext>
            </p:extLst>
          </p:nvPr>
        </p:nvGraphicFramePr>
        <p:xfrm>
          <a:off x="1810280" y="2081052"/>
          <a:ext cx="7944632" cy="3058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4698">
                  <a:extLst>
                    <a:ext uri="{9D8B030D-6E8A-4147-A177-3AD203B41FA5}">
                      <a16:colId xmlns:a16="http://schemas.microsoft.com/office/drawing/2014/main" val="2150492869"/>
                    </a:ext>
                  </a:extLst>
                </a:gridCol>
                <a:gridCol w="6749934">
                  <a:extLst>
                    <a:ext uri="{9D8B030D-6E8A-4147-A177-3AD203B41FA5}">
                      <a16:colId xmlns:a16="http://schemas.microsoft.com/office/drawing/2014/main" val="21664450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Case</a:t>
                      </a:r>
                    </a:p>
                  </a:txBody>
                  <a:tcPr marL="144000" marR="144000" marT="72000" marB="72000" anchor="ctr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Explanation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03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</a:p>
                  </a:txBody>
                  <a:tcPr marL="144000" marR="144000" marT="72000" marB="72000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 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Untaxed interest and foreign income</a:t>
                      </a:r>
                    </a:p>
                  </a:txBody>
                  <a:tcPr marL="144000" marR="144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3518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II</a:t>
                      </a:r>
                    </a:p>
                  </a:txBody>
                  <a:tcPr marL="144000" marR="144000" marT="72000" marB="72000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 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Rental Income</a:t>
                      </a:r>
                    </a:p>
                  </a:txBody>
                  <a:tcPr marL="144000" marR="144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2974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III</a:t>
                      </a:r>
                    </a:p>
                  </a:txBody>
                  <a:tcPr marL="144000" marR="144000" marT="72000" marB="72000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Income from a trade</a:t>
                      </a:r>
                    </a:p>
                  </a:txBody>
                  <a:tcPr marL="144000" marR="144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426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IV</a:t>
                      </a:r>
                    </a:p>
                  </a:txBody>
                  <a:tcPr marL="144000" marR="144000" marT="72000" marB="72000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Income from a profession</a:t>
                      </a:r>
                    </a:p>
                  </a:txBody>
                  <a:tcPr marL="144000" marR="144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36728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</a:t>
                      </a:r>
                    </a:p>
                  </a:txBody>
                  <a:tcPr marL="144000" marR="144000" marT="72000" marB="72000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en-GB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Taxed income and miscellaneous income</a:t>
                      </a:r>
                    </a:p>
                  </a:txBody>
                  <a:tcPr marL="144000" marR="144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3660758"/>
                  </a:ext>
                </a:extLst>
              </a:tr>
            </a:tbl>
          </a:graphicData>
        </a:graphic>
      </p:graphicFrame>
      <p:graphicFrame>
        <p:nvGraphicFramePr>
          <p:cNvPr id="6" name="Table 11" descr="A list of the five cases and a space to match them with the correct explanation">
            <a:extLst>
              <a:ext uri="{FF2B5EF4-FFF2-40B4-BE49-F238E27FC236}">
                <a16:creationId xmlns:a16="http://schemas.microsoft.com/office/drawing/2014/main" id="{95D47A07-583A-572F-5E6D-A2035439AD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80690"/>
              </p:ext>
            </p:extLst>
          </p:nvPr>
        </p:nvGraphicFramePr>
        <p:xfrm>
          <a:off x="1812651" y="5393530"/>
          <a:ext cx="8762215" cy="1019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2443">
                  <a:extLst>
                    <a:ext uri="{9D8B030D-6E8A-4147-A177-3AD203B41FA5}">
                      <a16:colId xmlns:a16="http://schemas.microsoft.com/office/drawing/2014/main" val="929143915"/>
                    </a:ext>
                  </a:extLst>
                </a:gridCol>
                <a:gridCol w="1752443">
                  <a:extLst>
                    <a:ext uri="{9D8B030D-6E8A-4147-A177-3AD203B41FA5}">
                      <a16:colId xmlns:a16="http://schemas.microsoft.com/office/drawing/2014/main" val="3784671290"/>
                    </a:ext>
                  </a:extLst>
                </a:gridCol>
                <a:gridCol w="1752443">
                  <a:extLst>
                    <a:ext uri="{9D8B030D-6E8A-4147-A177-3AD203B41FA5}">
                      <a16:colId xmlns:a16="http://schemas.microsoft.com/office/drawing/2014/main" val="2881132420"/>
                    </a:ext>
                  </a:extLst>
                </a:gridCol>
                <a:gridCol w="1752443">
                  <a:extLst>
                    <a:ext uri="{9D8B030D-6E8A-4147-A177-3AD203B41FA5}">
                      <a16:colId xmlns:a16="http://schemas.microsoft.com/office/drawing/2014/main" val="3050302094"/>
                    </a:ext>
                  </a:extLst>
                </a:gridCol>
                <a:gridCol w="1752443">
                  <a:extLst>
                    <a:ext uri="{9D8B030D-6E8A-4147-A177-3AD203B41FA5}">
                      <a16:colId xmlns:a16="http://schemas.microsoft.com/office/drawing/2014/main" val="472826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Case I</a:t>
                      </a:r>
                    </a:p>
                  </a:txBody>
                  <a:tcPr marL="108000" marR="108000" marT="72000" marB="72000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Case II</a:t>
                      </a:r>
                    </a:p>
                  </a:txBody>
                  <a:tcPr marL="108000" marR="108000" marT="72000" marB="7200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Case III</a:t>
                      </a:r>
                    </a:p>
                  </a:txBody>
                  <a:tcPr marL="108000" marR="108000" marT="72000" marB="7200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Case IV</a:t>
                      </a:r>
                    </a:p>
                  </a:txBody>
                  <a:tcPr marL="108000" marR="108000" marT="72000" marB="7200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Case V</a:t>
                      </a:r>
                    </a:p>
                  </a:txBody>
                  <a:tcPr marL="108000" marR="108000" marT="72000" marB="7200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00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236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72000">
                    <a:lnL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72000" marB="72000">
                    <a:lnL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00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1587077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642FC0-03B0-344B-E65F-504CB769B7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010" y="6356350"/>
            <a:ext cx="1791535" cy="365125"/>
          </a:xfrm>
        </p:spPr>
        <p:txBody>
          <a:bodyPr/>
          <a:lstStyle/>
          <a:p>
            <a:fld id="{FA631654-3961-674F-A770-60B6B07B9FC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21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5">
            <a:extLst>
              <a:ext uri="{FF2B5EF4-FFF2-40B4-BE49-F238E27FC236}">
                <a16:creationId xmlns:a16="http://schemas.microsoft.com/office/drawing/2014/main" id="{914357F6-00D3-FB1D-CC3D-96E754307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630" y="455646"/>
            <a:ext cx="8140453" cy="766992"/>
          </a:xfrm>
        </p:spPr>
        <p:txBody>
          <a:bodyPr>
            <a:normAutofit/>
          </a:bodyPr>
          <a:lstStyle/>
          <a:p>
            <a:r>
              <a:rPr lang="en-GB" sz="4000" b="1" i="0" dirty="0">
                <a:latin typeface="Calibri" panose="020F0502020204030204" pitchFamily="34" charset="0"/>
                <a:cs typeface="Calibri" panose="020F0502020204030204" pitchFamily="34" charset="0"/>
              </a:rPr>
              <a:t>Income Information</a:t>
            </a:r>
            <a:endParaRPr lang="en-US" dirty="0"/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DD954DC9-6CC6-BCB1-555C-7585D76D0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4" t="-205" r="34335" b="49996"/>
          <a:stretch/>
        </p:blipFill>
        <p:spPr>
          <a:xfrm>
            <a:off x="-16625" y="1064031"/>
            <a:ext cx="12208625" cy="5793970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189E5F-F69F-EBC1-C38E-4A6B95127882}"/>
              </a:ext>
            </a:extLst>
          </p:cNvPr>
          <p:cNvSpPr txBox="1"/>
          <p:nvPr/>
        </p:nvSpPr>
        <p:spPr>
          <a:xfrm>
            <a:off x="1049591" y="2298373"/>
            <a:ext cx="3364503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GB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PAYE</a:t>
            </a:r>
          </a:p>
          <a:p>
            <a:pPr algn="ctr">
              <a:lnSpc>
                <a:spcPts val="3400"/>
              </a:lnSpc>
            </a:pPr>
            <a:r>
              <a:rPr lang="en-GB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income?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BC3299-F6B7-3CBE-BA5B-E6F677942729}"/>
              </a:ext>
            </a:extLst>
          </p:cNvPr>
          <p:cNvSpPr txBox="1"/>
          <p:nvPr/>
        </p:nvSpPr>
        <p:spPr>
          <a:xfrm>
            <a:off x="5333285" y="3478504"/>
            <a:ext cx="2467689" cy="1413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GB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</a:t>
            </a:r>
          </a:p>
          <a:p>
            <a:pPr algn="ctr">
              <a:lnSpc>
                <a:spcPts val="3400"/>
              </a:lnSpc>
            </a:pPr>
            <a:r>
              <a:rPr lang="en-GB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non-PAYE income?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EDB54F-63F7-6931-33F6-B0ECE93D35D2}"/>
              </a:ext>
            </a:extLst>
          </p:cNvPr>
          <p:cNvSpPr txBox="1"/>
          <p:nvPr/>
        </p:nvSpPr>
        <p:spPr>
          <a:xfrm>
            <a:off x="8602141" y="2772588"/>
            <a:ext cx="323267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GB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</a:t>
            </a:r>
            <a:br>
              <a:rPr lang="en-GB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gross and net income?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674932C-F6EA-DF47-162E-B4949B2DDD9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04010" y="6356350"/>
            <a:ext cx="1791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31654-3961-674F-A770-60B6B07B9FCA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86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Brush">
  <a:themeElements>
    <a:clrScheme name="Custom 1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009192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" id="{83ACE2F6-3F27-4C0C-9F26-3A644E012A31}" vid="{2791EB26-28CE-473B-9B2E-6D68997E899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62107d924a7469492625f91956e46a6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Transition Year Education Project</TermName>
          <TermId xmlns="http://schemas.microsoft.com/office/infopath/2007/PartnerControls">bd12f74a-ff32-4cfc-a00f-8d2c609d030e</TermId>
        </TermInfo>
      </Terms>
    </f62107d924a7469492625f91956e46a6>
    <e9be08524f454d8b979862330e952271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AG＆SP</TermName>
          <TermId xmlns="http://schemas.microsoft.com/office/infopath/2007/PartnerControls">149a8157-2784-4555-8c94-f42baf3391f9</TermId>
        </TermInfo>
      </Terms>
    </e9be08524f454d8b979862330e952271>
    <l29cd52af9b640b690e3347aa75f97a9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Service Policy and Evaluation</TermName>
          <TermId xmlns="http://schemas.microsoft.com/office/infopath/2007/PartnerControls">dbf9408a-c113-40fc-baaf-f1b35a144099</TermId>
        </TermInfo>
      </Terms>
    </l29cd52af9b640b690e3347aa75f97a9>
    <e62af2f156934d1aab35222180c5fbb1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Project Site</TermName>
          <TermId xmlns="http://schemas.microsoft.com/office/infopath/2007/PartnerControls">7b0ab4a9-6be8-4c6c-983c-945fdef69f95</TermId>
        </TermInfo>
      </Terms>
    </e62af2f156934d1aab35222180c5fbb1>
    <ade64af1c6a24cfdbe8da7f962b31d74 xmlns="30388d3e-f850-492b-a475-cc3c8a4795b9">
      <Terms xmlns="http://schemas.microsoft.com/office/infopath/2007/PartnerControls"/>
    </ade64af1c6a24cfdbe8da7f962b31d74>
    <TaxCatchAll xmlns="30388d3e-f850-492b-a475-cc3c8a4795b9">
      <Value>27</Value>
      <Value>46</Value>
      <Value>3</Value>
      <Value>2</Value>
      <Value>8</Value>
    </TaxCatchAll>
    <nb82aa7489a64919aab5fd247ffa0d1e xmlns="30388d3e-f850-492b-a475-cc3c8a4795b9">
      <Terms xmlns="http://schemas.microsoft.com/office/infopath/2007/PartnerControls">
        <TermInfo xmlns="http://schemas.microsoft.com/office/infopath/2007/PartnerControls">
          <TermName xmlns="http://schemas.microsoft.com/office/infopath/2007/PartnerControls">Education Initiatives</TermName>
          <TermId xmlns="http://schemas.microsoft.com/office/infopath/2007/PartnerControls">e180f215-414c-4640-92a7-94cc26c0dc53</TermId>
        </TermInfo>
      </Terms>
    </nb82aa7489a64919aab5fd247ffa0d1e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owerPoint presentation" ma:contentTypeID="0x010100852E11B2A94E4937B655CB4FCD918453005FA75F085205413EA3615870986D061700D0D0AE870DAF4F469AC5090B41715AEE" ma:contentTypeVersion="27" ma:contentTypeDescription="" ma:contentTypeScope="" ma:versionID="ad6ce0c09e2b2df592cb0dcc6898980c">
  <xsd:schema xmlns:xsd="http://www.w3.org/2001/XMLSchema" xmlns:xs="http://www.w3.org/2001/XMLSchema" xmlns:p="http://schemas.microsoft.com/office/2006/metadata/properties" xmlns:ns2="30388d3e-f850-492b-a475-cc3c8a4795b9" targetNamespace="http://schemas.microsoft.com/office/2006/metadata/properties" ma:root="true" ma:fieldsID="486328cfd63650f5a0accfb6080b4dfb" ns2:_="">
    <xsd:import namespace="30388d3e-f850-492b-a475-cc3c8a4795b9"/>
    <xsd:element name="properties">
      <xsd:complexType>
        <xsd:sequence>
          <xsd:element name="documentManagement">
            <xsd:complexType>
              <xsd:all>
                <xsd:element ref="ns2:e9be08524f454d8b979862330e952271" minOccurs="0"/>
                <xsd:element ref="ns2:TaxCatchAll" minOccurs="0"/>
                <xsd:element ref="ns2:TaxCatchAllLabel" minOccurs="0"/>
                <xsd:element ref="ns2:l29cd52af9b640b690e3347aa75f97a9" minOccurs="0"/>
                <xsd:element ref="ns2:ade64af1c6a24cfdbe8da7f962b31d74" minOccurs="0"/>
                <xsd:element ref="ns2:e62af2f156934d1aab35222180c5fbb1" minOccurs="0"/>
                <xsd:element ref="ns2:nb82aa7489a64919aab5fd247ffa0d1e" minOccurs="0"/>
                <xsd:element ref="ns2:f62107d924a7469492625f91956e46a6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388d3e-f850-492b-a475-cc3c8a4795b9" elementFormDefault="qualified">
    <xsd:import namespace="http://schemas.microsoft.com/office/2006/documentManagement/types"/>
    <xsd:import namespace="http://schemas.microsoft.com/office/infopath/2007/PartnerControls"/>
    <xsd:element name="e9be08524f454d8b979862330e952271" ma:index="8" nillable="true" ma:taxonomy="true" ma:internalName="e9be08524f454d8b979862330e952271" ma:taxonomyFieldName="nascDivision" ma:displayName="Division" ma:fieldId="{e9be0852-4f45-4d8b-9798-62330e952271}" ma:sspId="466d30fb-96d2-4a15-b6ad-75cede2d080a" ma:termSetId="9be7066c-d2d4-4f32-809f-3439c8c34a3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592b6b74-6c9f-4db4-a7f5-445a8878a8ed}" ma:internalName="TaxCatchAll" ma:showField="CatchAllData" ma:web="30388d3e-f850-492b-a475-cc3c8a4795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592b6b74-6c9f-4db4-a7f5-445a8878a8ed}" ma:internalName="TaxCatchAllLabel" ma:readOnly="true" ma:showField="CatchAllDataLabel" ma:web="30388d3e-f850-492b-a475-cc3c8a4795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29cd52af9b640b690e3347aa75f97a9" ma:index="12" nillable="true" ma:taxonomy="true" ma:internalName="l29cd52af9b640b690e3347aa75f97a9" ma:taxonomyFieldName="nascBranch" ma:displayName="Branch" ma:fieldId="{529cd52a-f9b6-40b6-90e3-347aa75f97a9}" ma:sspId="466d30fb-96d2-4a15-b6ad-75cede2d080a" ma:termSetId="af1c7d35-25ab-45c8-bad2-6b4dad3d92d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de64af1c6a24cfdbe8da7f962b31d74" ma:index="14" nillable="true" ma:taxonomy="true" ma:internalName="ade64af1c6a24cfdbe8da7f962b31d74" ma:taxonomyFieldName="nascUnit" ma:displayName="Unit" ma:fieldId="{ade64af1-c6a2-4cfd-be8d-a7f962b31d74}" ma:sspId="466d30fb-96d2-4a15-b6ad-75cede2d080a" ma:termSetId="a2efc30a-d818-4683-bc07-ff44ec6f548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62af2f156934d1aab35222180c5fbb1" ma:index="16" nillable="true" ma:taxonomy="true" ma:internalName="e62af2f156934d1aab35222180c5fbb1" ma:taxonomyFieldName="nascSiteType" ma:displayName="Site Type" ma:fieldId="{e62af2f1-5693-4d1a-ab35-222180c5fbb1}" ma:sspId="466d30fb-96d2-4a15-b6ad-75cede2d080a" ma:termSetId="9c2f7ba3-7c06-4b18-be0b-9494f9717f3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b82aa7489a64919aab5fd247ffa0d1e" ma:index="18" nillable="true" ma:taxonomy="true" ma:internalName="nb82aa7489a64919aab5fd247ffa0d1e" ma:taxonomyFieldName="nascCategory" ma:displayName="Category" ma:fieldId="{7b82aa74-89a6-4919-aab5-fd247ffa0d1e}" ma:sspId="466d30fb-96d2-4a15-b6ad-75cede2d080a" ma:termSetId="7c91e1d8-d051-4bb4-a48c-c4e0d4c4fb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62107d924a7469492625f91956e46a6" ma:index="20" nillable="true" ma:taxonomy="true" ma:internalName="f62107d924a7469492625f91956e46a6" ma:taxonomyFieldName="nascSubCategory" ma:displayName="Sub Category" ma:fieldId="{f62107d9-24a7-4694-9262-5f91956e46a6}" ma:sspId="466d30fb-96d2-4a15-b6ad-75cede2d080a" ma:termSetId="7c91e1d8-d051-4bb4-a48c-c4e0d4c4fb66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FCC198-DBFA-46B2-A241-8E3888E63670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30388d3e-f850-492b-a475-cc3c8a4795b9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0DCE9DA-F7FD-45FA-83B7-D9813A4425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BA25034-99EA-4B5D-B187-76B00ECD01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388d3e-f850-492b-a475-cc3c8a4795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Brush</Template>
  <TotalTime>28788</TotalTime>
  <Words>1934</Words>
  <Application>Microsoft Office PowerPoint</Application>
  <PresentationFormat>Widescreen</PresentationFormat>
  <Paragraphs>396</Paragraphs>
  <Slides>31</Slides>
  <Notes>31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Century Gothic</vt:lpstr>
      <vt:lpstr>Brush</vt:lpstr>
      <vt:lpstr>Income Tax and Value Added Tax</vt:lpstr>
      <vt:lpstr>Learning Intentions </vt:lpstr>
      <vt:lpstr>Unit 5 - Retrieval Practice</vt:lpstr>
      <vt:lpstr>Recap: Income Tax</vt:lpstr>
      <vt:lpstr>Taxable Income </vt:lpstr>
      <vt:lpstr>Schedule D – Business Income</vt:lpstr>
      <vt:lpstr>Schedule D – Business Income 2</vt:lpstr>
      <vt:lpstr>Schedule D – Business Income 3</vt:lpstr>
      <vt:lpstr>Income Information</vt:lpstr>
      <vt:lpstr>Income Information 2</vt:lpstr>
      <vt:lpstr>Gross Non-PAYE Income and Net Non-PAYE Income  </vt:lpstr>
      <vt:lpstr>Registering for Income Tax for Self-Assessment Purposes</vt:lpstr>
      <vt:lpstr>Responsibilities of a Chargeable Person</vt:lpstr>
      <vt:lpstr>Video</vt:lpstr>
      <vt:lpstr>Case Study 1</vt:lpstr>
      <vt:lpstr>Case Study 2</vt:lpstr>
      <vt:lpstr>Case Study 3</vt:lpstr>
      <vt:lpstr>Income Tax Revision</vt:lpstr>
      <vt:lpstr>Value Added Tax</vt:lpstr>
      <vt:lpstr>Goods and Services</vt:lpstr>
      <vt:lpstr>Goods and Services 2</vt:lpstr>
      <vt:lpstr>VAT</vt:lpstr>
      <vt:lpstr>Value Added Tax (VAT)</vt:lpstr>
      <vt:lpstr>VAT Rates</vt:lpstr>
      <vt:lpstr>VAT Exempt Goods and Services</vt:lpstr>
      <vt:lpstr>VAT Database</vt:lpstr>
      <vt:lpstr>Activity 6</vt:lpstr>
      <vt:lpstr>Registering for Value Added Tax</vt:lpstr>
      <vt:lpstr>Video 2</vt:lpstr>
      <vt:lpstr>VAT Registered Businesses </vt:lpstr>
      <vt:lpstr>Learning Journal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6 - Income Tax &amp; VAT</dc:title>
  <dc:subject>This is a Powerpoint presentation to accompany Unit 6 of Revenue's TY module</dc:subject>
  <dc:creator>Revenue Commissioners</dc:creator>
  <cp:keywords>unit 6, Income Tax and VAT, tax education, PowerPoint Presentation</cp:keywords>
  <cp:lastModifiedBy>Ellard, Gregory</cp:lastModifiedBy>
  <cp:revision>232</cp:revision>
  <cp:lastPrinted>2022-07-30T06:55:13Z</cp:lastPrinted>
  <dcterms:created xsi:type="dcterms:W3CDTF">2022-06-20T10:20:10Z</dcterms:created>
  <dcterms:modified xsi:type="dcterms:W3CDTF">2024-08-06T13:25:26Z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0x010100852E11B2A94E4937B655CB4FCD918453005FA75F085205413EA3615870986D061700D0D0AE870DAF4F469AC5090B41715AEE</vt:lpwstr>
  </property>
  <property fmtid="{D5CDD505-2E9C-101B-9397-08002B2CF9AE}" pid="3" name="nascSiteType">
    <vt:lpwstr>46;#Project Site|7b0ab4a9-6be8-4c6c-983c-945fdef69f95</vt:lpwstr>
  </property>
  <property fmtid="{D5CDD505-2E9C-101B-9397-08002B2CF9AE}" pid="4" name="nascCategory">
    <vt:lpwstr>8;#Education Initiatives|e180f215-414c-4640-92a7-94cc26c0dc53</vt:lpwstr>
  </property>
  <property fmtid="{D5CDD505-2E9C-101B-9397-08002B2CF9AE}" pid="5" name="nascDivision">
    <vt:lpwstr>3;#AG＆SP|149a8157-2784-4555-8c94-f42baf3391f9</vt:lpwstr>
  </property>
  <property fmtid="{D5CDD505-2E9C-101B-9397-08002B2CF9AE}" pid="6" name="nascBranch">
    <vt:lpwstr>2;#Service Policy and Evaluation|dbf9408a-c113-40fc-baaf-f1b35a144099</vt:lpwstr>
  </property>
  <property fmtid="{D5CDD505-2E9C-101B-9397-08002B2CF9AE}" pid="7" name="nascUnit">
    <vt:lpwstr/>
  </property>
  <property fmtid="{D5CDD505-2E9C-101B-9397-08002B2CF9AE}" pid="8" name="nascSubCategory">
    <vt:lpwstr>27;#Transition Year Education Project|bd12f74a-ff32-4cfc-a00f-8d2c609d030e</vt:lpwstr>
  </property>
</Properties>
</file>