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31"/>
  </p:notesMasterIdLst>
  <p:sldIdLst>
    <p:sldId id="593" r:id="rId5"/>
    <p:sldId id="595" r:id="rId6"/>
    <p:sldId id="596" r:id="rId7"/>
    <p:sldId id="597" r:id="rId8"/>
    <p:sldId id="598" r:id="rId9"/>
    <p:sldId id="504" r:id="rId10"/>
    <p:sldId id="523" r:id="rId11"/>
    <p:sldId id="525" r:id="rId12"/>
    <p:sldId id="599" r:id="rId13"/>
    <p:sldId id="507" r:id="rId14"/>
    <p:sldId id="591" r:id="rId15"/>
    <p:sldId id="509" r:id="rId16"/>
    <p:sldId id="508" r:id="rId17"/>
    <p:sldId id="544" r:id="rId18"/>
    <p:sldId id="528" r:id="rId19"/>
    <p:sldId id="531" r:id="rId20"/>
    <p:sldId id="534" r:id="rId21"/>
    <p:sldId id="546" r:id="rId22"/>
    <p:sldId id="514" r:id="rId23"/>
    <p:sldId id="540" r:id="rId24"/>
    <p:sldId id="600" r:id="rId25"/>
    <p:sldId id="541" r:id="rId26"/>
    <p:sldId id="537" r:id="rId27"/>
    <p:sldId id="538" r:id="rId28"/>
    <p:sldId id="536" r:id="rId29"/>
    <p:sldId id="5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118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AFB"/>
    <a:srgbClr val="005A57"/>
    <a:srgbClr val="D91F53"/>
    <a:srgbClr val="F9FAFC"/>
    <a:srgbClr val="00A9B7"/>
    <a:srgbClr val="FFD9DA"/>
    <a:srgbClr val="F7CBD0"/>
    <a:srgbClr val="D9A6B5"/>
    <a:srgbClr val="ED2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5" autoAdjust="0"/>
    <p:restoredTop sz="94562" autoAdjust="0"/>
  </p:normalViewPr>
  <p:slideViewPr>
    <p:cSldViewPr snapToGrid="0">
      <p:cViewPr varScale="1">
        <p:scale>
          <a:sx n="85" d="100"/>
          <a:sy n="85" d="100"/>
        </p:scale>
        <p:origin x="738" y="84"/>
      </p:cViewPr>
      <p:guideLst>
        <p:guide orient="horz" pos="2160"/>
        <p:guide pos="1118"/>
        <p:guide pos="7008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221" d="100"/>
          <a:sy n="221" d="100"/>
        </p:scale>
        <p:origin x="85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llard0\AppData\Local\Microsoft\Windows\INetCache\Content.Outlook\VKZXRTSO\GFSQ2021Q4TBL2.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814671814671"/>
          <c:y val="0.15999996850394321"/>
          <c:w val="0.50656382817012735"/>
          <c:h val="0.820000035433063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A9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11-4198-B8D4-8F0B51BA5E78}"/>
              </c:ext>
            </c:extLst>
          </c:dPt>
          <c:dPt>
            <c:idx val="1"/>
            <c:bubble3D val="0"/>
            <c:spPr>
              <a:solidFill>
                <a:srgbClr val="ED2F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11-4198-B8D4-8F0B51BA5E78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11-4198-B8D4-8F0B51BA5E78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11-4198-B8D4-8F0B51BA5E78}"/>
              </c:ext>
            </c:extLst>
          </c:dPt>
          <c:dPt>
            <c:idx val="4"/>
            <c:bubble3D val="0"/>
            <c:spPr>
              <a:solidFill>
                <a:srgbClr val="005A5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11-4198-B8D4-8F0B51BA5E78}"/>
              </c:ext>
            </c:extLst>
          </c:dPt>
          <c:dLbls>
            <c:dLbl>
              <c:idx val="0"/>
              <c:layout>
                <c:manualLayout>
                  <c:x val="0.12585482430131542"/>
                  <c:y val="-0.122645145197631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Cánacha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€93.5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billiún</a:t>
                    </a:r>
                    <a:endParaRPr lang="en-US" sz="20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611-4198-B8D4-8F0B51BA5E78}"/>
                </c:ext>
              </c:extLst>
            </c:dLbl>
            <c:dLbl>
              <c:idx val="1"/>
              <c:layout>
                <c:manualLayout>
                  <c:x val="-9.9675503986847089E-2"/>
                  <c:y val="0.162207080407008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Ranníocaíochtaí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sóisialta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€21.6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billiún</a:t>
                    </a:r>
                    <a:endParaRPr lang="en-US" sz="20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611-4198-B8D4-8F0B51BA5E78}"/>
                </c:ext>
              </c:extLst>
            </c:dLbl>
            <c:dLbl>
              <c:idx val="2"/>
              <c:layout>
                <c:manualLayout>
                  <c:x val="-0.22785531496062991"/>
                  <c:y val="4.20410469524642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Díolacháin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earraí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agus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seirbhísí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€4.6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billiún</a:t>
                    </a:r>
                    <a:endParaRPr lang="en-US" sz="20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B611-4198-B8D4-8F0B51BA5E78}"/>
                </c:ext>
              </c:extLst>
            </c:dLbl>
            <c:dLbl>
              <c:idx val="3"/>
              <c:layout>
                <c:manualLayout>
                  <c:x val="2.0932028901778237E-2"/>
                  <c:y val="-2.69271794625949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0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Eile €2.1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billiún</a:t>
                    </a:r>
                    <a:endParaRPr lang="en-US" sz="20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611-4198-B8D4-8F0B51BA5E78}"/>
                </c:ext>
              </c:extLst>
            </c:dLbl>
            <c:dLbl>
              <c:idx val="4"/>
              <c:layout>
                <c:manualLayout>
                  <c:x val="0.25228249171556261"/>
                  <c:y val="1.7326374542052256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Ioncam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Infheistíochta</a:t>
                    </a:r>
                    <a:r>
                      <a:rPr lang="en-US" sz="2000" b="1" i="0" u="none" strike="noStrike" kern="1200" baseline="0" dirty="0">
                        <a:solidFill>
                          <a:srgbClr val="000000"/>
                        </a:solidFill>
                      </a:rPr>
                      <a:t> €2 </a:t>
                    </a:r>
                    <a:r>
                      <a:rPr lang="en-US" sz="2000" b="1" i="0" u="none" strike="noStrike" kern="1200" baseline="0" dirty="0" err="1">
                        <a:solidFill>
                          <a:srgbClr val="000000"/>
                        </a:solidFill>
                      </a:rPr>
                      <a:t>billiún</a:t>
                    </a:r>
                    <a:endParaRPr lang="en-US" sz="2000" b="1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611-4198-B8D4-8F0B51BA5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lnSpc>
                    <a:spcPts val="1800"/>
                  </a:lnSpc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Sheet1!$B$2:$B$6</c:f>
              <c:strCache>
                <c:ptCount val="5"/>
                <c:pt idx="0">
                  <c:v>Taxes €88.9 billion</c:v>
                </c:pt>
                <c:pt idx="1">
                  <c:v>Social contributions €19.8 billion </c:v>
                </c:pt>
                <c:pt idx="2">
                  <c:v>Sales of goods and services €4.3 billion</c:v>
                </c:pt>
                <c:pt idx="3">
                  <c:v>Other €1.8 billion</c:v>
                </c:pt>
                <c:pt idx="4">
                  <c:v>Investment income €0.6 billion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88.9</c:v>
                </c:pt>
                <c:pt idx="1">
                  <c:v>19.8</c:v>
                </c:pt>
                <c:pt idx="2">
                  <c:v>4.3</c:v>
                </c:pt>
                <c:pt idx="3">
                  <c:v>1.8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11-4198-B8D4-8F0B51BA5E7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t" anchorCtr="0"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7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ga-IE" dirty="0"/>
              <a:t>Íomhá d’Oifig na gCoimisinéirí Ioncaim ag Caisleán Bhaile Átha Cliath</a:t>
            </a:r>
          </a:p>
          <a:p>
            <a:r>
              <a:rPr lang="ga-IE" dirty="0"/>
              <a:t>https://www.alamy.com/stock-photo-dublin-co-dublin-ireland-the-office-of-revenue-commissioners-at-dublin-31430007.html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EDF81-139F-488C-872B-4720FBA6B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4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Figures from Revenue Annual Report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4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70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Similar diagram to the diagram used in: https://</a:t>
            </a:r>
            <a:r>
              <a:rPr lang="en-GB" dirty="0" err="1"/>
              <a:t>www.revenue.ie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/corporate/documents/governance/sos-2021-2023.pdf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90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08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39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9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73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53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Coimirce S</a:t>
            </a:r>
            <a:r>
              <a:rPr lang="en-IE" sz="12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ga-IE" sz="1200" b="1" dirty="0">
                <a:latin typeface="Calibri" panose="020F0502020204030204" pitchFamily="34" charset="0"/>
                <a:cs typeface="Calibri" panose="020F0502020204030204" pitchFamily="34" charset="0"/>
              </a:rPr>
              <a:t>isiala</a:t>
            </a:r>
            <a:r>
              <a:rPr lang="en-I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endParaRPr lang="ga-I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7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23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2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92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52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40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9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9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0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2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quickonomics.com</a:t>
            </a:r>
            <a:r>
              <a:rPr lang="en-GB" dirty="0"/>
              <a:t>/the-four-canons-of-taxation/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3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ga-IE" dirty="0"/>
              <a:t>https://quickonomics.com/the-four-canons-of-taxation/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7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9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5DBC95-4C06-35E1-796C-4E130AF35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A3BAC-BF51-98A8-B3E9-DB8F4D16B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1BB8FB-BF5A-D32D-A967-A2DE22273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06F46B-1919-3AE3-83EB-8F8464576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22150F6-958C-616F-ABB2-8C3300B9D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6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7A05D2-3457-5385-C031-1D0BF82E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V="1">
            <a:off x="1422400" y="-1422406"/>
            <a:ext cx="6858004" cy="9702807"/>
          </a:xfrm>
          <a:prstGeom prst="rect">
            <a:avLst/>
          </a:prstGeom>
        </p:spPr>
      </p:pic>
      <p:pic>
        <p:nvPicPr>
          <p:cNvPr id="2" name="Picture 1" descr="Revenue Logo">
            <a:extLst>
              <a:ext uri="{FF2B5EF4-FFF2-40B4-BE49-F238E27FC236}">
                <a16:creationId xmlns:a16="http://schemas.microsoft.com/office/drawing/2014/main" id="{3FCEE6FB-B2A1-DA1F-7D5C-0ACE9B75A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26E7C30C-B248-A38E-6965-84B84903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7A05D2-3457-5385-C031-1D0BF82E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V="1">
            <a:off x="1422400" y="-1422406"/>
            <a:ext cx="6858004" cy="9702807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26E7C30C-B248-A38E-6965-84B84903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9764556-81A2-DFC9-6F0B-6E7CE656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9B5D31D-E12E-93A2-91FB-F10A254DDC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pic>
        <p:nvPicPr>
          <p:cNvPr id="5" name="Picture 4" descr="Revenue Logo">
            <a:extLst>
              <a:ext uri="{FF2B5EF4-FFF2-40B4-BE49-F238E27FC236}">
                <a16:creationId xmlns:a16="http://schemas.microsoft.com/office/drawing/2014/main" id="{DE7EC93A-DEA1-43ED-ECE1-A61BAEAA0C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blue rectangle&#10;&#10;Description automatically generated with low confidence">
            <a:extLst>
              <a:ext uri="{FF2B5EF4-FFF2-40B4-BE49-F238E27FC236}">
                <a16:creationId xmlns:a16="http://schemas.microsoft.com/office/drawing/2014/main" id="{CE7A05D2-3457-5385-C031-1D0BF82E0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V="1">
            <a:off x="1422400" y="-1422406"/>
            <a:ext cx="6858004" cy="9702807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9764556-81A2-DFC9-6F0B-6E7CE656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91E251-4539-370A-BF21-52D7A730EB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92764CA-B13B-9FDD-2E06-56671BF9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Revenue Logo">
            <a:extLst>
              <a:ext uri="{FF2B5EF4-FFF2-40B4-BE49-F238E27FC236}">
                <a16:creationId xmlns:a16="http://schemas.microsoft.com/office/drawing/2014/main" id="{24A83146-57E2-E739-8B3A-8C6CD0FE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9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04449-908F-7ED2-1AB1-FD899E9FC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22400" y="-1422406"/>
            <a:ext cx="6858004" cy="9702807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9CF6756-BB44-36F7-CE8C-24EFFFCB3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1EBF3D0-3DDC-37A8-CE79-758A3D78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F09297-0509-F058-F486-AE5636FAFD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Revenue Logo">
            <a:extLst>
              <a:ext uri="{FF2B5EF4-FFF2-40B4-BE49-F238E27FC236}">
                <a16:creationId xmlns:a16="http://schemas.microsoft.com/office/drawing/2014/main" id="{E4AEC189-BE46-3293-71F7-5C1CC2B290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63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graphics, graphic design&#10;&#10;Description automatically generated">
            <a:extLst>
              <a:ext uri="{FF2B5EF4-FFF2-40B4-BE49-F238E27FC236}">
                <a16:creationId xmlns:a16="http://schemas.microsoft.com/office/drawing/2014/main" id="{7712B8AD-746A-ABCF-975B-5010273B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911600" y="-1422401"/>
            <a:ext cx="6858000" cy="9702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6BF41-07A4-14F3-DB90-1D501ABA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Revenue Logo">
            <a:extLst>
              <a:ext uri="{FF2B5EF4-FFF2-40B4-BE49-F238E27FC236}">
                <a16:creationId xmlns:a16="http://schemas.microsoft.com/office/drawing/2014/main" id="{19391533-D2C8-5AC9-B425-B3CCA15BC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8B7BC1FE-1AA3-9327-4DCA-242329BA9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280BED-6EEF-584F-41D3-250D3F88E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50"/>
          <a:stretch/>
        </p:blipFill>
        <p:spPr>
          <a:xfrm rot="5400000">
            <a:off x="1051234" y="-1051236"/>
            <a:ext cx="6858000" cy="8960471"/>
          </a:xfrm>
          <a:prstGeom prst="rect">
            <a:avLst/>
          </a:prstGeom>
        </p:spPr>
      </p:pic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7D0D8DDB-A340-4F4A-2D1A-C7B904AD44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79258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190CC6-51B1-7F39-B14A-E334EC6BB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0B80C0-D0E3-9E6B-D936-C9E4FA83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Revenue Logo">
            <a:extLst>
              <a:ext uri="{FF2B5EF4-FFF2-40B4-BE49-F238E27FC236}">
                <a16:creationId xmlns:a16="http://schemas.microsoft.com/office/drawing/2014/main" id="{211ADFCF-3C72-C4E3-8AF7-BDACE7EA7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16043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04B46F73-196A-C2FD-0FDE-2A5920FF3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0" r:id="rId2"/>
    <p:sldLayoutId id="2147483756" r:id="rId3"/>
    <p:sldLayoutId id="2147483757" r:id="rId4"/>
    <p:sldLayoutId id="2147483752" r:id="rId5"/>
    <p:sldLayoutId id="2147483753" r:id="rId6"/>
    <p:sldLayoutId id="2147483754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PVPCQL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797B3E9-5A7D-5E19-364B-EC56142964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60"/>
              </a:lnSpc>
              <a:buNone/>
            </a:pPr>
            <a:r>
              <a:rPr lang="en-IE" sz="5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Achoimre</a:t>
            </a:r>
            <a:r>
              <a:rPr lang="en-I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5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I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5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Chánacha</a:t>
            </a:r>
            <a:endParaRPr lang="en-US" sz="5400" b="1" dirty="0">
              <a:latin typeface="Calibri" panose="020F0502020204030204" pitchFamily="34" charset="0"/>
              <a:ea typeface="AppleGothic" pitchFamily="2" charset="-127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253FA4-E34E-9526-FA7B-A01D9E3D229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320342" y="2938644"/>
            <a:ext cx="6607296" cy="913928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Aonad</a:t>
            </a:r>
            <a:r>
              <a:rPr lang="en-US" dirty="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3" name="Picture 2" descr="Lógó an Chomhairle um Oideachas Gaeltachta agus Gaelscolaíochta">
            <a:extLst>
              <a:ext uri="{FF2B5EF4-FFF2-40B4-BE49-F238E27FC236}">
                <a16:creationId xmlns:a16="http://schemas.microsoft.com/office/drawing/2014/main" id="{AB5A1C81-6DA3-ECCB-0E60-BD0CD92DAF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5" y="1342068"/>
            <a:ext cx="1256722" cy="4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4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489E4-DBF9-10F3-C1A8-46072A1D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4480"/>
              </a:lnSpc>
            </a:pPr>
            <a:r>
              <a:rPr lang="ga-IE" sz="5400" b="1" i="0" dirty="0">
                <a:latin typeface="Calibri" panose="020F0502020204030204" pitchFamily="34" charset="0"/>
                <a:cs typeface="Calibri" panose="020F0502020204030204" pitchFamily="34" charset="0"/>
              </a:rPr>
              <a:t>Bailiú </a:t>
            </a:r>
            <a:br>
              <a:rPr lang="ga-IE" sz="5400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5400" b="1" i="0" dirty="0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endParaRPr lang="en-IE" sz="52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41F48D-F184-4F9F-B5AC-F127F089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0" y="2586462"/>
            <a:ext cx="3225615" cy="2676573"/>
          </a:xfrm>
        </p:spPr>
        <p:txBody>
          <a:bodyPr>
            <a:normAutofit/>
          </a:bodyPr>
          <a:lstStyle/>
          <a:p>
            <a:pPr marL="0" indent="0">
              <a:lnSpc>
                <a:spcPts val="2660"/>
              </a:lnSpc>
              <a:buNone/>
            </a:pPr>
            <a:r>
              <a:rPr lang="ga-IE" b="1" dirty="0">
                <a:latin typeface="Calibri" panose="020F0502020204030204" pitchFamily="34" charset="0"/>
                <a:cs typeface="Calibri" panose="020F0502020204030204" pitchFamily="34" charset="0"/>
              </a:rPr>
              <a:t>Cé a bhailíonn cánacha thar ceann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ga-IE" b="1" dirty="0">
                <a:latin typeface="Calibri" panose="020F0502020204030204" pitchFamily="34" charset="0"/>
                <a:cs typeface="Calibri" panose="020F0502020204030204" pitchFamily="34" charset="0"/>
              </a:rPr>
              <a:t>ialta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ga-IE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ga-IE" b="1" dirty="0">
                <a:latin typeface="Calibri" panose="020F0502020204030204" pitchFamily="34" charset="0"/>
                <a:cs typeface="Calibri" panose="020F0502020204030204" pitchFamily="34" charset="0"/>
              </a:rPr>
              <a:t>Éir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ga-IE" b="1" dirty="0">
                <a:latin typeface="Calibri" panose="020F0502020204030204" pitchFamily="34" charset="0"/>
                <a:cs typeface="Calibri" panose="020F0502020204030204" pitchFamily="34" charset="0"/>
              </a:rPr>
              <a:t>nn?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884CC8E-B680-5907-54EB-1F7E3488C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657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1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C394FE-61C9-755C-50D2-7F6260DF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Na Coimisinéirí Ioncaim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6499D-6AA6-190A-8272-DB185471A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saturation sat="142000"/>
                    </a14:imgEffect>
                    <a14:imgEffect>
                      <a14:brightnessContrast bright="16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57" t="181" r="27456" b="205"/>
          <a:stretch/>
        </p:blipFill>
        <p:spPr>
          <a:xfrm>
            <a:off x="7362333" y="1663910"/>
            <a:ext cx="4513047" cy="456720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D0D47-F679-591D-85EF-9956C20E2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5280749" cy="504267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In 1922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rinne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a-IE" b="1" dirty="0">
                <a:latin typeface="Calibri" panose="020F0502020204030204" pitchFamily="34" charset="0"/>
                <a:cs typeface="Calibri" panose="020F0502020204030204" pitchFamily="34" charset="0"/>
              </a:rPr>
              <a:t>Micheál Ó Coileáin 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an t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Aire Airgeadais i Rialtas Sealadach na hÉireann) 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cinneadh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chúis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IE" b="1" dirty="0" err="1">
                <a:latin typeface="Calibri" panose="020F0502020204030204" pitchFamily="34" charset="0"/>
                <a:cs typeface="Calibri" panose="020F0502020204030204" pitchFamily="34" charset="0"/>
              </a:rPr>
              <a:t>bunadh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Oifig na gCoimisinéirí Ioncaim in 1923</a:t>
            </a:r>
          </a:p>
          <a:p>
            <a:pPr lvl="1">
              <a:lnSpc>
                <a:spcPct val="90000"/>
              </a:lnSpc>
            </a:pP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Thug 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chéile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chuid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Riarachán Cánach agus Custam na Breataine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bhí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cheana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féin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chun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 Coimisinéirí Ioncaim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dirty="0" err="1">
                <a:latin typeface="Calibri" panose="020F0502020204030204" pitchFamily="34" charset="0"/>
                <a:cs typeface="Calibri" panose="020F0502020204030204" pitchFamily="34" charset="0"/>
              </a:rPr>
              <a:t>chruthú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ga-IE" dirty="0">
                <a:latin typeface="Calibri" panose="020F0502020204030204" pitchFamily="34" charset="0"/>
                <a:cs typeface="Calibri" panose="020F0502020204030204" pitchFamily="34" charset="0"/>
              </a:rPr>
              <a:t>Ó 1923 i leith, tá an cheanncheathrú lonnaithe i gCaisleán Bhaile Átha Cliath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7ADC274-888A-744A-1937-20DA7CFAD7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9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4867331-A327-EAE8-3011-0D211756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lIns="0">
            <a:normAutofit fontScale="90000"/>
          </a:bodyPr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Sracfhéachaint ar na Coimisinéirí Ioncaim</a:t>
            </a:r>
            <a:endParaRPr lang="en-GB" dirty="0"/>
          </a:p>
        </p:txBody>
      </p:sp>
      <p:pic>
        <p:nvPicPr>
          <p:cNvPr id="2" name="Picture Placeholder 21">
            <a:extLst>
              <a:ext uri="{FF2B5EF4-FFF2-40B4-BE49-F238E27FC236}">
                <a16:creationId xmlns:a16="http://schemas.microsoft.com/office/drawing/2014/main" id="{116E2BE7-FC97-6DA5-9B2D-1A226D6B4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8400" y="1981200"/>
            <a:ext cx="3238501" cy="3069772"/>
          </a:xfrm>
          <a:prstGeom prst="parallelogram">
            <a:avLst>
              <a:gd name="adj" fmla="val 32187"/>
            </a:avLst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F121431-609C-8EB0-3740-95C19CFF8832}"/>
              </a:ext>
            </a:extLst>
          </p:cNvPr>
          <p:cNvSpPr txBox="1">
            <a:spLocks/>
          </p:cNvSpPr>
          <p:nvPr/>
        </p:nvSpPr>
        <p:spPr>
          <a:xfrm>
            <a:off x="2162629" y="5117663"/>
            <a:ext cx="2239689" cy="73025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80"/>
              </a:lnSpc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cionn</a:t>
            </a: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400" dirty="0">
                <a:latin typeface="Calibri" panose="020F0502020204030204" pitchFamily="34" charset="0"/>
                <a:cs typeface="Calibri" panose="020F0502020204030204" pitchFamily="34" charset="0"/>
              </a:rPr>
              <a:t>7,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00 ball foirne</a:t>
            </a:r>
          </a:p>
        </p:txBody>
      </p:sp>
      <p:pic>
        <p:nvPicPr>
          <p:cNvPr id="31" name="Picture Placeholder 21">
            <a:extLst>
              <a:ext uri="{FF2B5EF4-FFF2-40B4-BE49-F238E27FC236}">
                <a16:creationId xmlns:a16="http://schemas.microsoft.com/office/drawing/2014/main" id="{BD3B0E58-39D7-54C2-C498-60B3F39B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27647" y="1981200"/>
            <a:ext cx="3238501" cy="3069772"/>
          </a:xfrm>
          <a:prstGeom prst="parallelogram">
            <a:avLst>
              <a:gd name="adj" fmla="val 32187"/>
            </a:avLst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1D2BC694-BB53-405B-E0AB-FADD41979791}"/>
              </a:ext>
            </a:extLst>
          </p:cNvPr>
          <p:cNvSpPr txBox="1">
            <a:spLocks/>
          </p:cNvSpPr>
          <p:nvPr/>
        </p:nvSpPr>
        <p:spPr>
          <a:xfrm>
            <a:off x="4615542" y="5117662"/>
            <a:ext cx="2266025" cy="1471205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80"/>
              </a:lnSpc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cionn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29</a:t>
            </a: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ifig de chuid na gCoimisinéirí Ioncaim in Éirinn</a:t>
            </a:r>
          </a:p>
        </p:txBody>
      </p:sp>
      <p:pic>
        <p:nvPicPr>
          <p:cNvPr id="32" name="Picture Placeholder 21">
            <a:extLst>
              <a:ext uri="{FF2B5EF4-FFF2-40B4-BE49-F238E27FC236}">
                <a16:creationId xmlns:a16="http://schemas.microsoft.com/office/drawing/2014/main" id="{EF097893-4E0E-30E7-EC67-965840185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7127" y="1981200"/>
            <a:ext cx="3238501" cy="3069772"/>
          </a:xfrm>
          <a:prstGeom prst="parallelogram">
            <a:avLst>
              <a:gd name="adj" fmla="val 32187"/>
            </a:avLst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2D36AC1-785B-7FD6-B6BE-75AEDE02AA21}"/>
              </a:ext>
            </a:extLst>
          </p:cNvPr>
          <p:cNvSpPr txBox="1">
            <a:spLocks/>
          </p:cNvSpPr>
          <p:nvPr/>
        </p:nvSpPr>
        <p:spPr>
          <a:xfrm>
            <a:off x="7082971" y="5117663"/>
            <a:ext cx="2258992" cy="730250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80"/>
              </a:lnSpc>
              <a:buNone/>
            </a:pP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Is mná iad 6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% den fhoireann</a:t>
            </a:r>
          </a:p>
        </p:txBody>
      </p:sp>
      <p:pic>
        <p:nvPicPr>
          <p:cNvPr id="33" name="Picture Placeholder 21">
            <a:extLst>
              <a:ext uri="{FF2B5EF4-FFF2-40B4-BE49-F238E27FC236}">
                <a16:creationId xmlns:a16="http://schemas.microsoft.com/office/drawing/2014/main" id="{25D6529A-FA67-2E4C-378D-FF55CD327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73301" y="1981200"/>
            <a:ext cx="3238501" cy="3069772"/>
          </a:xfrm>
          <a:prstGeom prst="parallelogram">
            <a:avLst>
              <a:gd name="adj" fmla="val 32187"/>
            </a:avLst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838524D-BA4A-187E-B347-3342DDE0BCE0}"/>
              </a:ext>
            </a:extLst>
          </p:cNvPr>
          <p:cNvSpPr txBox="1">
            <a:spLocks/>
          </p:cNvSpPr>
          <p:nvPr/>
        </p:nvSpPr>
        <p:spPr>
          <a:xfrm>
            <a:off x="9564688" y="5118100"/>
            <a:ext cx="2265362" cy="730250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80"/>
              </a:lnSpc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cionn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39,542</a:t>
            </a:r>
            <a:r>
              <a:rPr lang="ga-IE" sz="2400" dirty="0">
                <a:latin typeface="Calibri" panose="020F0502020204030204" pitchFamily="34" charset="0"/>
                <a:cs typeface="Calibri" panose="020F0502020204030204" pitchFamily="34" charset="0"/>
              </a:rPr>
              <a:t> lá oiliúna sa bhliain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DEE646A-13C7-5C1F-B86B-33A8649AD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 build="p"/>
      <p:bldP spid="13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DE51F75-C9F2-E542-296E-0A9B3D77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66" y="2766218"/>
            <a:ext cx="4592444" cy="1325563"/>
          </a:xfrm>
        </p:spPr>
        <p:txBody>
          <a:bodyPr>
            <a:noAutofit/>
          </a:bodyPr>
          <a:lstStyle/>
          <a:p>
            <a:pPr algn="ctr"/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Ráiteas Misin na gCoimisinéirí Ioncaim</a:t>
            </a:r>
            <a:endParaRPr lang="en-US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ED3099-2706-BBE9-BC09-457BFA4FE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5678" y="1190625"/>
            <a:ext cx="4600575" cy="4600575"/>
          </a:xfrm>
          <a:prstGeom prst="ellipse">
            <a:avLst/>
          </a:prstGeom>
          <a:solidFill>
            <a:srgbClr val="D91F5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17643-97C5-40C2-E62F-E450339ACC77}"/>
              </a:ext>
            </a:extLst>
          </p:cNvPr>
          <p:cNvSpPr txBox="1"/>
          <p:nvPr/>
        </p:nvSpPr>
        <p:spPr>
          <a:xfrm>
            <a:off x="7984717" y="1967542"/>
            <a:ext cx="236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ga-I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 Misean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0CBDD-D870-45D9-A931-630A30D2FD29}"/>
              </a:ext>
            </a:extLst>
          </p:cNvPr>
          <p:cNvSpPr txBox="1"/>
          <p:nvPr/>
        </p:nvSpPr>
        <p:spPr>
          <a:xfrm>
            <a:off x="6847545" y="2607821"/>
            <a:ext cx="4600575" cy="232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ga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Freastal ar an bpobal trí chánacha agus trí dhleachtanna a bhailiú 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cothrom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agus go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héifeachtúil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agus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rialuithe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Custam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chur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bhfeidhm</a:t>
            </a:r>
            <a:endParaRPr lang="ga-IE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A349EEA-BAC3-D5DE-E3D4-225CE5F7C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2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BD513E-9CBD-7354-37D2-C999F371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4000" b="1" dirty="0">
                <a:latin typeface="Calibri" panose="020F0502020204030204" pitchFamily="34" charset="0"/>
                <a:cs typeface="Calibri" panose="020F0502020204030204" pitchFamily="34" charset="0"/>
              </a:rPr>
              <a:t>Na Coimisinéirí Ioncaim </a:t>
            </a:r>
            <a:br>
              <a:rPr lang="ga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4000" b="1" dirty="0">
                <a:latin typeface="Calibri" panose="020F0502020204030204" pitchFamily="34" charset="0"/>
                <a:cs typeface="Calibri" panose="020F0502020204030204" pitchFamily="34" charset="0"/>
              </a:rPr>
              <a:t>Ráiteas Straitéise 202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ga-IE" sz="4000" b="1" dirty="0">
                <a:latin typeface="Calibri" panose="020F0502020204030204" pitchFamily="34" charset="0"/>
                <a:cs typeface="Calibri" panose="020F0502020204030204" pitchFamily="34" charset="0"/>
              </a:rPr>
              <a:t> - 202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ga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4A3F90-5888-CF66-3A6A-E7E47259A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443" y="2251528"/>
            <a:ext cx="3936531" cy="3936531"/>
          </a:xfrm>
          <a:prstGeom prst="ellipse">
            <a:avLst/>
          </a:prstGeom>
          <a:solidFill>
            <a:srgbClr val="005A5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25A716-E560-D6AB-24BE-C3C0C8074C56}"/>
              </a:ext>
            </a:extLst>
          </p:cNvPr>
          <p:cNvSpPr txBox="1"/>
          <p:nvPr/>
        </p:nvSpPr>
        <p:spPr>
          <a:xfrm>
            <a:off x="435444" y="3643930"/>
            <a:ext cx="3708539" cy="932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ga-I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Seirbhísí do Chomhlíon</a:t>
            </a:r>
            <a:r>
              <a:rPr lang="en-IE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adh</a:t>
            </a:r>
            <a:endParaRPr lang="ga-I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BB2077-E43C-1977-5200-DB88B4408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5499" y="2251528"/>
            <a:ext cx="3936531" cy="3936531"/>
          </a:xfrm>
          <a:prstGeom prst="ellipse">
            <a:avLst/>
          </a:prstGeom>
          <a:solidFill>
            <a:srgbClr val="ED2F6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C692D-A63C-ADB3-A6B6-B93B1048FCF8}"/>
              </a:ext>
            </a:extLst>
          </p:cNvPr>
          <p:cNvSpPr txBox="1"/>
          <p:nvPr/>
        </p:nvSpPr>
        <p:spPr>
          <a:xfrm>
            <a:off x="3795499" y="3247091"/>
            <a:ext cx="3936530" cy="132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ga-I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Aghaidh </a:t>
            </a:r>
            <a:br>
              <a:rPr lang="ga-I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Thabhairt ar</a:t>
            </a:r>
            <a:r>
              <a:rPr lang="en-I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a-I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Neamhchomhlíon</a:t>
            </a:r>
            <a:r>
              <a:rPr lang="en-IE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adh</a:t>
            </a:r>
            <a:endParaRPr lang="ga-I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64AF53-9C30-0018-4794-47A0225AD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9083" y="2251528"/>
            <a:ext cx="3936531" cy="3936531"/>
          </a:xfrm>
          <a:prstGeom prst="ellipse">
            <a:avLst/>
          </a:prstGeom>
          <a:solidFill>
            <a:srgbClr val="005A5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086AC-EB63-9216-0F73-F5C260FB4558}"/>
              </a:ext>
            </a:extLst>
          </p:cNvPr>
          <p:cNvSpPr txBox="1"/>
          <p:nvPr/>
        </p:nvSpPr>
        <p:spPr>
          <a:xfrm>
            <a:off x="7839081" y="2782669"/>
            <a:ext cx="393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 bhFís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60E21-2831-7073-871E-4C5575E5B656}"/>
              </a:ext>
            </a:extLst>
          </p:cNvPr>
          <p:cNvSpPr txBox="1"/>
          <p:nvPr/>
        </p:nvSpPr>
        <p:spPr>
          <a:xfrm>
            <a:off x="7839082" y="3299683"/>
            <a:ext cx="39365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40"/>
              </a:lnSpc>
            </a:pPr>
            <a:r>
              <a:rPr lang="ga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 bheith ar cheann </a:t>
            </a:r>
            <a:br>
              <a:rPr lang="ga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na córais riartha chánach agus custam is mó chun tosaigh le muinín an phobail agus </a:t>
            </a:r>
            <a:br>
              <a:rPr lang="ga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bheith </a:t>
            </a: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inár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roghfhostóir</a:t>
            </a:r>
            <a:endParaRPr lang="ga-IE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8F6E38-D776-9887-A9F5-5F7FAFDE3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9" grpId="0"/>
      <p:bldP spid="15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F22E25-36C7-B762-1C8D-04B26672FE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109021"/>
            <a:ext cx="2916193" cy="385993"/>
          </a:xfrm>
        </p:spPr>
        <p:txBody>
          <a:bodyPr/>
          <a:lstStyle/>
          <a:p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US" dirty="0"/>
              <a:t> 3</a:t>
            </a:r>
          </a:p>
        </p:txBody>
      </p:sp>
      <p:sp>
        <p:nvSpPr>
          <p:cNvPr id="29" name="Title 8">
            <a:extLst>
              <a:ext uri="{FF2B5EF4-FFF2-40B4-BE49-F238E27FC236}">
                <a16:creationId xmlns:a16="http://schemas.microsoft.com/office/drawing/2014/main" id="{4BD7F387-A771-4134-259B-56F6FAA3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Aithin</a:t>
            </a:r>
            <a:r>
              <a:rPr lang="en-GB" dirty="0"/>
              <a:t> f</a:t>
            </a:r>
            <a:r>
              <a:rPr lang="ga-IE" dirty="0" err="1"/>
              <a:t>oinsí</a:t>
            </a:r>
            <a:r>
              <a:rPr lang="ga-IE" dirty="0"/>
              <a:t> ioncaim</a:t>
            </a:r>
            <a:r>
              <a:rPr lang="en-US" dirty="0"/>
              <a:t> </a:t>
            </a:r>
            <a:r>
              <a:rPr lang="ga-IE" dirty="0"/>
              <a:t>le haghaidh Rialtas na hÉireann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937C3-DFB4-BFE0-B7F2-D708A3AF7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8" r="31730"/>
          <a:stretch/>
        </p:blipFill>
        <p:spPr>
          <a:xfrm>
            <a:off x="9366711" y="1596325"/>
            <a:ext cx="2902780" cy="5261675"/>
          </a:xfrm>
          <a:prstGeom prst="rect">
            <a:avLst/>
          </a:prstGeom>
        </p:spPr>
      </p:pic>
      <p:grpSp>
        <p:nvGrpSpPr>
          <p:cNvPr id="23" name="Group 22" descr="Fásc-chlár bán leis an teideal Cánachas. Féadtar moltaí scoláirí maidir le cánacha ar foinse ioncaim iad do rialtas na hÉireann a liostú anseo ">
            <a:extLst>
              <a:ext uri="{FF2B5EF4-FFF2-40B4-BE49-F238E27FC236}">
                <a16:creationId xmlns:a16="http://schemas.microsoft.com/office/drawing/2014/main" id="{83C9A8DB-B99F-FAF8-D4B8-DF26895CDEB9}"/>
              </a:ext>
            </a:extLst>
          </p:cNvPr>
          <p:cNvGrpSpPr/>
          <p:nvPr/>
        </p:nvGrpSpPr>
        <p:grpSpPr>
          <a:xfrm>
            <a:off x="1852021" y="1487560"/>
            <a:ext cx="3675091" cy="5388161"/>
            <a:chOff x="1852022" y="1914041"/>
            <a:chExt cx="3384202" cy="4961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08FF6F-4B98-9AC3-66CF-EB67426A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52022" y="1914041"/>
              <a:ext cx="3384202" cy="4961680"/>
            </a:xfrm>
            <a:prstGeom prst="rect">
              <a:avLst/>
            </a:prstGeom>
            <a:effectLst>
              <a:outerShdw blurRad="317500" dist="59102" dir="4200000" sx="98000" sy="98000" algn="ctr" rotWithShape="0">
                <a:srgbClr val="000000">
                  <a:alpha val="34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5164D4-2358-18F3-83C6-EBE1A2B37F14}"/>
                </a:ext>
              </a:extLst>
            </p:cNvPr>
            <p:cNvSpPr txBox="1"/>
            <p:nvPr/>
          </p:nvSpPr>
          <p:spPr>
            <a:xfrm>
              <a:off x="1941109" y="2519911"/>
              <a:ext cx="3170471" cy="48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Cánachas</a:t>
              </a:r>
              <a:endParaRPr lang="en-GB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 descr="Fásc-chlár bán leis an teideal Foinsí eile. Féadtar moltaí scoláirí maidir le foinsí ioncaim eile do rialtas na hÉireann a liostú anseo.">
            <a:extLst>
              <a:ext uri="{FF2B5EF4-FFF2-40B4-BE49-F238E27FC236}">
                <a16:creationId xmlns:a16="http://schemas.microsoft.com/office/drawing/2014/main" id="{63D5C5AE-866E-D909-8E2E-DC47F8A70710}"/>
              </a:ext>
            </a:extLst>
          </p:cNvPr>
          <p:cNvGrpSpPr/>
          <p:nvPr/>
        </p:nvGrpSpPr>
        <p:grpSpPr>
          <a:xfrm>
            <a:off x="5693634" y="1487560"/>
            <a:ext cx="3675091" cy="5388161"/>
            <a:chOff x="5546401" y="1914041"/>
            <a:chExt cx="3384202" cy="49616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A9E286-5220-5E72-B762-FE6DAC96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46401" y="1914041"/>
              <a:ext cx="3384202" cy="4961680"/>
            </a:xfrm>
            <a:prstGeom prst="rect">
              <a:avLst/>
            </a:prstGeom>
            <a:effectLst>
              <a:outerShdw blurRad="317500" dist="59102" dir="4200000" sx="98000" sy="98000" algn="ctr" rotWithShape="0">
                <a:srgbClr val="000000">
                  <a:alpha val="34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9D9705-A943-5D1B-11E0-7FDD412D21BF}"/>
                </a:ext>
              </a:extLst>
            </p:cNvPr>
            <p:cNvSpPr txBox="1"/>
            <p:nvPr/>
          </p:nvSpPr>
          <p:spPr>
            <a:xfrm>
              <a:off x="5647407" y="2519911"/>
              <a:ext cx="3170471" cy="48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Foinsí Eile</a:t>
              </a: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7DC15D8-9D78-E88F-2F80-B5BF669C9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3BD8132-1EC5-58F9-2840-E55986DC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Ioncaim Rialtais ó Chánachas</a:t>
            </a:r>
            <a:endParaRPr lang="en-US" dirty="0"/>
          </a:p>
        </p:txBody>
      </p:sp>
      <p:grpSp>
        <p:nvGrpSpPr>
          <p:cNvPr id="5" name="Group 4" descr="Cáin Ioncaim&#10;•Cáin ar ioncam fostaí&#10;•Is iad 20% agus 40% na rátaí reatha&#10;">
            <a:extLst>
              <a:ext uri="{FF2B5EF4-FFF2-40B4-BE49-F238E27FC236}">
                <a16:creationId xmlns:a16="http://schemas.microsoft.com/office/drawing/2014/main" id="{3058AD9B-DF82-CCD2-42CB-91C0C08DFA68}"/>
              </a:ext>
            </a:extLst>
          </p:cNvPr>
          <p:cNvGrpSpPr/>
          <p:nvPr/>
        </p:nvGrpSpPr>
        <p:grpSpPr>
          <a:xfrm>
            <a:off x="854983" y="1542096"/>
            <a:ext cx="5103175" cy="2171381"/>
            <a:chOff x="854983" y="1542096"/>
            <a:chExt cx="5103175" cy="2171381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59BAC16-2F04-71F0-5AA4-717E927A27CF}"/>
                </a:ext>
              </a:extLst>
            </p:cNvPr>
            <p:cNvSpPr/>
            <p:nvPr/>
          </p:nvSpPr>
          <p:spPr>
            <a:xfrm>
              <a:off x="854983" y="1616375"/>
              <a:ext cx="5103132" cy="2097102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7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ar ioncam fostaí</a:t>
              </a:r>
            </a:p>
            <a:p>
              <a:pPr marL="457200" indent="-457200">
                <a:lnSpc>
                  <a:spcPts val="27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Is iad 20% agus 40% na rátaí reatha</a:t>
              </a:r>
            </a:p>
          </p:txBody>
        </p:sp>
        <p:sp>
          <p:nvSpPr>
            <p:cNvPr id="3" name="Round Same Side Corner Rectangle 2">
              <a:extLst>
                <a:ext uri="{FF2B5EF4-FFF2-40B4-BE49-F238E27FC236}">
                  <a16:creationId xmlns:a16="http://schemas.microsoft.com/office/drawing/2014/main" id="{0254BB38-D428-F5E7-359E-86FB95159A09}"/>
                </a:ext>
              </a:extLst>
            </p:cNvPr>
            <p:cNvSpPr/>
            <p:nvPr/>
          </p:nvSpPr>
          <p:spPr>
            <a:xfrm>
              <a:off x="855170" y="1542096"/>
              <a:ext cx="5102988" cy="68942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Ioncaim</a:t>
              </a:r>
            </a:p>
          </p:txBody>
        </p:sp>
      </p:grpSp>
      <p:grpSp>
        <p:nvGrpSpPr>
          <p:cNvPr id="6" name="Group 5" descr="Muirear Sóisialta Uilíoch (MSU)&#10;•Cáin ar ioncam fostaí&#10;">
            <a:extLst>
              <a:ext uri="{FF2B5EF4-FFF2-40B4-BE49-F238E27FC236}">
                <a16:creationId xmlns:a16="http://schemas.microsoft.com/office/drawing/2014/main" id="{25E1EDF2-9091-0639-7B17-F48D96D76B59}"/>
              </a:ext>
            </a:extLst>
          </p:cNvPr>
          <p:cNvGrpSpPr/>
          <p:nvPr/>
        </p:nvGrpSpPr>
        <p:grpSpPr>
          <a:xfrm>
            <a:off x="854983" y="3884241"/>
            <a:ext cx="5103175" cy="1864681"/>
            <a:chOff x="854983" y="3884241"/>
            <a:chExt cx="5103175" cy="1864681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AC571EC-232A-6CB2-A49A-A851FA85D775}"/>
                </a:ext>
              </a:extLst>
            </p:cNvPr>
            <p:cNvSpPr/>
            <p:nvPr/>
          </p:nvSpPr>
          <p:spPr>
            <a:xfrm>
              <a:off x="854983" y="4498931"/>
              <a:ext cx="5103132" cy="124999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7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ar ioncam fostaí</a:t>
              </a: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ABED5DFE-4844-E724-A6F5-073DDB157CB5}"/>
                </a:ext>
              </a:extLst>
            </p:cNvPr>
            <p:cNvSpPr/>
            <p:nvPr/>
          </p:nvSpPr>
          <p:spPr>
            <a:xfrm>
              <a:off x="855170" y="3884241"/>
              <a:ext cx="5102988" cy="1171081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Muirear Sóisial</a:t>
              </a:r>
              <a:r>
                <a:rPr lang="en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ta</a:t>
              </a:r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Uilíoch (MSU)</a:t>
              </a:r>
            </a:p>
          </p:txBody>
        </p:sp>
      </p:grpSp>
      <p:grpSp>
        <p:nvGrpSpPr>
          <p:cNvPr id="9" name="Group 8" descr="Cáin Bhreisluacha (CBL)&#10;•Is cáin í seo a ghearrtar ar earraí agus ar sheirbhísí a íocann an tomhaltóir deiridh&#10;">
            <a:extLst>
              <a:ext uri="{FF2B5EF4-FFF2-40B4-BE49-F238E27FC236}">
                <a16:creationId xmlns:a16="http://schemas.microsoft.com/office/drawing/2014/main" id="{F107F9A2-A7BF-0B3E-E85B-79A4BD6FCD8E}"/>
              </a:ext>
            </a:extLst>
          </p:cNvPr>
          <p:cNvGrpSpPr/>
          <p:nvPr/>
        </p:nvGrpSpPr>
        <p:grpSpPr>
          <a:xfrm>
            <a:off x="6383845" y="1542096"/>
            <a:ext cx="5103175" cy="1997209"/>
            <a:chOff x="6383845" y="1542096"/>
            <a:chExt cx="5103175" cy="199720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ED85446-E101-2BAC-F5B6-9B5670274D40}"/>
                </a:ext>
              </a:extLst>
            </p:cNvPr>
            <p:cNvSpPr/>
            <p:nvPr/>
          </p:nvSpPr>
          <p:spPr>
            <a:xfrm>
              <a:off x="6383845" y="1790547"/>
              <a:ext cx="5103132" cy="1748758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7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Is cáin í seo a ghearrtar ar earraí agus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eirbhísí a íocann an tomhaltóir deiridh</a:t>
              </a: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6D0C662-C006-9576-7991-E535809C8D1D}"/>
                </a:ext>
              </a:extLst>
            </p:cNvPr>
            <p:cNvSpPr/>
            <p:nvPr/>
          </p:nvSpPr>
          <p:spPr>
            <a:xfrm>
              <a:off x="6384032" y="1542096"/>
              <a:ext cx="5102988" cy="68942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Bhreisluacha (CBL)</a:t>
              </a:r>
            </a:p>
          </p:txBody>
        </p:sp>
      </p:grpSp>
      <p:grpSp>
        <p:nvGrpSpPr>
          <p:cNvPr id="11" name="Group 10" descr="Dleacht Chustam&#10;•Cáin a íoctar ar earraí agus ar sheirbhísí a cheannaítear ó thaobh amuigh den Aontas Eorpach&#10;">
            <a:extLst>
              <a:ext uri="{FF2B5EF4-FFF2-40B4-BE49-F238E27FC236}">
                <a16:creationId xmlns:a16="http://schemas.microsoft.com/office/drawing/2014/main" id="{3C8DC5F5-2973-170E-C209-6AF99FFDAF6B}"/>
              </a:ext>
            </a:extLst>
          </p:cNvPr>
          <p:cNvGrpSpPr/>
          <p:nvPr/>
        </p:nvGrpSpPr>
        <p:grpSpPr>
          <a:xfrm>
            <a:off x="6383845" y="3884240"/>
            <a:ext cx="5103175" cy="2472109"/>
            <a:chOff x="6383845" y="3884240"/>
            <a:chExt cx="5103175" cy="247210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FE278F2-6B2C-D71B-F50D-FC2EC71C7A40}"/>
                </a:ext>
              </a:extLst>
            </p:cNvPr>
            <p:cNvSpPr/>
            <p:nvPr/>
          </p:nvSpPr>
          <p:spPr>
            <a:xfrm>
              <a:off x="6383845" y="3884240"/>
              <a:ext cx="5103132" cy="2472109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7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íoctar ar earraí agus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eirbhísí a cheannaítear ó thaobh amuigh den Aontas Eorpach</a:t>
              </a: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D6175D7C-94A1-10C0-99E0-DF028E776D4B}"/>
                </a:ext>
              </a:extLst>
            </p:cNvPr>
            <p:cNvSpPr/>
            <p:nvPr/>
          </p:nvSpPr>
          <p:spPr>
            <a:xfrm>
              <a:off x="6384032" y="3884242"/>
              <a:ext cx="5102988" cy="742234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Dleacht Chustam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6E7DA-2BC2-CA8E-EDD3-537B58A44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1">
            <a:extLst>
              <a:ext uri="{FF2B5EF4-FFF2-40B4-BE49-F238E27FC236}">
                <a16:creationId xmlns:a16="http://schemas.microsoft.com/office/drawing/2014/main" id="{8EA3452D-58B2-3706-EA6E-FA5FEB7C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ga-IE" dirty="0"/>
              <a:t>Ioncaim Rialtais ó Chánachas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75515D4-2645-4D58-932F-475B7D3D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43884"/>
            <a:ext cx="8140453" cy="766992"/>
          </a:xfrm>
        </p:spPr>
        <p:txBody>
          <a:bodyPr/>
          <a:lstStyle/>
          <a:p>
            <a:pPr rtl="0" eaLnBrk="1" latinLnBrk="0" hangingPunct="1"/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Ioncaim Rialtais ó Chánachas 2</a:t>
            </a:r>
            <a:endParaRPr lang="en-US" dirty="0"/>
          </a:p>
        </p:txBody>
      </p:sp>
      <p:grpSp>
        <p:nvGrpSpPr>
          <p:cNvPr id="8" name="Group 7" descr="Dleacht Mháil&#10;•Cáin a úsáidtear chun fonn duine a laghdú earraí áirithe a cheannach agus a íoctar ar olaí mianracha (peitreal, díosal, ceirisín), ar tháirgí tobac agus ar alcól&#10;">
            <a:extLst>
              <a:ext uri="{FF2B5EF4-FFF2-40B4-BE49-F238E27FC236}">
                <a16:creationId xmlns:a16="http://schemas.microsoft.com/office/drawing/2014/main" id="{FAD372D5-E3DF-4BC5-9014-90760F449B2E}"/>
              </a:ext>
            </a:extLst>
          </p:cNvPr>
          <p:cNvGrpSpPr/>
          <p:nvPr/>
        </p:nvGrpSpPr>
        <p:grpSpPr>
          <a:xfrm>
            <a:off x="854983" y="1535575"/>
            <a:ext cx="5103175" cy="3003758"/>
            <a:chOff x="854983" y="1535575"/>
            <a:chExt cx="5103175" cy="300375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5B1D273A-9570-8166-3046-EE1AF5C17610}"/>
                </a:ext>
              </a:extLst>
            </p:cNvPr>
            <p:cNvSpPr/>
            <p:nvPr/>
          </p:nvSpPr>
          <p:spPr>
            <a:xfrm>
              <a:off x="854983" y="1831680"/>
              <a:ext cx="5103132" cy="2707653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úsáidtear chun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fonn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duine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laghdú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earraí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áirithe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cheannach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agus a íoctar ar olaí mianracha (peitreal, díosal, ceirisín),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tháirgí tobac agus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alcól</a:t>
              </a:r>
            </a:p>
          </p:txBody>
        </p:sp>
        <p:sp>
          <p:nvSpPr>
            <p:cNvPr id="3" name="Round Same Side Corner Rectangle 2">
              <a:extLst>
                <a:ext uri="{FF2B5EF4-FFF2-40B4-BE49-F238E27FC236}">
                  <a16:creationId xmlns:a16="http://schemas.microsoft.com/office/drawing/2014/main" id="{CE773B34-9AC7-53A5-CDC9-65DA6C4F5E6D}"/>
                </a:ext>
              </a:extLst>
            </p:cNvPr>
            <p:cNvSpPr/>
            <p:nvPr/>
          </p:nvSpPr>
          <p:spPr>
            <a:xfrm>
              <a:off x="855170" y="1535575"/>
              <a:ext cx="5102988" cy="63285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Dleacht Mháil</a:t>
              </a:r>
            </a:p>
          </p:txBody>
        </p:sp>
      </p:grpSp>
      <p:grpSp>
        <p:nvGrpSpPr>
          <p:cNvPr id="11" name="Group 10" descr="Cáin Choinneála ar Ús Taisce (CCÚT)&#10;•Cáin a íoctar ar an ús a thuilltear ar choigiltis&#10;">
            <a:extLst>
              <a:ext uri="{FF2B5EF4-FFF2-40B4-BE49-F238E27FC236}">
                <a16:creationId xmlns:a16="http://schemas.microsoft.com/office/drawing/2014/main" id="{7263D530-2372-77C9-7E94-23060D8307DE}"/>
              </a:ext>
            </a:extLst>
          </p:cNvPr>
          <p:cNvGrpSpPr/>
          <p:nvPr/>
        </p:nvGrpSpPr>
        <p:grpSpPr>
          <a:xfrm>
            <a:off x="854983" y="4666838"/>
            <a:ext cx="5103175" cy="1943605"/>
            <a:chOff x="854983" y="4666838"/>
            <a:chExt cx="5103175" cy="194360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37EB2A0-FA64-9DE9-B8F3-FB3F28B93C17}"/>
                </a:ext>
              </a:extLst>
            </p:cNvPr>
            <p:cNvSpPr/>
            <p:nvPr/>
          </p:nvSpPr>
          <p:spPr>
            <a:xfrm>
              <a:off x="854983" y="4915288"/>
              <a:ext cx="5103132" cy="1695155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íoctar ar an ús a thuilltear ar choigiltis</a:t>
              </a: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A6465125-84D1-D710-DB64-508BFB5BA862}"/>
                </a:ext>
              </a:extLst>
            </p:cNvPr>
            <p:cNvSpPr/>
            <p:nvPr/>
          </p:nvSpPr>
          <p:spPr>
            <a:xfrm>
              <a:off x="855170" y="4666838"/>
              <a:ext cx="5102988" cy="97840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240"/>
                </a:lnSpc>
              </a:pPr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Choinneála ar Ús Taisce (CCÚT)</a:t>
              </a:r>
            </a:p>
          </p:txBody>
        </p:sp>
      </p:grpSp>
      <p:grpSp>
        <p:nvGrpSpPr>
          <p:cNvPr id="12" name="Group 11" descr="Cáin Fáltas Caipitiúil (CFC)&#10;•Cáin a ghearrtar ar bhronntanas nó oidhreacht&#10;">
            <a:extLst>
              <a:ext uri="{FF2B5EF4-FFF2-40B4-BE49-F238E27FC236}">
                <a16:creationId xmlns:a16="http://schemas.microsoft.com/office/drawing/2014/main" id="{13C51E88-51C1-B399-2369-911A4FEA1055}"/>
              </a:ext>
            </a:extLst>
          </p:cNvPr>
          <p:cNvGrpSpPr/>
          <p:nvPr/>
        </p:nvGrpSpPr>
        <p:grpSpPr>
          <a:xfrm>
            <a:off x="6383845" y="1535575"/>
            <a:ext cx="5103175" cy="1648866"/>
            <a:chOff x="6383845" y="1535575"/>
            <a:chExt cx="5103175" cy="164886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9B8C514-6E5E-D2F2-AEFE-98AFDFC65144}"/>
                </a:ext>
              </a:extLst>
            </p:cNvPr>
            <p:cNvSpPr/>
            <p:nvPr/>
          </p:nvSpPr>
          <p:spPr>
            <a:xfrm>
              <a:off x="6383845" y="1784026"/>
              <a:ext cx="5103132" cy="1400415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ghearrtar ar bhronntanas nó oidhreacht</a:t>
              </a:r>
            </a:p>
          </p:txBody>
        </p:sp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3479321D-43B3-8AF3-BD35-E740AC6CF1CE}"/>
                </a:ext>
              </a:extLst>
            </p:cNvPr>
            <p:cNvSpPr/>
            <p:nvPr/>
          </p:nvSpPr>
          <p:spPr>
            <a:xfrm>
              <a:off x="6384032" y="1535575"/>
              <a:ext cx="5102988" cy="63285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Fáltas Caipitiúil (CFC)</a:t>
              </a:r>
            </a:p>
          </p:txBody>
        </p:sp>
      </p:grpSp>
      <p:grpSp>
        <p:nvGrpSpPr>
          <p:cNvPr id="15" name="Group 14" descr="Cáin Gnóthachan Caipitiúil (CGC)&#10;•Cáin a íoctar ar an mbrabús a dhéantar ar shócmhainn a dhíol&#10;">
            <a:extLst>
              <a:ext uri="{FF2B5EF4-FFF2-40B4-BE49-F238E27FC236}">
                <a16:creationId xmlns:a16="http://schemas.microsoft.com/office/drawing/2014/main" id="{8A70F6A5-A075-B589-4B45-181AF11D8B24}"/>
              </a:ext>
            </a:extLst>
          </p:cNvPr>
          <p:cNvGrpSpPr/>
          <p:nvPr/>
        </p:nvGrpSpPr>
        <p:grpSpPr>
          <a:xfrm>
            <a:off x="6383845" y="3281548"/>
            <a:ext cx="5103175" cy="2403455"/>
            <a:chOff x="6383845" y="3281548"/>
            <a:chExt cx="5103175" cy="240345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F56F172-F3FF-1A11-E27E-D26B4DB5FEDC}"/>
                </a:ext>
              </a:extLst>
            </p:cNvPr>
            <p:cNvSpPr/>
            <p:nvPr/>
          </p:nvSpPr>
          <p:spPr>
            <a:xfrm>
              <a:off x="6383845" y="4116989"/>
              <a:ext cx="5103132" cy="1568014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íoctar ar an mbrabús a dhéantar ar shócmhainn a dhíol</a:t>
              </a: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F0BAEB3B-A7CE-7789-C281-63C971E302B7}"/>
                </a:ext>
              </a:extLst>
            </p:cNvPr>
            <p:cNvSpPr/>
            <p:nvPr/>
          </p:nvSpPr>
          <p:spPr>
            <a:xfrm>
              <a:off x="6384032" y="3281548"/>
              <a:ext cx="5102988" cy="102266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3240"/>
                </a:lnSpc>
              </a:pPr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Gnóthachan Caipitiúil (CGC)</a:t>
              </a:r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F9541E4-D366-7F2B-A250-11EC5DDEA4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50FE822-34E1-DC90-7B4A-20D80A91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60213"/>
            <a:ext cx="8140453" cy="766992"/>
          </a:xfrm>
        </p:spPr>
        <p:txBody>
          <a:bodyPr/>
          <a:lstStyle/>
          <a:p>
            <a:pPr rtl="0" eaLnBrk="1" latinLnBrk="0" hangingPunct="1"/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Ioncaim Rialtais ó Chánachas 3</a:t>
            </a:r>
            <a:endParaRPr lang="en-US" dirty="0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818E0BF8-2A7E-2CDA-219E-40E35478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ga-IE"/>
              <a:t>Ioncaim Rialtais ó Chánachas</a:t>
            </a:r>
            <a:endParaRPr lang="en-US" dirty="0"/>
          </a:p>
        </p:txBody>
      </p:sp>
      <p:grpSp>
        <p:nvGrpSpPr>
          <p:cNvPr id="9" name="Group 8" descr="Cáin Mhaoine Áitiúil (CMÁ)&#10;•Cáin féinmheasúnaithe is ea í seo atá bunaithe ar luach margaidh tithe cónaithe in Éirinn&#10;">
            <a:extLst>
              <a:ext uri="{FF2B5EF4-FFF2-40B4-BE49-F238E27FC236}">
                <a16:creationId xmlns:a16="http://schemas.microsoft.com/office/drawing/2014/main" id="{2D859CB8-10EF-0A2A-3FDD-D63E00C6FE67}"/>
              </a:ext>
            </a:extLst>
          </p:cNvPr>
          <p:cNvGrpSpPr/>
          <p:nvPr/>
        </p:nvGrpSpPr>
        <p:grpSpPr>
          <a:xfrm>
            <a:off x="854983" y="1529037"/>
            <a:ext cx="5103175" cy="2311443"/>
            <a:chOff x="854983" y="1529037"/>
            <a:chExt cx="5103175" cy="2311443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B208F0E-F917-A190-CBF0-DB3CDB55468A}"/>
                </a:ext>
              </a:extLst>
            </p:cNvPr>
            <p:cNvSpPr/>
            <p:nvPr/>
          </p:nvSpPr>
          <p:spPr>
            <a:xfrm>
              <a:off x="854983" y="2034791"/>
              <a:ext cx="5103132" cy="1805689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féinmheasúnaithe is ea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seo atá bunaithe ar luach margaidh 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tithe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cónaithe in Éirinn</a:t>
              </a:r>
            </a:p>
          </p:txBody>
        </p:sp>
        <p:sp>
          <p:nvSpPr>
            <p:cNvPr id="3" name="Round Same Side Corner Rectangle 2">
              <a:extLst>
                <a:ext uri="{FF2B5EF4-FFF2-40B4-BE49-F238E27FC236}">
                  <a16:creationId xmlns:a16="http://schemas.microsoft.com/office/drawing/2014/main" id="{8788E4CC-A25B-B0AB-793E-452A18773B1D}"/>
                </a:ext>
              </a:extLst>
            </p:cNvPr>
            <p:cNvSpPr/>
            <p:nvPr/>
          </p:nvSpPr>
          <p:spPr>
            <a:xfrm>
              <a:off x="855170" y="1529037"/>
              <a:ext cx="5102988" cy="68942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Mhaoine Áitiúil (CMÁ)</a:t>
              </a:r>
            </a:p>
          </p:txBody>
        </p:sp>
      </p:grpSp>
      <p:grpSp>
        <p:nvGrpSpPr>
          <p:cNvPr id="13" name="Group 12" descr="Cáin Cláraithe Feithiclí (CCF)&#10;•Cáin a íoctar nuair a dhéantar clárú ar fheithicil nua agus ar fheithiclí a iompórtáiltear go hÉirinn&#10;">
            <a:extLst>
              <a:ext uri="{FF2B5EF4-FFF2-40B4-BE49-F238E27FC236}">
                <a16:creationId xmlns:a16="http://schemas.microsoft.com/office/drawing/2014/main" id="{116BD6F3-B6E3-DD6D-8E32-6053B58BC57D}"/>
              </a:ext>
            </a:extLst>
          </p:cNvPr>
          <p:cNvGrpSpPr/>
          <p:nvPr/>
        </p:nvGrpSpPr>
        <p:grpSpPr>
          <a:xfrm>
            <a:off x="854983" y="3945183"/>
            <a:ext cx="5103175" cy="2332587"/>
            <a:chOff x="854983" y="3945183"/>
            <a:chExt cx="5103175" cy="233258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E99E588-0E93-1D10-5572-733AE04E96D5}"/>
                </a:ext>
              </a:extLst>
            </p:cNvPr>
            <p:cNvSpPr/>
            <p:nvPr/>
          </p:nvSpPr>
          <p:spPr>
            <a:xfrm>
              <a:off x="854983" y="4546329"/>
              <a:ext cx="5103132" cy="173144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íoctar nuair a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dhéantar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clárú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eithicil nua agus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eithiclí a iompórtáiltear go hÉirinn</a:t>
              </a: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A1FAA8C-42BB-729B-206B-7B1717ADE44A}"/>
                </a:ext>
              </a:extLst>
            </p:cNvPr>
            <p:cNvSpPr/>
            <p:nvPr/>
          </p:nvSpPr>
          <p:spPr>
            <a:xfrm>
              <a:off x="855170" y="3945183"/>
              <a:ext cx="5102988" cy="68942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Cláraithe Feithiclí (CCF)</a:t>
              </a:r>
            </a:p>
          </p:txBody>
        </p:sp>
      </p:grpSp>
      <p:grpSp>
        <p:nvGrpSpPr>
          <p:cNvPr id="14" name="Group 13" descr="Dleacht Stampála&#10;•Is cáin í seo a íoctar ar na doiciméid scríofa a dhéanann aistriú ar úinéireacht talún agus foirgneamh&#10;•Is cáin í freisin a ghearrtar ar dhaoine a bhfuil cártaí airgeadais, cártaí muirir agus cártaí creidmheasa acu&#10;">
            <a:extLst>
              <a:ext uri="{FF2B5EF4-FFF2-40B4-BE49-F238E27FC236}">
                <a16:creationId xmlns:a16="http://schemas.microsoft.com/office/drawing/2014/main" id="{8E46B75C-8D1B-FB94-634C-D53F4C721FB4}"/>
              </a:ext>
            </a:extLst>
          </p:cNvPr>
          <p:cNvGrpSpPr/>
          <p:nvPr/>
        </p:nvGrpSpPr>
        <p:grpSpPr>
          <a:xfrm>
            <a:off x="6383845" y="1529037"/>
            <a:ext cx="5103175" cy="3500323"/>
            <a:chOff x="6383845" y="1529037"/>
            <a:chExt cx="5103175" cy="350032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692DFF9-9791-7BBE-8EC3-0C8F7CC8DBC8}"/>
                </a:ext>
              </a:extLst>
            </p:cNvPr>
            <p:cNvSpPr/>
            <p:nvPr/>
          </p:nvSpPr>
          <p:spPr>
            <a:xfrm>
              <a:off x="6383845" y="1764171"/>
              <a:ext cx="5103132" cy="3265189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0" rtlCol="0" anchor="b"/>
            <a:lstStyle/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Is cáin í seo a íoctar ar na doiciméid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scríofa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 dhéanann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aistriú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úinéireacht talún agus foirgn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eamh</a:t>
              </a:r>
              <a:endParaRPr lang="ga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lnSpc>
                  <a:spcPts val="2660"/>
                </a:lnSpc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 cáin í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freisin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 ghearrtar ar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dhaoine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bhfuil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cártaí airgeadais, 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ártaí muirir agus cártaí creidmheasa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acu</a:t>
              </a:r>
              <a:endParaRPr lang="ga-I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032A876-2DD1-CC74-5A6B-0562AAA41005}"/>
                </a:ext>
              </a:extLst>
            </p:cNvPr>
            <p:cNvSpPr/>
            <p:nvPr/>
          </p:nvSpPr>
          <p:spPr>
            <a:xfrm>
              <a:off x="6384032" y="1529037"/>
              <a:ext cx="5102988" cy="565631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Dleacht Stamp</a:t>
              </a:r>
              <a:r>
                <a:rPr lang="en-IE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ála</a:t>
              </a:r>
              <a:endParaRPr lang="ga-IE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 descr="Cáin Chorparáide&#10;•Cáin a íoctar ar bhrabús na cuideachta&#10;">
            <a:extLst>
              <a:ext uri="{FF2B5EF4-FFF2-40B4-BE49-F238E27FC236}">
                <a16:creationId xmlns:a16="http://schemas.microsoft.com/office/drawing/2014/main" id="{A2ABA2DF-40E6-7367-8AFC-70B2F16CD4E3}"/>
              </a:ext>
            </a:extLst>
          </p:cNvPr>
          <p:cNvGrpSpPr/>
          <p:nvPr/>
        </p:nvGrpSpPr>
        <p:grpSpPr>
          <a:xfrm>
            <a:off x="6383845" y="5142573"/>
            <a:ext cx="5103175" cy="1412191"/>
            <a:chOff x="6383845" y="5142573"/>
            <a:chExt cx="5103175" cy="141219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9FA8302-8AD7-C1C4-5CCE-C7D24B579E85}"/>
                </a:ext>
              </a:extLst>
            </p:cNvPr>
            <p:cNvSpPr/>
            <p:nvPr/>
          </p:nvSpPr>
          <p:spPr>
            <a:xfrm>
              <a:off x="6383845" y="5528061"/>
              <a:ext cx="5103132" cy="1026703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Cáin a íoctar ar bhrabús na cuideachta</a:t>
              </a:r>
            </a:p>
          </p:txBody>
        </p:sp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A8A93BDA-27AE-B7BC-70FE-0F9790B2DA3D}"/>
                </a:ext>
              </a:extLst>
            </p:cNvPr>
            <p:cNvSpPr/>
            <p:nvPr/>
          </p:nvSpPr>
          <p:spPr>
            <a:xfrm>
              <a:off x="6384032" y="5142573"/>
              <a:ext cx="5102988" cy="56563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Cáin Chorparáide</a:t>
              </a:r>
            </a:p>
          </p:txBody>
        </p:sp>
      </p:grp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62EC033-9A1D-BD2F-6165-A5EE72E9C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2758AB-0E3F-A10E-999F-C6C224FD5964}"/>
              </a:ext>
            </a:extLst>
          </p:cNvPr>
          <p:cNvSpPr txBox="1"/>
          <p:nvPr/>
        </p:nvSpPr>
        <p:spPr>
          <a:xfrm>
            <a:off x="1774825" y="579939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1897A1-CE8C-D28E-9603-DB1933EC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ga-IE" dirty="0"/>
              <a:t>Ioncam Rialtais 202</a:t>
            </a:r>
            <a:r>
              <a:rPr lang="en-US" dirty="0"/>
              <a:t>3</a:t>
            </a:r>
          </a:p>
        </p:txBody>
      </p:sp>
      <p:graphicFrame>
        <p:nvGraphicFramePr>
          <p:cNvPr id="10" name="Chart 9" descr="Píchairt a thaispeánann ioncam an Rialtais:&#10;Cánacha €88.9 billiún,&#10;Ranníocaíochtaí sóisialta €19.8 billiún,&#10;Díolacháin earraí agus seirbhísí €4.3 billiún,&#10;Eile €1.8 billiún,&#10;Ioncam Infheistíochta €0.6 billiún.">
            <a:extLst>
              <a:ext uri="{FF2B5EF4-FFF2-40B4-BE49-F238E27FC236}">
                <a16:creationId xmlns:a16="http://schemas.microsoft.com/office/drawing/2014/main" id="{C193CBA3-CFB6-450D-BA62-F76D7C4A65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368102"/>
              </p:ext>
            </p:extLst>
          </p:nvPr>
        </p:nvGraphicFramePr>
        <p:xfrm>
          <a:off x="1522877" y="1517968"/>
          <a:ext cx="9409345" cy="534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riangle 3">
            <a:extLst>
              <a:ext uri="{FF2B5EF4-FFF2-40B4-BE49-F238E27FC236}">
                <a16:creationId xmlns:a16="http://schemas.microsoft.com/office/drawing/2014/main" id="{4F954E01-A60E-6C33-010C-8226080E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D878386-2D94-15C8-B794-29DB9E6814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42FCE-F8FD-A2E1-5704-B4E91D23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Ceistneoir Réamhchúrsa</a:t>
            </a:r>
            <a:br>
              <a:rPr lang="en-GB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77569D-9BBF-029C-8D63-3A0301D24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/>
          <a:p>
            <a:endParaRPr lang="en-GB" dirty="0"/>
          </a:p>
          <a:p>
            <a:r>
              <a:rPr lang="en-IE" dirty="0" err="1"/>
              <a:t>Líon</a:t>
            </a:r>
            <a:r>
              <a:rPr lang="en-IE" dirty="0"/>
              <a:t> </a:t>
            </a:r>
            <a:r>
              <a:rPr lang="en-IE" dirty="0" err="1"/>
              <a:t>amach</a:t>
            </a:r>
            <a:r>
              <a:rPr lang="ga-IE" dirty="0"/>
              <a:t> an ceistneoir </a:t>
            </a:r>
            <a:r>
              <a:rPr lang="en-IE" dirty="0"/>
              <a:t>r</a:t>
            </a:r>
            <a:r>
              <a:rPr lang="ga-IE" dirty="0"/>
              <a:t>éamhchúrsa trí</a:t>
            </a:r>
            <a:r>
              <a:rPr lang="en-IE" dirty="0"/>
              <a:t>d</a:t>
            </a:r>
            <a:r>
              <a:rPr lang="ga-IE" dirty="0"/>
              <a:t> an nasc seo a leanas:</a:t>
            </a:r>
            <a:r>
              <a:rPr lang="en-GB" dirty="0"/>
              <a:t>		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		</a:t>
            </a:r>
            <a:br>
              <a:rPr lang="en-GB" dirty="0"/>
            </a:br>
            <a:r>
              <a:rPr lang="en-GB" dirty="0"/>
              <a:t>		</a:t>
            </a:r>
            <a:r>
              <a:rPr lang="en-I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https://www.surveymonkey.com/r/PVPCQLW</a:t>
            </a:r>
            <a:r>
              <a:rPr lang="en-IE" dirty="0"/>
              <a:t> </a:t>
            </a:r>
          </a:p>
          <a:p>
            <a:endParaRPr lang="en-US" dirty="0"/>
          </a:p>
        </p:txBody>
      </p:sp>
      <p:pic>
        <p:nvPicPr>
          <p:cNvPr id="5" name="Picture 4" descr="Deilbhín a léiríonn nasc">
            <a:extLst>
              <a:ext uri="{FF2B5EF4-FFF2-40B4-BE49-F238E27FC236}">
                <a16:creationId xmlns:a16="http://schemas.microsoft.com/office/drawing/2014/main" id="{FFA3E299-C68C-E522-90C9-6ED673A9A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619" y="2746690"/>
            <a:ext cx="2260754" cy="226075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C0CDB8B-B914-7543-50A5-50CA2FFDB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352CAC-AC37-A9CE-ABD6-E7287A1CD157}"/>
              </a:ext>
            </a:extLst>
          </p:cNvPr>
          <p:cNvSpPr txBox="1"/>
          <p:nvPr/>
        </p:nvSpPr>
        <p:spPr>
          <a:xfrm>
            <a:off x="1774825" y="548871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E46AB3-610D-4B62-4C69-C7E81114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Céard a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r a 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caitheann an Rialtas </a:t>
            </a:r>
            <a:b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a n-ioncam?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EA335C8-48C4-956B-411B-9D492A02C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70" y="2077063"/>
            <a:ext cx="4385798" cy="4809194"/>
          </a:xfrm>
          <a:prstGeom prst="rect">
            <a:avLst/>
          </a:prstGeom>
        </p:spPr>
      </p:pic>
      <p:grpSp>
        <p:nvGrpSpPr>
          <p:cNvPr id="3" name="Group 2" descr="Naoi mbolgán cainte bán a thugann spás do scoláirí a gcuid moltaí a bhreacadh síos">
            <a:extLst>
              <a:ext uri="{FF2B5EF4-FFF2-40B4-BE49-F238E27FC236}">
                <a16:creationId xmlns:a16="http://schemas.microsoft.com/office/drawing/2014/main" id="{FF151774-620D-8A87-3EF7-380B68C35735}"/>
              </a:ext>
            </a:extLst>
          </p:cNvPr>
          <p:cNvGrpSpPr/>
          <p:nvPr/>
        </p:nvGrpSpPr>
        <p:grpSpPr>
          <a:xfrm>
            <a:off x="4575599" y="2077063"/>
            <a:ext cx="6839338" cy="4113300"/>
            <a:chOff x="4575599" y="2077063"/>
            <a:chExt cx="6839338" cy="4113300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83C77E2A-5281-BB0E-7B6D-D1F11A1D72A5}"/>
                </a:ext>
              </a:extLst>
            </p:cNvPr>
            <p:cNvSpPr/>
            <p:nvPr/>
          </p:nvSpPr>
          <p:spPr>
            <a:xfrm>
              <a:off x="4575599" y="5082533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A521E3A2-D901-C262-CF8B-DF3228AA476C}"/>
                </a:ext>
              </a:extLst>
            </p:cNvPr>
            <p:cNvSpPr/>
            <p:nvPr/>
          </p:nvSpPr>
          <p:spPr>
            <a:xfrm>
              <a:off x="4575599" y="3580016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2B5051E5-ADF0-0BC7-39AA-0AA4F1590223}"/>
                </a:ext>
              </a:extLst>
            </p:cNvPr>
            <p:cNvSpPr/>
            <p:nvPr/>
          </p:nvSpPr>
          <p:spPr>
            <a:xfrm>
              <a:off x="6966568" y="5082533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3909F722-0E29-88CD-0551-29BAB430B508}"/>
                </a:ext>
              </a:extLst>
            </p:cNvPr>
            <p:cNvSpPr/>
            <p:nvPr/>
          </p:nvSpPr>
          <p:spPr>
            <a:xfrm>
              <a:off x="6966568" y="3580016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923024A2-D498-C699-3DCE-233B538DA247}"/>
                </a:ext>
              </a:extLst>
            </p:cNvPr>
            <p:cNvSpPr/>
            <p:nvPr/>
          </p:nvSpPr>
          <p:spPr>
            <a:xfrm>
              <a:off x="6966568" y="2077063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62BE8144-7319-C26A-54AF-646BCA47F269}"/>
                </a:ext>
              </a:extLst>
            </p:cNvPr>
            <p:cNvSpPr/>
            <p:nvPr/>
          </p:nvSpPr>
          <p:spPr>
            <a:xfrm>
              <a:off x="9357537" y="5082533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CDE7CCA4-E661-CC81-6E8F-49FE55D7E1F8}"/>
                </a:ext>
              </a:extLst>
            </p:cNvPr>
            <p:cNvSpPr/>
            <p:nvPr/>
          </p:nvSpPr>
          <p:spPr>
            <a:xfrm>
              <a:off x="9357537" y="3580016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E8FD5248-2AFA-4AF6-5800-5D919FDB5D69}"/>
                </a:ext>
              </a:extLst>
            </p:cNvPr>
            <p:cNvSpPr/>
            <p:nvPr/>
          </p:nvSpPr>
          <p:spPr>
            <a:xfrm>
              <a:off x="9357537" y="2077063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C6D8C894-C100-8765-EDA9-0920CAF8417D}"/>
                </a:ext>
              </a:extLst>
            </p:cNvPr>
            <p:cNvSpPr/>
            <p:nvPr/>
          </p:nvSpPr>
          <p:spPr>
            <a:xfrm>
              <a:off x="4575599" y="2077063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riangle 16">
            <a:extLst>
              <a:ext uri="{FF2B5EF4-FFF2-40B4-BE49-F238E27FC236}">
                <a16:creationId xmlns:a16="http://schemas.microsoft.com/office/drawing/2014/main" id="{9033B9EE-1EE9-37B6-121D-1A97D1A7B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50032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358EEC-B80B-3860-205F-5E56DA532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AEC1A5-E86B-E4B8-EC08-B6C6102D35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1" y="109021"/>
            <a:ext cx="2361022" cy="385993"/>
          </a:xfrm>
        </p:spPr>
        <p:txBody>
          <a:bodyPr/>
          <a:lstStyle/>
          <a:p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US" dirty="0"/>
              <a:t> 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E819A0-78C0-2D1F-2CDC-78FBBB51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381319"/>
            <a:ext cx="8140453" cy="1132085"/>
          </a:xfrm>
        </p:spPr>
        <p:txBody>
          <a:bodyPr/>
          <a:lstStyle/>
          <a:p>
            <a:r>
              <a:rPr lang="ga-IE" dirty="0"/>
              <a:t>Céard a</a:t>
            </a:r>
            <a:r>
              <a:rPr lang="en-GB" dirty="0" err="1"/>
              <a:t>i</a:t>
            </a:r>
            <a:r>
              <a:rPr lang="ga-IE" dirty="0"/>
              <a:t>r a </a:t>
            </a:r>
            <a:r>
              <a:rPr lang="en-GB" dirty="0"/>
              <a:t>g</a:t>
            </a:r>
            <a:r>
              <a:rPr lang="ga-IE" dirty="0"/>
              <a:t>caitheann an Rialtas </a:t>
            </a:r>
            <a:br>
              <a:rPr lang="ga-IE" dirty="0"/>
            </a:br>
            <a:r>
              <a:rPr lang="ga-IE" dirty="0"/>
              <a:t>a n-ioncam? 2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BE5F5C-475D-1FBF-3133-9C5EF0A06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3" y="1495585"/>
            <a:ext cx="10064133" cy="1146875"/>
          </a:xfrm>
        </p:spPr>
        <p:txBody>
          <a:bodyPr/>
          <a:lstStyle/>
          <a:p>
            <a:pPr marL="0" indent="0">
              <a:buNone/>
            </a:pP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In 202</a:t>
            </a: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, meastar go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gcaithfidh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 an rialtais €</a:t>
            </a: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 billiún. Ag obair i mbeirteanna / i ngrúpaí, bain úsáid as dréimire rangaithe chun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rangú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dhéanamh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na réimsí caiteachais a léirítear t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híos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, ón réimse is lú tábhacht go dtí an ceann is tábhachtaí. Pléigh na cúiseanna maidir le do chinntí rangaithe. Tar éis é seo a dhéanamh, socraigh an méid airgid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thabharfaidh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ga-IE" sz="2000" dirty="0">
                <a:latin typeface="Calibri" panose="020F0502020204030204" pitchFamily="34" charset="0"/>
                <a:cs typeface="Calibri" panose="020F0502020204030204" pitchFamily="34" charset="0"/>
              </a:rPr>
              <a:t> do gach réimse.</a:t>
            </a:r>
            <a:endParaRPr lang="en-US" sz="2000" dirty="0"/>
          </a:p>
        </p:txBody>
      </p:sp>
      <p:grpSp>
        <p:nvGrpSpPr>
          <p:cNvPr id="61" name="Group 60" descr="Dréimire le huimhreacha ó 1 ag an mbarr go dtí 8 ag an mbun chun deis a thabhairt do mhic léinn na réimsí caiteachais a rangú': Coimirce Shóisialach, Sláinte, Oideachas, Dlí agus Ceart, Talmhaíocht, Seirbhísiú ar fhiachas agus Íocaíochtaí AE, Iompar, Eile – Caiteachas na Ranna Rialtais.">
            <a:extLst>
              <a:ext uri="{FF2B5EF4-FFF2-40B4-BE49-F238E27FC236}">
                <a16:creationId xmlns:a16="http://schemas.microsoft.com/office/drawing/2014/main" id="{7757BCF4-2C6B-1FA5-1B50-05717B266A6E}"/>
              </a:ext>
            </a:extLst>
          </p:cNvPr>
          <p:cNvGrpSpPr/>
          <p:nvPr/>
        </p:nvGrpSpPr>
        <p:grpSpPr>
          <a:xfrm>
            <a:off x="1820201" y="2856016"/>
            <a:ext cx="3262538" cy="4001985"/>
            <a:chOff x="1728758" y="2856016"/>
            <a:chExt cx="3262538" cy="4001985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2F1EBF5-7960-8894-68E8-04796E3DC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" b="5510"/>
            <a:stretch/>
          </p:blipFill>
          <p:spPr>
            <a:xfrm>
              <a:off x="1728758" y="3013771"/>
              <a:ext cx="1235765" cy="384423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1869DD3-EFDE-1F96-FA52-E54C2F748761}"/>
                </a:ext>
              </a:extLst>
            </p:cNvPr>
            <p:cNvGrpSpPr/>
            <p:nvPr/>
          </p:nvGrpSpPr>
          <p:grpSpPr>
            <a:xfrm>
              <a:off x="3113148" y="3338474"/>
              <a:ext cx="1878148" cy="3384226"/>
              <a:chOff x="3113148" y="3338474"/>
              <a:chExt cx="1878148" cy="3384226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BEF9433-57EE-F33F-5F1F-8E92BD45F1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3338474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F096A5B-90ED-0470-C80D-D685A0FCF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3842380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6E75CD5-238A-FEBC-8CF1-D9508796B0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4346436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784687F-FEB3-3879-4C1C-630DD6FA0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4802914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F72C570-38D5-710A-6D37-0AB1221B8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5306970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971B551-A5E5-53A3-D976-8164EB59F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5786596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C09DD6-E32F-202A-C1BE-71A5F7B1A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6266222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2BCCA31-A370-103A-72FF-61AF4C9875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3148" y="6722700"/>
                <a:ext cx="18781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5B7510-953E-C882-21F8-1F0D385A0FA0}"/>
                </a:ext>
              </a:extLst>
            </p:cNvPr>
            <p:cNvSpPr txBox="1"/>
            <p:nvPr/>
          </p:nvSpPr>
          <p:spPr>
            <a:xfrm>
              <a:off x="3019279" y="2856016"/>
              <a:ext cx="441146" cy="3936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6.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7.</a:t>
              </a:r>
            </a:p>
            <a:p>
              <a:pPr>
                <a:lnSpc>
                  <a:spcPts val="38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8. </a:t>
              </a:r>
            </a:p>
          </p:txBody>
        </p:sp>
      </p:grpSp>
      <p:grpSp>
        <p:nvGrpSpPr>
          <p:cNvPr id="60" name="Group 59" descr="Ocht mbosca chun deis a thabhairt do scoláirí airgead a leithdháileadh ar fud na réimsí éagsúla de chaiteachas rialtais:&#10;Coimirce Shóisialach, Sláinte, Oideachas, Dlí agus Ceart, Talmhaíocht, Seirbhísiú ar fhiachas agus Íocaíochtaí AE, Iompar, Eile – Caiteachas na Ranna Rialtais.">
            <a:extLst>
              <a:ext uri="{FF2B5EF4-FFF2-40B4-BE49-F238E27FC236}">
                <a16:creationId xmlns:a16="http://schemas.microsoft.com/office/drawing/2014/main" id="{DF7D6FBE-75DC-6377-D65B-E21D062CFEAD}"/>
              </a:ext>
            </a:extLst>
          </p:cNvPr>
          <p:cNvGrpSpPr/>
          <p:nvPr/>
        </p:nvGrpSpPr>
        <p:grpSpPr>
          <a:xfrm>
            <a:off x="5253643" y="2959331"/>
            <a:ext cx="6703459" cy="3766972"/>
            <a:chOff x="5175645" y="3205095"/>
            <a:chExt cx="6781458" cy="3521208"/>
          </a:xfrm>
        </p:grpSpPr>
        <p:pic>
          <p:nvPicPr>
            <p:cNvPr id="68" name="Picture 67" descr="A black and pink cross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208E100-E269-5403-8936-EB8456BB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0914" y="4327692"/>
              <a:ext cx="618853" cy="618853"/>
            </a:xfrm>
            <a:prstGeom prst="rect">
              <a:avLst/>
            </a:prstGeom>
          </p:spPr>
        </p:pic>
        <p:pic>
          <p:nvPicPr>
            <p:cNvPr id="69" name="Picture 68" descr="A black background with a pink diamond&#10;&#10;Description automatically generated with low confidence">
              <a:extLst>
                <a:ext uri="{FF2B5EF4-FFF2-40B4-BE49-F238E27FC236}">
                  <a16:creationId xmlns:a16="http://schemas.microsoft.com/office/drawing/2014/main" id="{D7A9345F-26F4-E61A-966E-822185162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5531" y="4313260"/>
              <a:ext cx="633284" cy="633284"/>
            </a:xfrm>
            <a:prstGeom prst="rect">
              <a:avLst/>
            </a:prstGeom>
          </p:spPr>
        </p:pic>
        <p:pic>
          <p:nvPicPr>
            <p:cNvPr id="70" name="Picture 69" descr="A picture containing moon, circle, astronomy&#10;&#10;Description automatically generated">
              <a:extLst>
                <a:ext uri="{FF2B5EF4-FFF2-40B4-BE49-F238E27FC236}">
                  <a16:creationId xmlns:a16="http://schemas.microsoft.com/office/drawing/2014/main" id="{9A206763-585C-6C76-8F9A-800E8FFF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797" y="4338199"/>
              <a:ext cx="633284" cy="633284"/>
            </a:xfrm>
            <a:prstGeom prst="rect">
              <a:avLst/>
            </a:prstGeom>
          </p:spPr>
        </p:pic>
        <p:pic>
          <p:nvPicPr>
            <p:cNvPr id="72" name="Picture 71" descr="A hand holding a cell phone&#10;&#10;Description automatically generated with low confidence">
              <a:extLst>
                <a:ext uri="{FF2B5EF4-FFF2-40B4-BE49-F238E27FC236}">
                  <a16:creationId xmlns:a16="http://schemas.microsoft.com/office/drawing/2014/main" id="{52C79975-A1F1-ABC7-E155-16D8ADD4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4165" y="6041836"/>
              <a:ext cx="633284" cy="6332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 pink lines with white dots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8C634ED-B416-16E5-DB0E-DC4F6C90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5531" y="6068079"/>
              <a:ext cx="633284" cy="6332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F01EA86-8E91-BB28-0A6B-5EED61430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267172" y="6093019"/>
              <a:ext cx="633284" cy="6332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E71F33-3ED8-24A7-9D47-6DDA44088E5D}"/>
                </a:ext>
              </a:extLst>
            </p:cNvPr>
            <p:cNvSpPr/>
            <p:nvPr/>
          </p:nvSpPr>
          <p:spPr>
            <a:xfrm>
              <a:off x="5195531" y="3205095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>
                <a:lnSpc>
                  <a:spcPts val="1560"/>
                </a:lnSpc>
              </a:pPr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Coimirce S</a:t>
              </a:r>
              <a:r>
                <a:rPr lang="en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GB" sz="1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ó</a:t>
              </a:r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isiala</a:t>
              </a:r>
              <a:r>
                <a:rPr lang="en-IE" sz="1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</a:t>
              </a:r>
              <a:endParaRPr lang="ga-IE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A picture containing graphics, logo, screenshot, symbol&#10;&#10;Description automatically generated">
              <a:extLst>
                <a:ext uri="{FF2B5EF4-FFF2-40B4-BE49-F238E27FC236}">
                  <a16:creationId xmlns:a16="http://schemas.microsoft.com/office/drawing/2014/main" id="{B44AC66C-22EC-0661-A18B-9CB80F57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5645" y="4299013"/>
              <a:ext cx="647568" cy="64756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E42806-DEA6-986C-01E3-DBF4540B133A}"/>
                </a:ext>
              </a:extLst>
            </p:cNvPr>
            <p:cNvSpPr/>
            <p:nvPr/>
          </p:nvSpPr>
          <p:spPr>
            <a:xfrm>
              <a:off x="6886205" y="3205095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/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Sláinte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F47E3F-64FA-5B84-090B-D3053C4545D0}"/>
                </a:ext>
              </a:extLst>
            </p:cNvPr>
            <p:cNvSpPr/>
            <p:nvPr/>
          </p:nvSpPr>
          <p:spPr>
            <a:xfrm>
              <a:off x="8576679" y="3205095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/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Oideachas</a:t>
              </a:r>
              <a:endPara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ts val="1620"/>
                </a:lnSpc>
              </a:pPr>
              <a:endPara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394D35A-1E9E-91EF-4151-4D20CE508406}"/>
                </a:ext>
              </a:extLst>
            </p:cNvPr>
            <p:cNvSpPr/>
            <p:nvPr/>
          </p:nvSpPr>
          <p:spPr>
            <a:xfrm>
              <a:off x="10267788" y="3205095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/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Dlí agus C</a:t>
              </a:r>
              <a:r>
                <a:rPr lang="en-GB" sz="1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</a:t>
              </a:r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91481BA-91DB-8BDD-F71B-7F789F3B2F25}"/>
                </a:ext>
              </a:extLst>
            </p:cNvPr>
            <p:cNvSpPr/>
            <p:nvPr/>
          </p:nvSpPr>
          <p:spPr>
            <a:xfrm>
              <a:off x="5195531" y="4951281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/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GB" sz="1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ith</a:t>
              </a:r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íocht</a:t>
              </a:r>
              <a:r>
                <a:rPr lang="en-GB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ga-IE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DD54B28-3BF3-4793-5A84-33157775CAD8}"/>
                </a:ext>
              </a:extLst>
            </p:cNvPr>
            <p:cNvSpPr/>
            <p:nvPr/>
          </p:nvSpPr>
          <p:spPr>
            <a:xfrm>
              <a:off x="6886205" y="4951281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>
                <a:lnSpc>
                  <a:spcPts val="1560"/>
                </a:lnSpc>
              </a:pPr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Seirbhísiú ar fhiachas agus Íocaíochtaí AE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F3709A0-D677-431B-FA74-0460787B1BED}"/>
                </a:ext>
              </a:extLst>
            </p:cNvPr>
            <p:cNvSpPr/>
            <p:nvPr/>
          </p:nvSpPr>
          <p:spPr>
            <a:xfrm>
              <a:off x="8576679" y="4951281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/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Iompar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9F6D81A-FC2A-049E-4A00-86938578DDFB}"/>
                </a:ext>
              </a:extLst>
            </p:cNvPr>
            <p:cNvSpPr/>
            <p:nvPr/>
          </p:nvSpPr>
          <p:spPr>
            <a:xfrm>
              <a:off x="10267788" y="4951281"/>
              <a:ext cx="1689315" cy="1743559"/>
            </a:xfrm>
            <a:prstGeom prst="rect">
              <a:avLst/>
            </a:prstGeom>
            <a:noFill/>
            <a:ln w="19050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80000" rIns="108000" rtlCol="0" anchor="t"/>
            <a:lstStyle/>
            <a:p>
              <a:pPr algn="ctr">
                <a:lnSpc>
                  <a:spcPts val="1560"/>
                </a:lnSpc>
              </a:pPr>
              <a:r>
                <a:rPr lang="ga-IE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Eile – Caiteachas na Ranna Rialtais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C28538-DF5D-0522-2D05-ED8A0A12F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04BDA19-77D6-5147-7478-E876DC0D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65616" y="452209"/>
            <a:ext cx="8140453" cy="766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ga-IE"/>
              <a:t>Céard a</a:t>
            </a:r>
            <a:r>
              <a:rPr lang="en-GB"/>
              <a:t>i</a:t>
            </a:r>
            <a:r>
              <a:rPr lang="ga-IE"/>
              <a:t>r a </a:t>
            </a:r>
            <a:r>
              <a:rPr lang="en-GB"/>
              <a:t>g</a:t>
            </a:r>
            <a:r>
              <a:rPr lang="ga-IE"/>
              <a:t>caitheann an Rialtas </a:t>
            </a:r>
            <a:br>
              <a:rPr lang="ga-IE"/>
            </a:br>
            <a:r>
              <a:rPr lang="ga-IE"/>
              <a:t>a n-ioncam?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13A35-28D8-B9FF-2271-84741722A22F}"/>
              </a:ext>
            </a:extLst>
          </p:cNvPr>
          <p:cNvSpPr/>
          <p:nvPr/>
        </p:nvSpPr>
        <p:spPr>
          <a:xfrm>
            <a:off x="5444077" y="6407219"/>
            <a:ext cx="68094" cy="71402"/>
          </a:xfrm>
          <a:prstGeom prst="rect">
            <a:avLst/>
          </a:prstGeom>
          <a:noFill/>
          <a:ln w="12700">
            <a:solidFill>
              <a:srgbClr val="F41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D7BC96-85AA-EEE9-8696-52AF9446CCF6}"/>
              </a:ext>
            </a:extLst>
          </p:cNvPr>
          <p:cNvSpPr/>
          <p:nvPr/>
        </p:nvSpPr>
        <p:spPr>
          <a:xfrm>
            <a:off x="5679795" y="6407219"/>
            <a:ext cx="68094" cy="71402"/>
          </a:xfrm>
          <a:prstGeom prst="rect">
            <a:avLst/>
          </a:prstGeom>
          <a:noFill/>
          <a:ln w="12700">
            <a:solidFill>
              <a:srgbClr val="F41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Graphic 6" descr="House outline">
            <a:extLst>
              <a:ext uri="{FF2B5EF4-FFF2-40B4-BE49-F238E27FC236}">
                <a16:creationId xmlns:a16="http://schemas.microsoft.com/office/drawing/2014/main" id="{C1F5A7DD-7D68-4737-D871-9F0D886C6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72664" y="6009674"/>
            <a:ext cx="646261" cy="646261"/>
          </a:xfrm>
          <a:custGeom>
            <a:avLst/>
            <a:gdLst>
              <a:gd name="connsiteX0" fmla="*/ 378844 w 646261"/>
              <a:gd name="connsiteY0" fmla="*/ 364477 h 646261"/>
              <a:gd name="connsiteX1" fmla="*/ 378844 w 646261"/>
              <a:gd name="connsiteY1" fmla="*/ 540250 h 646261"/>
              <a:gd name="connsiteX2" fmla="*/ 486844 w 646261"/>
              <a:gd name="connsiteY2" fmla="*/ 540250 h 646261"/>
              <a:gd name="connsiteX3" fmla="*/ 486844 w 646261"/>
              <a:gd name="connsiteY3" fmla="*/ 364477 h 646261"/>
              <a:gd name="connsiteX4" fmla="*/ 147499 w 646261"/>
              <a:gd name="connsiteY4" fmla="*/ 351540 h 646261"/>
              <a:gd name="connsiteX5" fmla="*/ 147499 w 646261"/>
              <a:gd name="connsiteY5" fmla="*/ 527313 h 646261"/>
              <a:gd name="connsiteX6" fmla="*/ 255499 w 646261"/>
              <a:gd name="connsiteY6" fmla="*/ 527313 h 646261"/>
              <a:gd name="connsiteX7" fmla="*/ 255499 w 646261"/>
              <a:gd name="connsiteY7" fmla="*/ 351540 h 646261"/>
              <a:gd name="connsiteX8" fmla="*/ 0 w 646261"/>
              <a:gd name="connsiteY8" fmla="*/ 0 h 646261"/>
              <a:gd name="connsiteX9" fmla="*/ 646261 w 646261"/>
              <a:gd name="connsiteY9" fmla="*/ 0 h 646261"/>
              <a:gd name="connsiteX10" fmla="*/ 646261 w 646261"/>
              <a:gd name="connsiteY10" fmla="*/ 646261 h 646261"/>
              <a:gd name="connsiteX11" fmla="*/ 0 w 646261"/>
              <a:gd name="connsiteY11" fmla="*/ 646261 h 64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6261" h="646261">
                <a:moveTo>
                  <a:pt x="378844" y="364477"/>
                </a:moveTo>
                <a:lnTo>
                  <a:pt x="378844" y="540250"/>
                </a:lnTo>
                <a:lnTo>
                  <a:pt x="486844" y="540250"/>
                </a:lnTo>
                <a:lnTo>
                  <a:pt x="486844" y="364477"/>
                </a:lnTo>
                <a:close/>
                <a:moveTo>
                  <a:pt x="147499" y="351540"/>
                </a:moveTo>
                <a:lnTo>
                  <a:pt x="147499" y="527313"/>
                </a:lnTo>
                <a:lnTo>
                  <a:pt x="255499" y="527313"/>
                </a:lnTo>
                <a:lnTo>
                  <a:pt x="255499" y="351540"/>
                </a:lnTo>
                <a:close/>
                <a:moveTo>
                  <a:pt x="0" y="0"/>
                </a:moveTo>
                <a:lnTo>
                  <a:pt x="646261" y="0"/>
                </a:lnTo>
                <a:lnTo>
                  <a:pt x="646261" y="646261"/>
                </a:lnTo>
                <a:lnTo>
                  <a:pt x="0" y="64626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625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638E98-06B4-34C7-84DE-86486845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40" y="-1481108"/>
            <a:ext cx="4592444" cy="1325563"/>
          </a:xfrm>
        </p:spPr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4" name="TextBox 3" descr="Nasc chuig suíomh idirlín an áit a dtéann do chuid airgid le haghaidh tuilleadh eolais">
            <a:extLst>
              <a:ext uri="{FF2B5EF4-FFF2-40B4-BE49-F238E27FC236}">
                <a16:creationId xmlns:a16="http://schemas.microsoft.com/office/drawing/2014/main" id="{AA20B32A-5DF0-67B5-2296-30582075804E}"/>
              </a:ext>
            </a:extLst>
          </p:cNvPr>
          <p:cNvSpPr txBox="1"/>
          <p:nvPr/>
        </p:nvSpPr>
        <p:spPr>
          <a:xfrm>
            <a:off x="9988456" y="2317841"/>
            <a:ext cx="174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a-IE" sz="2400" b="1" u="sng" dirty="0">
                <a:solidFill>
                  <a:srgbClr val="005A57"/>
                </a:solidFill>
              </a:rPr>
              <a:t>Suíomh Gréasáin</a:t>
            </a:r>
            <a:endParaRPr lang="en-GB" sz="2400" b="1" u="sng" dirty="0">
              <a:solidFill>
                <a:srgbClr val="005A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6C96195-EA09-8C21-EB75-CAC57D6AF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48794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4" name="Picture 13" descr="Léiríonn Íomhá de Ríomhaire Glúine miondealú ar fhíorchaiteachas an Rialtais le haghaidh 2024.  ">
            <a:extLst>
              <a:ext uri="{FF2B5EF4-FFF2-40B4-BE49-F238E27FC236}">
                <a16:creationId xmlns:a16="http://schemas.microsoft.com/office/drawing/2014/main" id="{B82511D4-E9E2-72C6-0682-CA972013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538" y="229172"/>
            <a:ext cx="11687808" cy="64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88E5E7-01A3-6E69-DA68-D091EB92CE5F}"/>
              </a:ext>
            </a:extLst>
          </p:cNvPr>
          <p:cNvSpPr txBox="1"/>
          <p:nvPr/>
        </p:nvSpPr>
        <p:spPr>
          <a:xfrm>
            <a:off x="1774825" y="548871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22A96449-0298-F9D1-0863-346FB1CA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226" y="775956"/>
            <a:ext cx="4592444" cy="1325563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</a:pPr>
            <a:r>
              <a:rPr lang="ga-IE" dirty="0"/>
              <a:t>Caiteachas </a:t>
            </a:r>
            <a:br>
              <a:rPr lang="ga-IE" dirty="0"/>
            </a:br>
            <a:r>
              <a:rPr lang="ga-IE" dirty="0"/>
              <a:t>an Rialtais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554FFA-734D-B994-F577-643729FF5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45" y="1902782"/>
            <a:ext cx="10539570" cy="49552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21793C-83F0-0AFF-67A9-592A76A280C2}"/>
              </a:ext>
            </a:extLst>
          </p:cNvPr>
          <p:cNvSpPr/>
          <p:nvPr/>
        </p:nvSpPr>
        <p:spPr>
          <a:xfrm rot="21301043">
            <a:off x="1155647" y="2216435"/>
            <a:ext cx="2516724" cy="135311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80"/>
              </a:lnSpc>
            </a:pPr>
            <a: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Cén fáth </a:t>
            </a:r>
            <a:b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 </a:t>
            </a:r>
            <a:r>
              <a:rPr lang="en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thug </a:t>
            </a:r>
            <a:r>
              <a:rPr lang="en-IE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sibh</a:t>
            </a:r>
            <a: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airgead ar an mbealach seo?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9D8274-D0AD-8367-DA94-2734B2595672}"/>
              </a:ext>
            </a:extLst>
          </p:cNvPr>
          <p:cNvSpPr/>
          <p:nvPr/>
        </p:nvSpPr>
        <p:spPr>
          <a:xfrm>
            <a:off x="3723111" y="3140422"/>
            <a:ext cx="3050177" cy="15145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980"/>
              </a:lnSpc>
            </a:pPr>
            <a: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raibh aon easaontais faoi</a:t>
            </a:r>
            <a:r>
              <a:rPr lang="en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IE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airgid</a:t>
            </a:r>
            <a:r>
              <a:rPr lang="en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thug </a:t>
            </a:r>
            <a:r>
              <a:rPr lang="en-IE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sibh</a:t>
            </a:r>
            <a:r>
              <a:rPr lang="ga-I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227094-D949-9E50-C589-7F68C92EC599}"/>
              </a:ext>
            </a:extLst>
          </p:cNvPr>
          <p:cNvSpPr/>
          <p:nvPr/>
        </p:nvSpPr>
        <p:spPr>
          <a:xfrm rot="21393698">
            <a:off x="6213793" y="2660086"/>
            <a:ext cx="3189767" cy="13842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80"/>
              </a:lnSpc>
            </a:pPr>
            <a: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raibh</a:t>
            </a:r>
            <a:b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difríochtaí idir </a:t>
            </a:r>
            <a:r>
              <a:rPr lang="en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thug </a:t>
            </a:r>
            <a:r>
              <a:rPr lang="en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sibhse</a:t>
            </a:r>
            <a:r>
              <a:rPr lang="en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agus an </a:t>
            </a:r>
            <a:r>
              <a:rPr lang="en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thug an </a:t>
            </a:r>
            <a:r>
              <a:rPr lang="en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Rialtas</a:t>
            </a:r>
            <a: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Alternative Process 3">
            <a:extLst>
              <a:ext uri="{FF2B5EF4-FFF2-40B4-BE49-F238E27FC236}">
                <a16:creationId xmlns:a16="http://schemas.microsoft.com/office/drawing/2014/main" id="{155D92C0-4919-453C-4AD3-AD827B039352}"/>
              </a:ext>
            </a:extLst>
          </p:cNvPr>
          <p:cNvSpPr/>
          <p:nvPr/>
        </p:nvSpPr>
        <p:spPr>
          <a:xfrm>
            <a:off x="9091851" y="3041782"/>
            <a:ext cx="2077790" cy="1399633"/>
          </a:xfrm>
          <a:prstGeom prst="flowChartAlternateProcess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80"/>
              </a:lnSpc>
            </a:pPr>
            <a: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raibh aon </a:t>
            </a:r>
            <a:r>
              <a:rPr lang="en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mhéid</a:t>
            </a:r>
            <a:r>
              <a:rPr lang="en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airgid</a:t>
            </a:r>
            <a:r>
              <a:rPr lang="en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thug an</a:t>
            </a:r>
            <a: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ga-IE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ialtas</a:t>
            </a:r>
            <a:r>
              <a:rPr lang="ga-I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chuir iontas ort?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8915E634-0907-8F83-65B7-BCD578ED9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50032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E760109-6E28-B405-53A4-5D629E577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6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3" grpId="0" animBg="1"/>
      <p:bldP spid="8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1A10DE-5941-1697-4BCC-266F521B153F}"/>
              </a:ext>
            </a:extLst>
          </p:cNvPr>
          <p:cNvSpPr txBox="1"/>
          <p:nvPr/>
        </p:nvSpPr>
        <p:spPr>
          <a:xfrm>
            <a:off x="1774825" y="548871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B2A4F283-1E48-DBC3-3BDF-14917C97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226" y="-1452894"/>
            <a:ext cx="4592444" cy="1325563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</a:pPr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Caiteachas </a:t>
            </a:r>
            <a:b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an Rialtais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2F697-2BFE-87D3-2EDF-9ADE1D5AA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1344">
            <a:off x="1707289" y="789752"/>
            <a:ext cx="9557138" cy="6729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476F7D-3A82-58DB-5ED1-001180287906}"/>
              </a:ext>
            </a:extLst>
          </p:cNvPr>
          <p:cNvSpPr txBox="1"/>
          <p:nvPr/>
        </p:nvSpPr>
        <p:spPr>
          <a:xfrm>
            <a:off x="6289766" y="1813362"/>
            <a:ext cx="5101045" cy="2186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ts val="2460"/>
              </a:lnSpc>
              <a:spcBef>
                <a:spcPts val="1000"/>
              </a:spcBef>
            </a:pP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Cad iad na seirbhísí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poiblí a mbeifeá sásta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déanamh </a:t>
            </a:r>
            <a:r>
              <a:rPr lang="en-I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en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dá bhféadfá níos lú cánach a íoc? 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460"/>
              </a:lnSpc>
              <a:spcBef>
                <a:spcPts val="1000"/>
              </a:spcBef>
            </a:pP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Cén tionchar a d’fhéadfadh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bheith ag na ciorruithe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cánach seo?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168D7EA3-8AD9-A52F-6EF4-7947ED697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50032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F5F2D61-6CF6-59C8-F40A-7C8EFC0A2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3057D455-B0FC-F68F-870D-2917AAEC232C}"/>
              </a:ext>
            </a:extLst>
          </p:cNvPr>
          <p:cNvSpPr txBox="1">
            <a:spLocks/>
          </p:cNvSpPr>
          <p:nvPr/>
        </p:nvSpPr>
        <p:spPr>
          <a:xfrm>
            <a:off x="1748226" y="775956"/>
            <a:ext cx="4592444" cy="1325563"/>
          </a:xfrm>
          <a:prstGeom prst="rect">
            <a:avLst/>
          </a:prstGeom>
        </p:spPr>
        <p:txBody>
          <a:bodyPr vert="horz" wrap="square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ga-IE"/>
              <a:t>Caiteachas </a:t>
            </a:r>
            <a:br>
              <a:rPr lang="ga-IE"/>
            </a:br>
            <a:r>
              <a:rPr lang="ga-IE"/>
              <a:t>an Rialtais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D42053-482D-2E8B-5CCA-2A2EBFCDBCD2}"/>
              </a:ext>
            </a:extLst>
          </p:cNvPr>
          <p:cNvSpPr txBox="1"/>
          <p:nvPr/>
        </p:nvSpPr>
        <p:spPr>
          <a:xfrm>
            <a:off x="1779371" y="1267507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9115C68A-126F-3A79-7627-DB5DFE49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673" y="1622385"/>
            <a:ext cx="8140453" cy="766992"/>
          </a:xfrm>
        </p:spPr>
        <p:txBody>
          <a:bodyPr/>
          <a:lstStyle/>
          <a:p>
            <a:r>
              <a:rPr lang="en-US" dirty="0" err="1"/>
              <a:t>Aonad</a:t>
            </a:r>
            <a:r>
              <a:rPr lang="ga-IE" dirty="0"/>
              <a:t> 1 –</a:t>
            </a:r>
            <a:br>
              <a:rPr lang="en-GB" sz="4000" b="1" i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ga-IE" dirty="0"/>
              <a:t>Súil Siar </a:t>
            </a:r>
            <a:br>
              <a:rPr lang="ga-IE" dirty="0"/>
            </a:br>
            <a:r>
              <a:rPr lang="ga-IE" dirty="0"/>
              <a:t>ar an </a:t>
            </a:r>
            <a:br>
              <a:rPr lang="ga-IE" dirty="0"/>
            </a:b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Achoimre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Chánacha</a:t>
            </a:r>
            <a:endParaRPr lang="en-IE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E72C6-2F39-6EC8-26F8-EB7328969B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1196340"/>
            <a:ext cx="9971530" cy="55397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803D60-F289-10B5-DDDE-698651A18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3782" y="1643483"/>
            <a:ext cx="6659188" cy="3983438"/>
            <a:chOff x="5232842" y="1628243"/>
            <a:chExt cx="6659188" cy="3983438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208F647-7332-4365-6E79-5C4CE03DE12E}"/>
                </a:ext>
              </a:extLst>
            </p:cNvPr>
            <p:cNvSpPr txBox="1">
              <a:spLocks/>
            </p:cNvSpPr>
            <p:nvPr/>
          </p:nvSpPr>
          <p:spPr>
            <a:xfrm>
              <a:off x="6490772" y="4160355"/>
              <a:ext cx="5335468" cy="651151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3600" b="1" dirty="0">
                  <a:solidFill>
                    <a:srgbClr val="D91F5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Ioncam reatha an Rialtais</a:t>
              </a:r>
              <a:endParaRPr lang="en-GB" sz="3600" dirty="0">
                <a:solidFill>
                  <a:srgbClr val="D91F53"/>
                </a:solidFill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8025EB1-D766-08E0-CC45-CADA23CC445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724213" y="3411067"/>
              <a:ext cx="2740694" cy="111540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70000"/>
                </a:lnSpc>
              </a:pPr>
              <a:r>
                <a:rPr lang="ga-IE" b="1" dirty="0">
                  <a:solidFill>
                    <a:srgbClr val="005A5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Caiteachas an rialtais</a:t>
              </a:r>
              <a:r>
                <a:rPr lang="en-IE" dirty="0">
                  <a:solidFill>
                    <a:srgbClr val="005A57"/>
                  </a:solidFill>
                  <a:effectLst/>
                </a:rPr>
                <a:t> </a:t>
              </a:r>
              <a:endParaRPr lang="en-GB" dirty="0">
                <a:solidFill>
                  <a:srgbClr val="005A57"/>
                </a:solidFill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D5065803-BD89-AE9D-1122-0AC43DCF682F}"/>
                </a:ext>
              </a:extLst>
            </p:cNvPr>
            <p:cNvSpPr txBox="1">
              <a:spLocks/>
            </p:cNvSpPr>
            <p:nvPr/>
          </p:nvSpPr>
          <p:spPr>
            <a:xfrm>
              <a:off x="7432928" y="3034622"/>
              <a:ext cx="2511172" cy="298707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Cláraithe Feithiclí</a:t>
              </a:r>
              <a:r>
                <a:rPr lang="en-IE" sz="1600" dirty="0">
                  <a:effectLst/>
                </a:rPr>
                <a:t> </a:t>
              </a:r>
              <a:endParaRPr lang="en-GB" sz="4000" dirty="0"/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C86D7B44-54D8-144E-5C05-1A106DB4CC18}"/>
                </a:ext>
              </a:extLst>
            </p:cNvPr>
            <p:cNvSpPr txBox="1">
              <a:spLocks/>
            </p:cNvSpPr>
            <p:nvPr/>
          </p:nvSpPr>
          <p:spPr>
            <a:xfrm>
              <a:off x="6477000" y="4992117"/>
              <a:ext cx="5349240" cy="449168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Cáin</a:t>
              </a:r>
              <a:r>
                <a:rPr lang="en-IE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IE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</a:t>
              </a:r>
              <a:r>
                <a:rPr lang="en-IE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IE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Dheochanna</a:t>
              </a:r>
              <a:r>
                <a:rPr lang="en-IE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IE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Siúcra-Mhilsithe</a:t>
              </a:r>
              <a:r>
                <a:rPr lang="en-IE" sz="2600" dirty="0">
                  <a:effectLst/>
                </a:rPr>
                <a:t> </a:t>
              </a:r>
              <a:endParaRPr lang="en-GB" sz="2600" dirty="0"/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1BC7F687-BC90-EAFD-3AE8-7B64725E9B51}"/>
                </a:ext>
              </a:extLst>
            </p:cNvPr>
            <p:cNvSpPr txBox="1">
              <a:spLocks/>
            </p:cNvSpPr>
            <p:nvPr/>
          </p:nvSpPr>
          <p:spPr>
            <a:xfrm>
              <a:off x="7686308" y="5314149"/>
              <a:ext cx="3118852" cy="297532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1800" b="1" dirty="0">
                  <a:solidFill>
                    <a:srgbClr val="D91F5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Choinneála ar Ús Taisce</a:t>
              </a:r>
              <a:r>
                <a:rPr lang="en-IE" sz="1600" dirty="0">
                  <a:solidFill>
                    <a:srgbClr val="D91F53"/>
                  </a:solidFill>
                  <a:effectLst/>
                </a:rPr>
                <a:t> </a:t>
              </a:r>
              <a:endParaRPr lang="en-GB" sz="4000" dirty="0">
                <a:solidFill>
                  <a:srgbClr val="D91F53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23482B91-C902-2B23-1818-4021AD739355}"/>
                </a:ext>
              </a:extLst>
            </p:cNvPr>
            <p:cNvSpPr txBox="1">
              <a:spLocks/>
            </p:cNvSpPr>
            <p:nvPr/>
          </p:nvSpPr>
          <p:spPr>
            <a:xfrm>
              <a:off x="7409323" y="3289137"/>
              <a:ext cx="3252891" cy="546328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2200" b="1" dirty="0">
                  <a:solidFill>
                    <a:srgbClr val="005A5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Gnóthachan Caipitiúil</a:t>
              </a:r>
              <a:r>
                <a:rPr lang="en-IE" sz="2200" dirty="0">
                  <a:solidFill>
                    <a:srgbClr val="005A57"/>
                  </a:solidFill>
                  <a:effectLst/>
                </a:rPr>
                <a:t> </a:t>
              </a:r>
              <a:endParaRPr lang="en-GB" sz="2200" dirty="0">
                <a:solidFill>
                  <a:srgbClr val="005A57"/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852FECAA-C58A-9077-384E-2289A71CE9A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567414" y="2689358"/>
              <a:ext cx="2433923" cy="619688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Chánachas</a:t>
              </a:r>
              <a:r>
                <a:rPr lang="en-IE" sz="4000" dirty="0">
                  <a:effectLst/>
                </a:rPr>
                <a:t> </a:t>
              </a:r>
              <a:endParaRPr lang="en-GB" sz="4000" dirty="0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3FDF535F-790F-BE2B-76BC-77E7DF573E9C}"/>
                </a:ext>
              </a:extLst>
            </p:cNvPr>
            <p:cNvSpPr txBox="1">
              <a:spLocks/>
            </p:cNvSpPr>
            <p:nvPr/>
          </p:nvSpPr>
          <p:spPr>
            <a:xfrm>
              <a:off x="7397738" y="3783185"/>
              <a:ext cx="2992152" cy="683252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3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Bhreisluacha</a:t>
              </a:r>
              <a:endParaRPr lang="en-GB" sz="3000" dirty="0"/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E175169-E77F-2F67-D301-108A5B1893C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64261" y="3037760"/>
              <a:ext cx="2351541" cy="414380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2000" b="1" dirty="0">
                  <a:solidFill>
                    <a:srgbClr val="D91F5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Bhreisluacha</a:t>
              </a:r>
              <a:r>
                <a:rPr lang="en-IE" sz="2000" dirty="0">
                  <a:solidFill>
                    <a:srgbClr val="D91F53"/>
                  </a:solidFill>
                  <a:effectLst/>
                </a:rPr>
                <a:t> </a:t>
              </a:r>
              <a:endParaRPr lang="en-GB" sz="2000" dirty="0">
                <a:solidFill>
                  <a:srgbClr val="D91F53"/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8C95F8D-92CC-6836-5E68-F00A0388ED7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759618" y="2617835"/>
              <a:ext cx="2199512" cy="876300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2280"/>
                </a:lnSpc>
              </a:pPr>
              <a:r>
                <a:rPr lang="ga-IE" sz="2400" b="1" dirty="0">
                  <a:solidFill>
                    <a:srgbClr val="D91F5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Muirear Sóisialach Uilíoch</a:t>
              </a:r>
              <a:r>
                <a:rPr lang="en-IE" sz="2400" dirty="0">
                  <a:solidFill>
                    <a:srgbClr val="D91F53"/>
                  </a:solidFill>
                  <a:effectLst/>
                </a:rPr>
                <a:t> </a:t>
              </a:r>
              <a:endParaRPr lang="en-GB" sz="2400" dirty="0">
                <a:solidFill>
                  <a:srgbClr val="D91F53"/>
                </a:solidFill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9E95C032-8705-5183-A3CE-F7C058E635DF}"/>
                </a:ext>
              </a:extLst>
            </p:cNvPr>
            <p:cNvSpPr txBox="1">
              <a:spLocks/>
            </p:cNvSpPr>
            <p:nvPr/>
          </p:nvSpPr>
          <p:spPr>
            <a:xfrm>
              <a:off x="7408228" y="3580979"/>
              <a:ext cx="1796732" cy="261312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1700" b="1" dirty="0">
                  <a:solidFill>
                    <a:srgbClr val="D91F5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Chorparáide</a:t>
              </a:r>
              <a:r>
                <a:rPr lang="en-IE" sz="1700" dirty="0">
                  <a:solidFill>
                    <a:srgbClr val="D91F53"/>
                  </a:solidFill>
                  <a:effectLst/>
                </a:rPr>
                <a:t> </a:t>
              </a:r>
              <a:endParaRPr lang="en-GB" sz="1700" dirty="0">
                <a:solidFill>
                  <a:srgbClr val="D91F53"/>
                </a:solidFill>
              </a:endParaRP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18CA3B55-D086-5604-2F5B-2F7E7F495B5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206502" y="3079747"/>
              <a:ext cx="2677466" cy="391520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IE" sz="22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</a:t>
              </a:r>
              <a:r>
                <a:rPr lang="en-IE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E" sz="22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Charbóin</a:t>
              </a:r>
              <a:r>
                <a:rPr lang="en-IE" sz="2200" dirty="0">
                  <a:effectLst/>
                </a:rPr>
                <a:t> </a:t>
              </a:r>
              <a:endParaRPr lang="en-GB" sz="2200" dirty="0"/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AECB5BE-240F-EDF0-8313-DA5B23268AE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861368" y="2706423"/>
              <a:ext cx="2551112" cy="394752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2200" b="1" dirty="0">
                  <a:solidFill>
                    <a:srgbClr val="005A5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Mhaoine Áitiúil</a:t>
              </a:r>
              <a:r>
                <a:rPr lang="en-IE" sz="2200" dirty="0">
                  <a:solidFill>
                    <a:srgbClr val="005A57"/>
                  </a:solidFill>
                  <a:effectLst/>
                </a:rPr>
                <a:t> </a:t>
              </a:r>
              <a:endParaRPr lang="en-GB" sz="2200" dirty="0">
                <a:solidFill>
                  <a:srgbClr val="005A57"/>
                </a:solidFill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0F8926CE-C271-1864-8DD5-C753BF3F9550}"/>
                </a:ext>
              </a:extLst>
            </p:cNvPr>
            <p:cNvSpPr txBox="1">
              <a:spLocks/>
            </p:cNvSpPr>
            <p:nvPr/>
          </p:nvSpPr>
          <p:spPr>
            <a:xfrm>
              <a:off x="8998164" y="3573359"/>
              <a:ext cx="2846120" cy="235768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17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Dleacht Stampa</a:t>
              </a:r>
              <a:r>
                <a:rPr lang="en-IE" sz="1700" dirty="0">
                  <a:effectLst/>
                </a:rPr>
                <a:t> </a:t>
              </a:r>
              <a:endParaRPr lang="en-GB" sz="1700" dirty="0"/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F692C13-9E56-65A4-A1D8-7F0A205C1418}"/>
                </a:ext>
              </a:extLst>
            </p:cNvPr>
            <p:cNvSpPr txBox="1">
              <a:spLocks/>
            </p:cNvSpPr>
            <p:nvPr/>
          </p:nvSpPr>
          <p:spPr>
            <a:xfrm>
              <a:off x="9300486" y="4622968"/>
              <a:ext cx="2591544" cy="371389"/>
            </a:xfrm>
            <a:prstGeom prst="rect">
              <a:avLst/>
            </a:prstGeom>
          </p:spPr>
          <p:txBody>
            <a:bodyPr lIns="0" bIns="0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2600" b="1" dirty="0">
                  <a:solidFill>
                    <a:srgbClr val="005A5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Ioncaim</a:t>
              </a:r>
              <a:r>
                <a:rPr lang="en-IE" sz="2600" dirty="0">
                  <a:solidFill>
                    <a:srgbClr val="005A57"/>
                  </a:solidFill>
                  <a:effectLst/>
                </a:rPr>
                <a:t> </a:t>
              </a:r>
              <a:endParaRPr lang="en-GB" sz="2600" dirty="0">
                <a:solidFill>
                  <a:srgbClr val="005A57"/>
                </a:solidFill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DEF6DAB6-ACE8-287E-6081-3D151DE0E49F}"/>
                </a:ext>
              </a:extLst>
            </p:cNvPr>
            <p:cNvSpPr txBox="1">
              <a:spLocks/>
            </p:cNvSpPr>
            <p:nvPr/>
          </p:nvSpPr>
          <p:spPr>
            <a:xfrm>
              <a:off x="6489555" y="4595471"/>
              <a:ext cx="2876721" cy="336084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ga-IE" sz="2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Cáin Fáltas Caipitiúil</a:t>
              </a:r>
              <a:r>
                <a:rPr lang="en-IE" sz="2600" dirty="0">
                  <a:effectLst/>
                </a:rPr>
                <a:t> </a:t>
              </a:r>
              <a:endParaRPr lang="en-GB" sz="2600" dirty="0"/>
            </a:p>
          </p:txBody>
        </p: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EE98282B-0E72-6BB0-BB6D-E0B0FE82B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1171423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8F0A10B-E95D-046B-81F2-1AA2DAFC7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3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601BBF-DA57-F634-C465-6EA3885B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74" y="417140"/>
            <a:ext cx="2696454" cy="1325563"/>
          </a:xfrm>
        </p:spPr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Dialann Foghlama</a:t>
            </a:r>
            <a:r>
              <a:rPr lang="en-IE" dirty="0"/>
              <a:t>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B0B69-4404-CA1E-D8D1-19EEE4FC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1494131"/>
            <a:ext cx="8985250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95824-4C8C-1DE9-A357-455B29C44E64}"/>
              </a:ext>
            </a:extLst>
          </p:cNvPr>
          <p:cNvSpPr txBox="1"/>
          <p:nvPr/>
        </p:nvSpPr>
        <p:spPr>
          <a:xfrm>
            <a:off x="7985871" y="2299551"/>
            <a:ext cx="2068195" cy="261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I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Líon</a:t>
            </a:r>
            <a:r>
              <a:rPr lang="en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 Dhialann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Foghlama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 haghaidh </a:t>
            </a:r>
            <a:b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Aonad</a:t>
            </a: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</a:p>
          <a:p>
            <a:pPr algn="ctr">
              <a:lnSpc>
                <a:spcPts val="2760"/>
              </a:lnSpc>
            </a:pPr>
            <a:r>
              <a:rPr lang="ga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Achoimre</a:t>
            </a:r>
            <a:r>
              <a:rPr lang="en-IE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E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IE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Chánacha</a:t>
            </a:r>
            <a:endParaRPr lang="ga-IE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41ABE857-83DF-4B3A-E881-B4657B17F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50032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C1C7605-1269-A415-155D-A9C9BC49DA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87C3-E727-2269-425A-A90C88E6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Spriocanna Foghlama</a:t>
            </a:r>
            <a:endParaRPr lang="en-US" dirty="0"/>
          </a:p>
        </p:txBody>
      </p:sp>
      <p:pic>
        <p:nvPicPr>
          <p:cNvPr id="5" name="Picture 4" descr="Deilbhín a léiríonn spriocanna foghlama">
            <a:extLst>
              <a:ext uri="{FF2B5EF4-FFF2-40B4-BE49-F238E27FC236}">
                <a16:creationId xmlns:a16="http://schemas.microsoft.com/office/drawing/2014/main" id="{964EF56B-CEA7-2B9C-5DF7-0209AF49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45" y="1096114"/>
            <a:ext cx="1307132" cy="130713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31D74-2536-D818-4405-AF718722F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7" y="1545571"/>
            <a:ext cx="6981385" cy="471487"/>
          </a:xfrm>
        </p:spPr>
        <p:txBody>
          <a:bodyPr/>
          <a:lstStyle/>
          <a:p>
            <a:r>
              <a:rPr lang="ga-IE" dirty="0">
                <a:latin typeface="+mj-lt"/>
              </a:rPr>
              <a:t>Ag deireadh an </a:t>
            </a:r>
            <a:r>
              <a:rPr lang="en-IE" dirty="0" err="1">
                <a:latin typeface="+mj-lt"/>
              </a:rPr>
              <a:t>aonaid</a:t>
            </a:r>
            <a:r>
              <a:rPr lang="ga-IE" dirty="0">
                <a:latin typeface="+mj-lt"/>
              </a:rPr>
              <a:t>, beidh mé in ann: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E34EA6A-BA60-B608-3468-018E0F162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41338"/>
              </p:ext>
            </p:extLst>
          </p:nvPr>
        </p:nvGraphicFramePr>
        <p:xfrm>
          <a:off x="1760537" y="2276705"/>
          <a:ext cx="10073763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317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597446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4688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1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a-I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 téarma </a:t>
                      </a:r>
                      <a:r>
                        <a:rPr lang="ga-IE" sz="28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cánachas</a:t>
                      </a:r>
                      <a:r>
                        <a:rPr lang="ga-I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mhíniú agus breac-chuntas a thabhairt ar chuspóir córas cánach</a:t>
                      </a:r>
                    </a:p>
                  </a:txBody>
                  <a:tcPr>
                    <a:lnL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1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a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Tuiscint a fháil ar na cúiseanna le cánacha a íoc</a:t>
                      </a:r>
                    </a:p>
                  </a:txBody>
                  <a:tcPr>
                    <a:lnL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88506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1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ga-IE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reac</a:t>
                      </a:r>
                      <a:r>
                        <a:rPr lang="ga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-chuntas </a:t>
                      </a:r>
                      <a:r>
                        <a:rPr lang="en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</a:t>
                      </a:r>
                      <a:r>
                        <a:rPr lang="en-IE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ga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 na cineálacha cánacha a bhailíonn na Coimisinéirí Ioncaim ó dhaoine aonair agus ó </a:t>
                      </a:r>
                      <a:r>
                        <a:rPr lang="ga-IE" sz="2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ghnóthaí</a:t>
                      </a:r>
                      <a:endParaRPr lang="ga-IE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88506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1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a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Príomhréimsí ioncaim (ioncam reatha) agus caiteachais</a:t>
                      </a:r>
                      <a:r>
                        <a:rPr lang="en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rialtais</a:t>
                      </a:r>
                      <a:r>
                        <a:rPr lang="ga-IE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aithint</a:t>
                      </a:r>
                    </a:p>
                  </a:txBody>
                  <a:tcPr>
                    <a:lnL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91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A3AE-3B1E-4D4D-CD83-299E5A324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3DD65B-94AC-E9CB-E861-F16D24147794}"/>
              </a:ext>
            </a:extLst>
          </p:cNvPr>
          <p:cNvSpPr txBox="1"/>
          <p:nvPr/>
        </p:nvSpPr>
        <p:spPr>
          <a:xfrm>
            <a:off x="1785509" y="579939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442CEF-52BD-CD0B-7E5A-67839A890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1" y="1636412"/>
            <a:ext cx="3668740" cy="5221588"/>
          </a:xfrm>
          <a:prstGeom prst="rect">
            <a:avLst/>
          </a:prstGeom>
        </p:spPr>
      </p:pic>
      <p:grpSp>
        <p:nvGrpSpPr>
          <p:cNvPr id="15" name="Group 14" descr="Naoi mbolgán cainte bán a thugann spás do scoláirí a gcuid moltaí a bhreacadh síos">
            <a:extLst>
              <a:ext uri="{FF2B5EF4-FFF2-40B4-BE49-F238E27FC236}">
                <a16:creationId xmlns:a16="http://schemas.microsoft.com/office/drawing/2014/main" id="{B0A669D5-7411-6462-A18D-5E0744936F2A}"/>
              </a:ext>
            </a:extLst>
          </p:cNvPr>
          <p:cNvGrpSpPr/>
          <p:nvPr/>
        </p:nvGrpSpPr>
        <p:grpSpPr>
          <a:xfrm>
            <a:off x="3900812" y="1822681"/>
            <a:ext cx="7478485" cy="4336223"/>
            <a:chOff x="3900812" y="1822681"/>
            <a:chExt cx="7478485" cy="4336223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9BF448EC-3682-1546-2322-350038E06A27}"/>
                </a:ext>
              </a:extLst>
            </p:cNvPr>
            <p:cNvSpPr/>
            <p:nvPr/>
          </p:nvSpPr>
          <p:spPr>
            <a:xfrm>
              <a:off x="3900812" y="5051074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04D6EBC0-7C05-84A3-4DB0-0A14894BE59E}"/>
                </a:ext>
              </a:extLst>
            </p:cNvPr>
            <p:cNvSpPr/>
            <p:nvPr/>
          </p:nvSpPr>
          <p:spPr>
            <a:xfrm>
              <a:off x="3900812" y="3492861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7AA92319-532E-4161-E522-A111C08F0744}"/>
                </a:ext>
              </a:extLst>
            </p:cNvPr>
            <p:cNvSpPr/>
            <p:nvPr/>
          </p:nvSpPr>
          <p:spPr>
            <a:xfrm>
              <a:off x="6597359" y="5051074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4A6267E7-ACBD-E11F-B79D-019A07277A4E}"/>
                </a:ext>
              </a:extLst>
            </p:cNvPr>
            <p:cNvSpPr/>
            <p:nvPr/>
          </p:nvSpPr>
          <p:spPr>
            <a:xfrm>
              <a:off x="6597359" y="3492861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FA119B5E-CEA7-9CD8-6124-7797EB68BBF9}"/>
                </a:ext>
              </a:extLst>
            </p:cNvPr>
            <p:cNvSpPr/>
            <p:nvPr/>
          </p:nvSpPr>
          <p:spPr>
            <a:xfrm>
              <a:off x="6597359" y="1822681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E666BE5F-2573-19D7-A511-C97137B9F33A}"/>
                </a:ext>
              </a:extLst>
            </p:cNvPr>
            <p:cNvSpPr/>
            <p:nvPr/>
          </p:nvSpPr>
          <p:spPr>
            <a:xfrm>
              <a:off x="9321897" y="5051074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DBF4011E-3EAD-4A7E-1816-4B085EB16F1B}"/>
                </a:ext>
              </a:extLst>
            </p:cNvPr>
            <p:cNvSpPr/>
            <p:nvPr/>
          </p:nvSpPr>
          <p:spPr>
            <a:xfrm>
              <a:off x="9321897" y="3492861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D91F5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BB96BC16-AE98-DD66-C417-682C48F4F2EF}"/>
                </a:ext>
              </a:extLst>
            </p:cNvPr>
            <p:cNvSpPr/>
            <p:nvPr/>
          </p:nvSpPr>
          <p:spPr>
            <a:xfrm>
              <a:off x="9321897" y="1822681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6BE05A22-D309-5E4B-7525-0A0FD9C96B17}"/>
                </a:ext>
              </a:extLst>
            </p:cNvPr>
            <p:cNvSpPr/>
            <p:nvPr/>
          </p:nvSpPr>
          <p:spPr>
            <a:xfrm>
              <a:off x="3900812" y="1822681"/>
              <a:ext cx="2057400" cy="1107830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riangle 15">
            <a:extLst>
              <a:ext uri="{FF2B5EF4-FFF2-40B4-BE49-F238E27FC236}">
                <a16:creationId xmlns:a16="http://schemas.microsoft.com/office/drawing/2014/main" id="{BA5AA7B4-471B-70F6-DD16-54ECEC41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3FFB8618-C899-A6FD-3C7A-F442872D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Céard is cánachas ann?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C3DE0-29CC-88D5-51C0-71699D7E1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AB97FF-1F72-1FBE-8599-A80E997EA576}"/>
              </a:ext>
            </a:extLst>
          </p:cNvPr>
          <p:cNvSpPr txBox="1"/>
          <p:nvPr/>
        </p:nvSpPr>
        <p:spPr>
          <a:xfrm>
            <a:off x="1785509" y="579939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03A5956-C556-52C0-9F77-D50DEB2E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Sainmhíniú ar Chánachas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B9B4A-9FBA-272C-2A77-8B8FA3FF5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1" y="1636412"/>
            <a:ext cx="3668740" cy="5221588"/>
          </a:xfrm>
          <a:prstGeom prst="rect">
            <a:avLst/>
          </a:prstGeom>
        </p:spPr>
      </p:pic>
      <p:sp>
        <p:nvSpPr>
          <p:cNvPr id="2" name="Rounded Rectangular Callout 1" descr="Bolgán cainte bán a thugann spás do scoláirí a gcuid moltaí a bhreacadh síos">
            <a:extLst>
              <a:ext uri="{FF2B5EF4-FFF2-40B4-BE49-F238E27FC236}">
                <a16:creationId xmlns:a16="http://schemas.microsoft.com/office/drawing/2014/main" id="{A4D00134-9872-EF6A-21EC-2A80F1C0C6A6}"/>
              </a:ext>
            </a:extLst>
          </p:cNvPr>
          <p:cNvSpPr/>
          <p:nvPr/>
        </p:nvSpPr>
        <p:spPr>
          <a:xfrm>
            <a:off x="4266146" y="2262024"/>
            <a:ext cx="6462252" cy="3363889"/>
          </a:xfrm>
          <a:prstGeom prst="wedgeRoundRectCallout">
            <a:avLst>
              <a:gd name="adj1" fmla="val -61612"/>
              <a:gd name="adj2" fmla="val -33030"/>
              <a:gd name="adj3" fmla="val 16667"/>
            </a:avLst>
          </a:prstGeom>
          <a:solidFill>
            <a:schemeClr val="bg1"/>
          </a:solidFill>
          <a:ln w="66675">
            <a:solidFill>
              <a:srgbClr val="D91F5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927C236-571C-0E6C-79EE-098D85A02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6E5E7B0-A242-1CB0-548D-EF971EE5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710D59F-D3BD-DF1B-39B2-1D877C1EE9A6}"/>
              </a:ext>
            </a:extLst>
          </p:cNvPr>
          <p:cNvSpPr txBox="1"/>
          <p:nvPr/>
        </p:nvSpPr>
        <p:spPr>
          <a:xfrm>
            <a:off x="1774825" y="570795"/>
            <a:ext cx="2123658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ga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607" y="962488"/>
            <a:ext cx="10515600" cy="520492"/>
          </a:xfrm>
        </p:spPr>
        <p:txBody>
          <a:bodyPr lIns="0">
            <a:noAutofit/>
          </a:bodyPr>
          <a:lstStyle/>
          <a:p>
            <a:r>
              <a:rPr lang="ga-IE" dirty="0"/>
              <a:t>C</a:t>
            </a:r>
            <a:r>
              <a:rPr lang="en-IE" dirty="0" err="1"/>
              <a:t>én</a:t>
            </a:r>
            <a:r>
              <a:rPr lang="ga-IE" dirty="0"/>
              <a:t> </a:t>
            </a:r>
            <a:r>
              <a:rPr lang="en-IE" dirty="0" err="1"/>
              <a:t>fáth</a:t>
            </a:r>
            <a:r>
              <a:rPr lang="ga-IE" dirty="0"/>
              <a:t> </a:t>
            </a:r>
            <a:r>
              <a:rPr lang="en-IE" dirty="0"/>
              <a:t>a </a:t>
            </a:r>
            <a:r>
              <a:rPr lang="en-IE" dirty="0" err="1"/>
              <a:t>bhfuil</a:t>
            </a:r>
            <a:r>
              <a:rPr lang="en-IE" dirty="0"/>
              <a:t> </a:t>
            </a:r>
            <a:r>
              <a:rPr lang="en-IE" dirty="0" err="1"/>
              <a:t>gá</a:t>
            </a:r>
            <a:r>
              <a:rPr lang="en-IE" dirty="0"/>
              <a:t> leis </a:t>
            </a:r>
            <a:r>
              <a:rPr lang="ga-IE" dirty="0"/>
              <a:t>an </a:t>
            </a:r>
            <a:r>
              <a:rPr lang="en-IE" dirty="0"/>
              <a:t>g</a:t>
            </a:r>
            <a:r>
              <a:rPr lang="ga-IE" dirty="0"/>
              <a:t>cánachas?</a:t>
            </a:r>
            <a:endParaRPr lang="en-GB" sz="4000" b="1" i="0" dirty="0"/>
          </a:p>
        </p:txBody>
      </p:sp>
      <p:grpSp>
        <p:nvGrpSpPr>
          <p:cNvPr id="5" name="Group 4" descr="Trí nótaí Post-It a thugann spás do scoláirí a gcuid moltaí a bhreacadh síos">
            <a:extLst>
              <a:ext uri="{FF2B5EF4-FFF2-40B4-BE49-F238E27FC236}">
                <a16:creationId xmlns:a16="http://schemas.microsoft.com/office/drawing/2014/main" id="{9D2A973B-4A76-8A08-0ABF-A234DA4193B2}"/>
              </a:ext>
            </a:extLst>
          </p:cNvPr>
          <p:cNvGrpSpPr/>
          <p:nvPr/>
        </p:nvGrpSpPr>
        <p:grpSpPr>
          <a:xfrm>
            <a:off x="1343955" y="1430685"/>
            <a:ext cx="10095435" cy="4409455"/>
            <a:chOff x="1343955" y="1430685"/>
            <a:chExt cx="10095435" cy="4409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D1C5FA-C6E1-EDCB-5D6F-D0498F318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955" y="1476405"/>
              <a:ext cx="4120382" cy="41203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AE4F0B-9756-A477-65BA-8FB9599C6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969" y="1496646"/>
              <a:ext cx="4120382" cy="412038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C71E85-5786-8DF3-1C13-CE6F75580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795" y="1430685"/>
              <a:ext cx="4308595" cy="4409455"/>
            </a:xfrm>
            <a:prstGeom prst="rect">
              <a:avLst/>
            </a:prstGeom>
          </p:spPr>
        </p:pic>
      </p:grpSp>
      <p:sp>
        <p:nvSpPr>
          <p:cNvPr id="3" name="Triangle 2">
            <a:extLst>
              <a:ext uri="{FF2B5EF4-FFF2-40B4-BE49-F238E27FC236}">
                <a16:creationId xmlns:a16="http://schemas.microsoft.com/office/drawing/2014/main" id="{39473323-284E-1B16-C4D5-647EB155A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ED2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41574-4A91-823B-AA90-3611FA6841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88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52C111A-C6D6-9040-F58D-077CB2CC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Prionsabail an Chánachais</a:t>
            </a:r>
            <a:endParaRPr lang="en-US" dirty="0"/>
          </a:p>
        </p:txBody>
      </p:sp>
      <p:grpSp>
        <p:nvGrpSpPr>
          <p:cNvPr id="3" name="Group 2" descr="Cothroime&#10;">
            <a:extLst>
              <a:ext uri="{FF2B5EF4-FFF2-40B4-BE49-F238E27FC236}">
                <a16:creationId xmlns:a16="http://schemas.microsoft.com/office/drawing/2014/main" id="{D8C9FAD5-50AE-7F9E-0E81-517B679F8321}"/>
              </a:ext>
            </a:extLst>
          </p:cNvPr>
          <p:cNvGrpSpPr/>
          <p:nvPr/>
        </p:nvGrpSpPr>
        <p:grpSpPr>
          <a:xfrm>
            <a:off x="1754133" y="2184399"/>
            <a:ext cx="2293426" cy="3161248"/>
            <a:chOff x="1429181" y="2184399"/>
            <a:chExt cx="2293426" cy="3161248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F4FCFAA-8B06-D7FC-0661-D4C937201245}"/>
                </a:ext>
              </a:extLst>
            </p:cNvPr>
            <p:cNvSpPr/>
            <p:nvPr/>
          </p:nvSpPr>
          <p:spPr>
            <a:xfrm>
              <a:off x="1429181" y="4647378"/>
              <a:ext cx="2293426" cy="698269"/>
            </a:xfrm>
            <a:prstGeom prst="roundRect">
              <a:avLst/>
            </a:prstGeom>
            <a:solidFill>
              <a:srgbClr val="ED2F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ga-IE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Cothroime</a:t>
              </a:r>
              <a:endParaRPr lang="en-GB" sz="26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D6E018-A77E-E0D1-2649-7EA677F8D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357" y="2184399"/>
              <a:ext cx="2269671" cy="2269671"/>
            </a:xfrm>
            <a:prstGeom prst="rect">
              <a:avLst/>
            </a:prstGeom>
          </p:spPr>
        </p:pic>
      </p:grpSp>
      <p:grpSp>
        <p:nvGrpSpPr>
          <p:cNvPr id="5" name="Group 4" descr="Cinnteacht&#10;">
            <a:extLst>
              <a:ext uri="{FF2B5EF4-FFF2-40B4-BE49-F238E27FC236}">
                <a16:creationId xmlns:a16="http://schemas.microsoft.com/office/drawing/2014/main" id="{7D0AAFC6-24D9-CE1E-E6AD-47952926D3CC}"/>
              </a:ext>
            </a:extLst>
          </p:cNvPr>
          <p:cNvGrpSpPr/>
          <p:nvPr/>
        </p:nvGrpSpPr>
        <p:grpSpPr>
          <a:xfrm>
            <a:off x="4103544" y="2184399"/>
            <a:ext cx="2338080" cy="3161248"/>
            <a:chOff x="4103544" y="2184399"/>
            <a:chExt cx="2338080" cy="316124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73A791D-6A01-05CC-FDB9-238B54039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3544" y="2710543"/>
              <a:ext cx="0" cy="1404257"/>
            </a:xfrm>
            <a:prstGeom prst="line">
              <a:avLst/>
            </a:prstGeom>
            <a:ln w="28575" cap="rnd" cmpd="sng">
              <a:solidFill>
                <a:srgbClr val="ED2F6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47B4121-1EC0-CFA6-5C0A-29D251A0265B}"/>
                </a:ext>
              </a:extLst>
            </p:cNvPr>
            <p:cNvSpPr/>
            <p:nvPr/>
          </p:nvSpPr>
          <p:spPr>
            <a:xfrm>
              <a:off x="4148198" y="4647378"/>
              <a:ext cx="2293426" cy="698269"/>
            </a:xfrm>
            <a:prstGeom prst="roundRect">
              <a:avLst/>
            </a:prstGeom>
            <a:solidFill>
              <a:srgbClr val="ED2F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ga-IE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Cinnteacht</a:t>
              </a:r>
              <a:endParaRPr lang="en-GB" sz="26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C2A987-F638-559D-8071-163F95B3B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652" y="2184399"/>
              <a:ext cx="2269671" cy="2269671"/>
            </a:xfrm>
            <a:prstGeom prst="rect">
              <a:avLst/>
            </a:prstGeom>
          </p:spPr>
        </p:pic>
      </p:grpSp>
      <p:grpSp>
        <p:nvGrpSpPr>
          <p:cNvPr id="7" name="Group 6" descr="Éifeachtúlacht&#10;">
            <a:extLst>
              <a:ext uri="{FF2B5EF4-FFF2-40B4-BE49-F238E27FC236}">
                <a16:creationId xmlns:a16="http://schemas.microsoft.com/office/drawing/2014/main" id="{30D11F17-DFF8-D7F4-3900-4AA3F7398ACB}"/>
              </a:ext>
            </a:extLst>
          </p:cNvPr>
          <p:cNvGrpSpPr/>
          <p:nvPr/>
        </p:nvGrpSpPr>
        <p:grpSpPr>
          <a:xfrm>
            <a:off x="6487516" y="2184399"/>
            <a:ext cx="2404493" cy="3161248"/>
            <a:chOff x="6162564" y="2184399"/>
            <a:chExt cx="2404493" cy="316124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73C3BA1-28E0-24DB-27C0-B7B759DE1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2564" y="2710543"/>
              <a:ext cx="0" cy="1404257"/>
            </a:xfrm>
            <a:prstGeom prst="line">
              <a:avLst/>
            </a:prstGeom>
            <a:ln w="28575" cap="rnd" cmpd="sng">
              <a:solidFill>
                <a:srgbClr val="ED2F6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6A0D9BF2-C968-1B6B-F434-85854D3E50CC}"/>
                </a:ext>
              </a:extLst>
            </p:cNvPr>
            <p:cNvSpPr/>
            <p:nvPr/>
          </p:nvSpPr>
          <p:spPr>
            <a:xfrm>
              <a:off x="6225624" y="4647378"/>
              <a:ext cx="2293426" cy="698269"/>
            </a:xfrm>
            <a:prstGeom prst="roundRect">
              <a:avLst/>
            </a:prstGeom>
            <a:solidFill>
              <a:srgbClr val="ED2F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ga-IE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Éifeachtúlacht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B8D9B1-F41C-96A3-75B6-677AC3FA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386" y="2184399"/>
              <a:ext cx="2269671" cy="2269671"/>
            </a:xfrm>
            <a:prstGeom prst="rect">
              <a:avLst/>
            </a:prstGeom>
          </p:spPr>
        </p:pic>
      </p:grpSp>
      <p:grpSp>
        <p:nvGrpSpPr>
          <p:cNvPr id="9" name="Group 8" descr="Áisiúlacht&#10;">
            <a:extLst>
              <a:ext uri="{FF2B5EF4-FFF2-40B4-BE49-F238E27FC236}">
                <a16:creationId xmlns:a16="http://schemas.microsoft.com/office/drawing/2014/main" id="{461A6AF2-560D-FFFB-B144-EB359F982597}"/>
              </a:ext>
            </a:extLst>
          </p:cNvPr>
          <p:cNvGrpSpPr/>
          <p:nvPr/>
        </p:nvGrpSpPr>
        <p:grpSpPr>
          <a:xfrm>
            <a:off x="8961267" y="2184399"/>
            <a:ext cx="2354629" cy="3161248"/>
            <a:chOff x="8636315" y="2184399"/>
            <a:chExt cx="2354629" cy="316124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F912C24-E2EA-83BB-B749-720E36BF9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9841" y="2710543"/>
              <a:ext cx="0" cy="1404257"/>
            </a:xfrm>
            <a:prstGeom prst="line">
              <a:avLst/>
            </a:prstGeom>
            <a:ln w="28575" cap="rnd" cmpd="sng">
              <a:solidFill>
                <a:srgbClr val="ED2F6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5361B1B4-848D-FA02-9272-90AB9857F8D0}"/>
                </a:ext>
              </a:extLst>
            </p:cNvPr>
            <p:cNvSpPr/>
            <p:nvPr/>
          </p:nvSpPr>
          <p:spPr>
            <a:xfrm>
              <a:off x="8636315" y="4647378"/>
              <a:ext cx="2293426" cy="698269"/>
            </a:xfrm>
            <a:prstGeom prst="roundRect">
              <a:avLst/>
            </a:prstGeom>
            <a:solidFill>
              <a:srgbClr val="ED2F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ga-IE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Áisiúlacht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3B548D-1700-0262-277A-170F6E5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1273" y="2184399"/>
              <a:ext cx="2269671" cy="2269671"/>
            </a:xfrm>
            <a:prstGeom prst="rect">
              <a:avLst/>
            </a:prstGeom>
          </p:spPr>
        </p:pic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9FEF251-1A58-9B86-2F33-F71787724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6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7ECF56B4-54D8-FAFC-1F4A-AACD5109E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ga-IE" dirty="0"/>
              <a:t>Prionsabail an Chánachais </a:t>
            </a:r>
            <a:br>
              <a:rPr lang="ga-IE" dirty="0"/>
            </a:br>
            <a:br>
              <a:rPr lang="en-IE" sz="4400" dirty="0"/>
            </a:b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5081C7-ADA8-5F79-E480-7C99A0EF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52048"/>
            <a:ext cx="8140453" cy="766992"/>
          </a:xfrm>
        </p:spPr>
        <p:txBody>
          <a:bodyPr/>
          <a:lstStyle/>
          <a:p>
            <a:r>
              <a:rPr lang="ga-IE" sz="4000" b="1" dirty="0"/>
              <a:t>Prionsabail an Chánachais 2 </a:t>
            </a:r>
            <a:br>
              <a:rPr lang="ga-IE" sz="4000" b="1" dirty="0"/>
            </a:br>
            <a:br>
              <a:rPr lang="en-IE" sz="4400" b="1" dirty="0"/>
            </a:br>
            <a:endParaRPr lang="en-US" dirty="0"/>
          </a:p>
        </p:txBody>
      </p:sp>
      <p:grpSp>
        <p:nvGrpSpPr>
          <p:cNvPr id="10" name="Group 9" descr="Adam Smith 1723 - 1790 Fealsamh agus Eacnamaí Albanach. Údar “…The Wealth of Nations”&#10;">
            <a:extLst>
              <a:ext uri="{FF2B5EF4-FFF2-40B4-BE49-F238E27FC236}">
                <a16:creationId xmlns:a16="http://schemas.microsoft.com/office/drawing/2014/main" id="{10C05967-562F-2642-33E2-27A7D4847D46}"/>
              </a:ext>
            </a:extLst>
          </p:cNvPr>
          <p:cNvGrpSpPr/>
          <p:nvPr/>
        </p:nvGrpSpPr>
        <p:grpSpPr>
          <a:xfrm>
            <a:off x="8908850" y="1494673"/>
            <a:ext cx="2974765" cy="4889415"/>
            <a:chOff x="8908850" y="1494673"/>
            <a:chExt cx="2974765" cy="4889415"/>
          </a:xfrm>
        </p:grpSpPr>
        <p:pic>
          <p:nvPicPr>
            <p:cNvPr id="1028" name="Picture 4" descr="Credit: Getty Images/Hulton Archive">
              <a:extLst>
                <a:ext uri="{FF2B5EF4-FFF2-40B4-BE49-F238E27FC236}">
                  <a16:creationId xmlns:a16="http://schemas.microsoft.com/office/drawing/2014/main" id="{4669824E-4EEC-41B7-8C85-75819C026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044" y="1494673"/>
              <a:ext cx="2969571" cy="4131578"/>
            </a:xfrm>
            <a:prstGeom prst="rect">
              <a:avLst/>
            </a:prstGeom>
            <a:noFill/>
            <a:ln w="50800">
              <a:solidFill>
                <a:srgbClr val="ED2F6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4F6EF8-E5F3-460A-9AB4-2B4544CF41D8}"/>
                </a:ext>
              </a:extLst>
            </p:cNvPr>
            <p:cNvSpPr txBox="1"/>
            <p:nvPr/>
          </p:nvSpPr>
          <p:spPr>
            <a:xfrm>
              <a:off x="8914044" y="5783924"/>
              <a:ext cx="289942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Adam Smith 1723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1790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Feals</a:t>
              </a:r>
              <a:r>
                <a:rPr lang="en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amh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agus Eacnamaí Albanach. Údar “…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Wealth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Nations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268F79-D4A7-D287-3D15-033442B29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08850" y="1500948"/>
              <a:ext cx="2974765" cy="4119028"/>
            </a:xfrm>
            <a:prstGeom prst="rect">
              <a:avLst/>
            </a:prstGeom>
            <a:solidFill>
              <a:srgbClr val="ED2F62">
                <a:alpha val="2542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 descr="Cothroime&#10;•Na cánacha a ghearrtar, ba chóir go mbeadh siad bunaithe ar chumas an duine/an chomhlachta iad a íoc&#10;">
            <a:extLst>
              <a:ext uri="{FF2B5EF4-FFF2-40B4-BE49-F238E27FC236}">
                <a16:creationId xmlns:a16="http://schemas.microsoft.com/office/drawing/2014/main" id="{6CED2897-C2CD-D4B8-AD7B-CFD50F37B2D8}"/>
              </a:ext>
            </a:extLst>
          </p:cNvPr>
          <p:cNvGrpSpPr/>
          <p:nvPr/>
        </p:nvGrpSpPr>
        <p:grpSpPr>
          <a:xfrm>
            <a:off x="1879678" y="1571900"/>
            <a:ext cx="6607176" cy="2144263"/>
            <a:chOff x="1879678" y="1571900"/>
            <a:chExt cx="6607176" cy="2144263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D996E75-F5B3-E094-58CD-10E5084903AB}"/>
                </a:ext>
              </a:extLst>
            </p:cNvPr>
            <p:cNvSpPr/>
            <p:nvPr/>
          </p:nvSpPr>
          <p:spPr>
            <a:xfrm>
              <a:off x="1879678" y="2081682"/>
              <a:ext cx="6607175" cy="163448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Na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cánacha a ghearrtar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 chóir 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go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mbeadh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siad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bunaithe ar chumas an duine/an chomhlachta iad a íoc</a:t>
              </a:r>
            </a:p>
          </p:txBody>
        </p:sp>
        <p:sp>
          <p:nvSpPr>
            <p:cNvPr id="3" name="Round Same Side Corner Rectangle 2">
              <a:extLst>
                <a:ext uri="{FF2B5EF4-FFF2-40B4-BE49-F238E27FC236}">
                  <a16:creationId xmlns:a16="http://schemas.microsoft.com/office/drawing/2014/main" id="{7CFF7EEC-65CC-0F92-6678-EB482CD082B8}"/>
                </a:ext>
              </a:extLst>
            </p:cNvPr>
            <p:cNvSpPr/>
            <p:nvPr/>
          </p:nvSpPr>
          <p:spPr>
            <a:xfrm>
              <a:off x="1879866" y="1571900"/>
              <a:ext cx="6606988" cy="68942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Cothroime</a:t>
              </a:r>
              <a:endParaRPr lang="en-IE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 descr="Cinnteacht&#10;•Ba chóir go mbeadh eolas ag daoine ar an méid cánach atá le híoc acu, ar an uair a chaithfear an cháin sin a íoc agus ar an gcaoi a mbaileofar an cháin&#10;">
            <a:extLst>
              <a:ext uri="{FF2B5EF4-FFF2-40B4-BE49-F238E27FC236}">
                <a16:creationId xmlns:a16="http://schemas.microsoft.com/office/drawing/2014/main" id="{59A40E55-7084-24BB-050B-7A94F5EA50C6}"/>
              </a:ext>
            </a:extLst>
          </p:cNvPr>
          <p:cNvGrpSpPr/>
          <p:nvPr/>
        </p:nvGrpSpPr>
        <p:grpSpPr>
          <a:xfrm>
            <a:off x="1879678" y="3886595"/>
            <a:ext cx="6607176" cy="2598513"/>
            <a:chOff x="1879678" y="3886595"/>
            <a:chExt cx="6607176" cy="259851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318EB7A-BE7F-477E-B7D5-44F83A6E5849}"/>
                </a:ext>
              </a:extLst>
            </p:cNvPr>
            <p:cNvSpPr/>
            <p:nvPr/>
          </p:nvSpPr>
          <p:spPr>
            <a:xfrm>
              <a:off x="1879678" y="4396903"/>
              <a:ext cx="6607175" cy="2088205"/>
            </a:xfrm>
            <a:prstGeom prst="roundRect">
              <a:avLst>
                <a:gd name="adj" fmla="val 8250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Ba chóir go mbeadh </a:t>
              </a:r>
              <a:r>
                <a:rPr lang="en-GB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eolas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ag daoine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an</a:t>
              </a:r>
              <a:r>
                <a:rPr lang="en-GB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méid</a:t>
              </a:r>
              <a:r>
                <a:rPr lang="ga-IE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cánach atá le híoc acu,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ga-IE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n uair 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aithfear an cháin </a:t>
              </a:r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sin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 íoc agus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IE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ga-IE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n </a:t>
              </a:r>
              <a:r>
                <a:rPr lang="en-GB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ga-IE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caoi 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mbaileofar an cháin</a:t>
              </a: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1D52F399-AA4D-5AB1-1D72-1DB24A982C8D}"/>
                </a:ext>
              </a:extLst>
            </p:cNvPr>
            <p:cNvSpPr/>
            <p:nvPr/>
          </p:nvSpPr>
          <p:spPr>
            <a:xfrm>
              <a:off x="1879866" y="3886595"/>
              <a:ext cx="6606988" cy="689429"/>
            </a:xfrm>
            <a:prstGeom prst="round2SameRect">
              <a:avLst>
                <a:gd name="adj1" fmla="val 24733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Cinnteacht</a:t>
              </a:r>
              <a:endParaRPr lang="en-IE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18B7AC0-7984-0E2C-710D-1A7C4F34B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3C165691-85B1-7FA6-F1ED-8E1A1301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ga-IE" dirty="0"/>
              <a:t>Prionsabail an Chánachais </a:t>
            </a:r>
            <a:br>
              <a:rPr lang="ga-IE" dirty="0"/>
            </a:br>
            <a:br>
              <a:rPr lang="en-IE" sz="4400" dirty="0"/>
            </a:br>
            <a:endParaRPr lang="en-US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C5EEDC6-A71F-AA24-DEB6-D4D9368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35720"/>
            <a:ext cx="8140453" cy="766992"/>
          </a:xfrm>
        </p:spPr>
        <p:txBody>
          <a:bodyPr/>
          <a:lstStyle/>
          <a:p>
            <a:r>
              <a:rPr lang="ga-IE" sz="4000" b="1" dirty="0"/>
              <a:t>Prionsabail an Chánachais 3 </a:t>
            </a:r>
            <a:br>
              <a:rPr lang="ga-IE" sz="4000" b="1" dirty="0"/>
            </a:br>
            <a:br>
              <a:rPr lang="en-IE" sz="4400" b="1" dirty="0"/>
            </a:br>
            <a:endParaRPr lang="en-US" dirty="0"/>
          </a:p>
        </p:txBody>
      </p:sp>
      <p:grpSp>
        <p:nvGrpSpPr>
          <p:cNvPr id="4" name="Group 3" descr="Pictiúr de Adam Smith&#10;&#10;">
            <a:extLst>
              <a:ext uri="{FF2B5EF4-FFF2-40B4-BE49-F238E27FC236}">
                <a16:creationId xmlns:a16="http://schemas.microsoft.com/office/drawing/2014/main" id="{9C461488-37C9-7D80-D773-4C2725F717DE}"/>
              </a:ext>
            </a:extLst>
          </p:cNvPr>
          <p:cNvGrpSpPr/>
          <p:nvPr/>
        </p:nvGrpSpPr>
        <p:grpSpPr>
          <a:xfrm>
            <a:off x="8908850" y="1494673"/>
            <a:ext cx="2974765" cy="4889415"/>
            <a:chOff x="8908850" y="1494673"/>
            <a:chExt cx="2974765" cy="4889415"/>
          </a:xfrm>
        </p:grpSpPr>
        <p:pic>
          <p:nvPicPr>
            <p:cNvPr id="7" name="Picture 4" descr="Credit: Getty Images/Hulton Archive">
              <a:extLst>
                <a:ext uri="{FF2B5EF4-FFF2-40B4-BE49-F238E27FC236}">
                  <a16:creationId xmlns:a16="http://schemas.microsoft.com/office/drawing/2014/main" id="{830F2BBA-A629-C5BD-9773-85E80255E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044" y="1494673"/>
              <a:ext cx="2969571" cy="4131578"/>
            </a:xfrm>
            <a:prstGeom prst="rect">
              <a:avLst/>
            </a:prstGeom>
            <a:noFill/>
            <a:ln w="50800">
              <a:solidFill>
                <a:srgbClr val="ED2F6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6E2DE5-F7CC-20F4-AADC-C59BE97FF5FD}"/>
                </a:ext>
              </a:extLst>
            </p:cNvPr>
            <p:cNvSpPr txBox="1"/>
            <p:nvPr/>
          </p:nvSpPr>
          <p:spPr>
            <a:xfrm>
              <a:off x="8914044" y="5783924"/>
              <a:ext cx="289942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Adam Smith 1723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1790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Feals</a:t>
              </a:r>
              <a:r>
                <a:rPr lang="en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amh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agus Eacnamaí Albanach. Údar “…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Wealth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Nations</a:t>
              </a:r>
              <a:r>
                <a:rPr lang="ga-I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FA6353-19DC-DD52-DA25-5C6CBCA9F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08850" y="1500948"/>
              <a:ext cx="2974765" cy="4119028"/>
            </a:xfrm>
            <a:prstGeom prst="rect">
              <a:avLst/>
            </a:prstGeom>
            <a:solidFill>
              <a:srgbClr val="ED2F62">
                <a:alpha val="2542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 descr="Áisiúlacht&#10;•Ba chóir go mbeadh próiseas simplí ann chun cánacha dlite a íoc agus a bhailiú  &#10;">
            <a:extLst>
              <a:ext uri="{FF2B5EF4-FFF2-40B4-BE49-F238E27FC236}">
                <a16:creationId xmlns:a16="http://schemas.microsoft.com/office/drawing/2014/main" id="{295B28F6-7C2C-107B-22BE-9309C0833806}"/>
              </a:ext>
            </a:extLst>
          </p:cNvPr>
          <p:cNvGrpSpPr/>
          <p:nvPr/>
        </p:nvGrpSpPr>
        <p:grpSpPr>
          <a:xfrm>
            <a:off x="1872122" y="1943420"/>
            <a:ext cx="6607176" cy="1762306"/>
            <a:chOff x="1872122" y="1943420"/>
            <a:chExt cx="6607176" cy="1762306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3880F43-D486-F378-03A8-0A267B5D620C}"/>
                </a:ext>
              </a:extLst>
            </p:cNvPr>
            <p:cNvSpPr/>
            <p:nvPr/>
          </p:nvSpPr>
          <p:spPr>
            <a:xfrm>
              <a:off x="1872122" y="2191871"/>
              <a:ext cx="6607175" cy="1513855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Ba chóir go mbe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dh próiseas simplí ann chun cánacha dlite a íoc agus a bhailiú  </a:t>
              </a:r>
            </a:p>
          </p:txBody>
        </p:sp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3741B7BC-5FEF-6B42-A805-555224B70C6F}"/>
                </a:ext>
              </a:extLst>
            </p:cNvPr>
            <p:cNvSpPr/>
            <p:nvPr/>
          </p:nvSpPr>
          <p:spPr>
            <a:xfrm>
              <a:off x="1872310" y="1943420"/>
              <a:ext cx="6606988" cy="689429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Áisiúlacht</a:t>
              </a:r>
              <a:endParaRPr lang="en-IE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 descr="Éifeachtúlacht&#10;•Ba chóir an costas chun cánacha a bhailiú a choinneáil chomh híseal agus is féidir&#10;">
            <a:extLst>
              <a:ext uri="{FF2B5EF4-FFF2-40B4-BE49-F238E27FC236}">
                <a16:creationId xmlns:a16="http://schemas.microsoft.com/office/drawing/2014/main" id="{AAEA748D-6A1F-EF48-B6BB-2DCBA7121DE4}"/>
              </a:ext>
            </a:extLst>
          </p:cNvPr>
          <p:cNvGrpSpPr/>
          <p:nvPr/>
        </p:nvGrpSpPr>
        <p:grpSpPr>
          <a:xfrm>
            <a:off x="1872122" y="3964415"/>
            <a:ext cx="6607176" cy="2219353"/>
            <a:chOff x="1872122" y="3964415"/>
            <a:chExt cx="6607176" cy="221935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5FFF98C-4955-3044-7A84-AAE7B2AC029F}"/>
                </a:ext>
              </a:extLst>
            </p:cNvPr>
            <p:cNvSpPr/>
            <p:nvPr/>
          </p:nvSpPr>
          <p:spPr>
            <a:xfrm>
              <a:off x="1872122" y="4513634"/>
              <a:ext cx="6607175" cy="1670134"/>
            </a:xfrm>
            <a:prstGeom prst="roundRect">
              <a:avLst>
                <a:gd name="adj" fmla="val 8250"/>
              </a:avLst>
            </a:prstGeom>
            <a:ln w="28575">
              <a:solidFill>
                <a:srgbClr val="D91F5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Ba </a:t>
              </a:r>
              <a:r>
                <a:rPr lang="en-IE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chóir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costas chun cánacha a bhailiú</a:t>
              </a:r>
              <a:r>
                <a:rPr lang="en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ga-I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 choinneáil chomh híseal agus is féidir</a:t>
              </a: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DFE2D42-51A1-E8AC-C664-895ED9AF0ACA}"/>
                </a:ext>
              </a:extLst>
            </p:cNvPr>
            <p:cNvSpPr/>
            <p:nvPr/>
          </p:nvSpPr>
          <p:spPr>
            <a:xfrm>
              <a:off x="1872310" y="3964415"/>
              <a:ext cx="6606988" cy="689429"/>
            </a:xfrm>
            <a:prstGeom prst="round2SameRect">
              <a:avLst>
                <a:gd name="adj1" fmla="val 24733"/>
                <a:gd name="adj2" fmla="val 0"/>
              </a:avLst>
            </a:prstGeom>
            <a:solidFill>
              <a:srgbClr val="D91F53"/>
            </a:solidFill>
            <a:ln w="28575">
              <a:solidFill>
                <a:srgbClr val="D91F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ga-IE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Éifeachtúlacht</a:t>
              </a:r>
              <a:endParaRPr lang="en-IE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0044AC6-62AE-362D-0EAB-34AE48815C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455F51"/>
    </a:dk2>
    <a:lt2>
      <a:srgbClr val="E3DED1"/>
    </a:lt2>
    <a:accent1>
      <a:srgbClr val="009192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/>
    </e9be08524f454d8b979862330e952271>
    <l29cd52af9b640b690e3347aa75f97a9 xmlns="30388d3e-f850-492b-a475-cc3c8a4795b9">
      <Terms xmlns="http://schemas.microsoft.com/office/infopath/2007/PartnerControls"/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Props1.xml><?xml version="1.0" encoding="utf-8"?>
<ds:datastoreItem xmlns:ds="http://schemas.openxmlformats.org/officeDocument/2006/customXml" ds:itemID="{947B74D5-DA5A-4994-9319-2753BCA3B6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11FECC-A528-4FC2-BE62-CDD33FB183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FF2D4-93FA-4329-97D1-162EABEBC67F}">
  <ds:schemaRefs>
    <ds:schemaRef ds:uri="30388d3e-f850-492b-a475-cc3c8a4795b9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1319</Words>
  <Application>Microsoft Office PowerPoint</Application>
  <PresentationFormat>Widescreen</PresentationFormat>
  <Paragraphs>215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Brush</vt:lpstr>
      <vt:lpstr>Achoimre ar Chánacha</vt:lpstr>
      <vt:lpstr>Ceistneoir Réamhchúrsa </vt:lpstr>
      <vt:lpstr>Spriocanna Foghlama</vt:lpstr>
      <vt:lpstr>Céard is cánachas ann?</vt:lpstr>
      <vt:lpstr>Sainmhíniú ar Chánachas</vt:lpstr>
      <vt:lpstr>Cén fáth a bhfuil gá leis an gcánachas?</vt:lpstr>
      <vt:lpstr>Prionsabail an Chánachais</vt:lpstr>
      <vt:lpstr>Prionsabail an Chánachais 2   </vt:lpstr>
      <vt:lpstr>Prionsabail an Chánachais 3   </vt:lpstr>
      <vt:lpstr>Bailiú  Cánach</vt:lpstr>
      <vt:lpstr>Na Coimisinéirí Ioncaim</vt:lpstr>
      <vt:lpstr>Sracfhéachaint ar na Coimisinéirí Ioncaim</vt:lpstr>
      <vt:lpstr>Ráiteas Misin na gCoimisinéirí Ioncaim</vt:lpstr>
      <vt:lpstr>Na Coimisinéirí Ioncaim  Ráiteas Straitéise 2023 - 2025</vt:lpstr>
      <vt:lpstr>Aithin foinsí ioncaim le haghaidh Rialtas na hÉireann </vt:lpstr>
      <vt:lpstr>Ioncaim Rialtais ó Chánachas</vt:lpstr>
      <vt:lpstr>Ioncaim Rialtais ó Chánachas 2</vt:lpstr>
      <vt:lpstr>Ioncaim Rialtais ó Chánachas 3</vt:lpstr>
      <vt:lpstr>Ioncam Rialtais 2023</vt:lpstr>
      <vt:lpstr>Céard air a gcaitheann an Rialtas  a n-ioncam?</vt:lpstr>
      <vt:lpstr>Céard air a gcaitheann an Rialtas  a n-ioncam? 2</vt:lpstr>
      <vt:lpstr>Website</vt:lpstr>
      <vt:lpstr>Caiteachas  an Rialtais</vt:lpstr>
      <vt:lpstr>Caiteachas  an Rialtais 2</vt:lpstr>
      <vt:lpstr>Aonad 1 – Súil Siar  ar an  Achoimre  ar Chánacha</vt:lpstr>
      <vt:lpstr>Dialann Foghlama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Aonad 1 - Achoimre ar Chánacha</dc:title>
  <dc:subject>Is cur i láthair Powerpoint é seo atá le dul in éineacht le hAonad 1 de mhodúl Idirbhliana na gCoimisinéirí Ioncaim</dc:subject>
  <dc:creator>Na Coimisinéirí Ioncaim</dc:creator>
  <cp:keywords>aonad 1, Achoimre ar Chánacha, oideachas cánach, Cur i láthair PowerPoint</cp:keywords>
  <cp:lastModifiedBy>Walsh, Lorna (SPD_CKM_05)</cp:lastModifiedBy>
  <cp:revision>3</cp:revision>
  <dcterms:created xsi:type="dcterms:W3CDTF">2023-10-09T14:13:09Z</dcterms:created>
  <dcterms:modified xsi:type="dcterms:W3CDTF">2024-08-07T13:36:35Z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ubCategory">
    <vt:lpwstr>27;#Transition Year Education Project|bd12f74a-ff32-4cfc-a00f-8d2c609d030e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SiteType">
    <vt:lpwstr>46;#Project Site|7b0ab4a9-6be8-4c6c-983c-945fdef69f95</vt:lpwstr>
  </property>
  <property fmtid="{D5CDD505-2E9C-101B-9397-08002B2CF9AE}" pid="6" name="nascUnit">
    <vt:lpwstr/>
  </property>
  <property fmtid="{D5CDD505-2E9C-101B-9397-08002B2CF9AE}" pid="7" name="nascBranch">
    <vt:lpwstr/>
  </property>
  <property fmtid="{D5CDD505-2E9C-101B-9397-08002B2CF9AE}" pid="8" name="nascDivision">
    <vt:lpwstr/>
  </property>
</Properties>
</file>