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52"/>
  </p:notesMasterIdLst>
  <p:handoutMasterIdLst>
    <p:handoutMasterId r:id="rId53"/>
  </p:handoutMasterIdLst>
  <p:sldIdLst>
    <p:sldId id="401" r:id="rId5"/>
    <p:sldId id="520" r:id="rId6"/>
    <p:sldId id="652" r:id="rId7"/>
    <p:sldId id="661" r:id="rId8"/>
    <p:sldId id="662" r:id="rId9"/>
    <p:sldId id="663" r:id="rId10"/>
    <p:sldId id="591" r:id="rId11"/>
    <p:sldId id="664" r:id="rId12"/>
    <p:sldId id="665" r:id="rId13"/>
    <p:sldId id="666" r:id="rId14"/>
    <p:sldId id="651" r:id="rId15"/>
    <p:sldId id="590" r:id="rId16"/>
    <p:sldId id="600" r:id="rId17"/>
    <p:sldId id="598" r:id="rId18"/>
    <p:sldId id="597" r:id="rId19"/>
    <p:sldId id="667" r:id="rId20"/>
    <p:sldId id="668" r:id="rId21"/>
    <p:sldId id="669" r:id="rId22"/>
    <p:sldId id="605" r:id="rId23"/>
    <p:sldId id="606" r:id="rId24"/>
    <p:sldId id="611" r:id="rId25"/>
    <p:sldId id="610" r:id="rId26"/>
    <p:sldId id="613" r:id="rId27"/>
    <p:sldId id="657" r:id="rId28"/>
    <p:sldId id="615" r:id="rId29"/>
    <p:sldId id="616" r:id="rId30"/>
    <p:sldId id="617" r:id="rId31"/>
    <p:sldId id="670" r:id="rId32"/>
    <p:sldId id="671" r:id="rId33"/>
    <p:sldId id="672" r:id="rId34"/>
    <p:sldId id="625" r:id="rId35"/>
    <p:sldId id="622" r:id="rId36"/>
    <p:sldId id="649" r:id="rId37"/>
    <p:sldId id="680" r:id="rId38"/>
    <p:sldId id="631" r:id="rId39"/>
    <p:sldId id="629" r:id="rId40"/>
    <p:sldId id="638" r:id="rId41"/>
    <p:sldId id="630" r:id="rId42"/>
    <p:sldId id="673" r:id="rId43"/>
    <p:sldId id="674" r:id="rId44"/>
    <p:sldId id="653" r:id="rId45"/>
    <p:sldId id="675" r:id="rId46"/>
    <p:sldId id="676" r:id="rId47"/>
    <p:sldId id="677" r:id="rId48"/>
    <p:sldId id="681" r:id="rId49"/>
    <p:sldId id="645" r:id="rId50"/>
    <p:sldId id="67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lligan, Anita" initials="MA" lastIdx="2" clrIdx="0">
    <p:extLst>
      <p:ext uri="{19B8F6BF-5375-455C-9EA6-DF929625EA0E}">
        <p15:presenceInfo xmlns:p15="http://schemas.microsoft.com/office/powerpoint/2012/main" userId="S::amulli02@revenue.ie::01f7807a-670a-4350-b4af-9966fa8270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8"/>
    <a:srgbClr val="005A57"/>
    <a:srgbClr val="CEE9F3"/>
    <a:srgbClr val="FAFAFA"/>
    <a:srgbClr val="EDFAFF"/>
    <a:srgbClr val="7A81FF"/>
    <a:srgbClr val="D9F5FF"/>
    <a:srgbClr val="E8F9FF"/>
    <a:srgbClr val="B7C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6350" autoAdjust="0"/>
  </p:normalViewPr>
  <p:slideViewPr>
    <p:cSldViewPr snapToGrid="0">
      <p:cViewPr varScale="1">
        <p:scale>
          <a:sx n="55" d="100"/>
          <a:sy n="55" d="100"/>
        </p:scale>
        <p:origin x="102" y="168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8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36" d="100"/>
          <a:sy n="136" d="100"/>
        </p:scale>
        <p:origin x="500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264BCC-7658-F59D-27A5-328A189529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82D67-0837-A6B9-158E-79A833C7D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BADF4-2DB6-9B42-9C07-DAB95DE4EDFF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6C758-0518-DEEE-CE4B-BD12EEF2B5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5CE2F-C5D2-B734-F2AC-467BF465AA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C55A0-62FA-ED4C-BAFF-3AA958DF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21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8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6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5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2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Ó 0:00 - 2:10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1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6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Ó 2:10 – 5:14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087BCE-F0DD-EDA2-57B4-7A0E2F279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D474AD-16F2-4A75-FAC1-8C5F385CF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84FD527-6D23-8552-3C90-2211C25829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2104BFB-41EF-95F1-CCA7-DB8ED28A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0FFE69B-7842-3DA5-63A7-0C8CCA09C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5D722-C1A5-C313-115A-61DBE1417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9" cy="9701213"/>
          </a:xfrm>
          <a:prstGeom prst="rect">
            <a:avLst/>
          </a:prstGeom>
        </p:spPr>
      </p:pic>
      <p:pic>
        <p:nvPicPr>
          <p:cNvPr id="8" name="Picture 7" descr="Revenue Logo">
            <a:extLst>
              <a:ext uri="{FF2B5EF4-FFF2-40B4-BE49-F238E27FC236}">
                <a16:creationId xmlns:a16="http://schemas.microsoft.com/office/drawing/2014/main" id="{3BD820AB-656D-AEFF-3ECD-9088F9220E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9242" y="330538"/>
            <a:ext cx="1589998" cy="777276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E42D0F8D-B7E0-6701-FC80-CD51B5051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192AB2-551C-FF27-344E-D1FEDB8D7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200EB117-0BC5-4600-BE0E-2A6D1A814B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97A948-B4D9-1BD2-01DB-9A87A0A59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9" cy="970121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26E7C30C-B248-A38E-6965-84B84903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9764556-81A2-DFC9-6F0B-6E7CE656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9B5D31D-E12E-93A2-91FB-F10A254DDC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pic>
        <p:nvPicPr>
          <p:cNvPr id="7" name="Picture 6" descr="Revenue Logo">
            <a:extLst>
              <a:ext uri="{FF2B5EF4-FFF2-40B4-BE49-F238E27FC236}">
                <a16:creationId xmlns:a16="http://schemas.microsoft.com/office/drawing/2014/main" id="{2D10DF9C-2CEA-0233-B633-E9024DD0A3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9242" y="33053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AC952-BC7B-626E-3590-7AD00059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9" cy="9701213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9764556-81A2-DFC9-6F0B-6E7CE656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91E251-4539-370A-BF21-52D7A730EB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92764CA-B13B-9FDD-2E06-56671BF9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Revenue Logo">
            <a:extLst>
              <a:ext uri="{FF2B5EF4-FFF2-40B4-BE49-F238E27FC236}">
                <a16:creationId xmlns:a16="http://schemas.microsoft.com/office/drawing/2014/main" id="{081B790B-BCD4-29A9-8D54-90C2AEAEC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9242" y="33053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7B2632-F11C-968E-E126-6B9C39F5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40" b="1340"/>
          <a:stretch/>
        </p:blipFill>
        <p:spPr>
          <a:xfrm rot="16200000">
            <a:off x="1294792" y="-1294791"/>
            <a:ext cx="6870679" cy="94602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6877C6-742F-13FE-F12B-67D2CEC5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63AC62CA-EFD5-46D0-F5AA-5047F2E78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3931" y="6356350"/>
            <a:ext cx="2743200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6E8ED6-902B-8525-A16F-6FFE4436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Revenue Logo">
            <a:extLst>
              <a:ext uri="{FF2B5EF4-FFF2-40B4-BE49-F238E27FC236}">
                <a16:creationId xmlns:a16="http://schemas.microsoft.com/office/drawing/2014/main" id="{B31F3B48-9883-E4E8-6296-CA84C51C0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9242" y="33053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8FA77-EA72-0601-12A3-3E2E92ABA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322" b="1340"/>
          <a:stretch/>
        </p:blipFill>
        <p:spPr>
          <a:xfrm rot="5400000">
            <a:off x="5046349" y="-274971"/>
            <a:ext cx="6870679" cy="7420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6BF41-07A4-14F3-DB90-1D501ABA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Revenue Logo">
            <a:extLst>
              <a:ext uri="{FF2B5EF4-FFF2-40B4-BE49-F238E27FC236}">
                <a16:creationId xmlns:a16="http://schemas.microsoft.com/office/drawing/2014/main" id="{19391533-D2C8-5AC9-B425-B3CCA15BC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8B7BC1FE-1AA3-9327-4DCA-242329BA9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3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01E5D8-5A6D-30F4-72E1-3106ABA5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3807D1-29ED-40D5-546D-E6ECCE58A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1E0093A-B061-FB3C-798A-641F9CEF4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6" r:id="rId3"/>
    <p:sldLayoutId id="2147483745" r:id="rId4"/>
    <p:sldLayoutId id="2147483736" r:id="rId5"/>
    <p:sldLayoutId id="2147483747" r:id="rId6"/>
    <p:sldLayoutId id="214748374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enue.ie/" TargetMode="External"/><Relationship Id="rId2" Type="http://schemas.openxmlformats.org/officeDocument/2006/relationships/hyperlink" Target="http://www.mywelfare.ie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d’Fhostaithe</a:t>
            </a:r>
            <a:endParaRPr lang="en-US" dirty="0"/>
          </a:p>
        </p:txBody>
      </p:sp>
      <p:pic>
        <p:nvPicPr>
          <p:cNvPr id="4" name="Picture 3" descr="lógó An Chomhairle um Oideachas Gaeltachta agus Gaelscolaíochta">
            <a:extLst>
              <a:ext uri="{FF2B5EF4-FFF2-40B4-BE49-F238E27FC236}">
                <a16:creationId xmlns:a16="http://schemas.microsoft.com/office/drawing/2014/main" id="{747AB429-C97A-6B44-1B86-A4B0916FE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5" y="1342068"/>
            <a:ext cx="1256722" cy="42242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4780438-AA06-56AC-2553-6C65E6B3F5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IE" b="1" dirty="0" err="1">
                <a:solidFill>
                  <a:schemeClr val="bg1"/>
                </a:solidFill>
                <a:effectLst/>
              </a:rPr>
              <a:t>Aonad</a:t>
            </a:r>
            <a:r>
              <a:rPr lang="en-IE" b="1" dirty="0">
                <a:solidFill>
                  <a:schemeClr val="bg1"/>
                </a:solidFill>
                <a:effectLst/>
              </a:rPr>
              <a:t> 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617-5A85-E159-4E06-1EE9BFB67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38263"/>
            <a:ext cx="8140453" cy="766992"/>
          </a:xfrm>
        </p:spPr>
        <p:txBody>
          <a:bodyPr/>
          <a:lstStyle/>
          <a:p>
            <a:r>
              <a:rPr lang="en-GB" dirty="0" err="1"/>
              <a:t>Cineálacha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3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FBAC4E-0D2D-B844-5073-A6F5633A541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Cineálacha Ioncaim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18A48-3A93-E699-2830-C159FC6921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4" name="Group 3" descr="Sochar Máithreachais&#10;•Is íocaíocht é seo a fhaigheann mná fostaithe, atá torrach, chun tacaíocht airgeadais a chur ar fáil chomh fada is atá siad ar shaoire mháithreachais.&#10;&#10;&#10;&#10;">
            <a:extLst>
              <a:ext uri="{FF2B5EF4-FFF2-40B4-BE49-F238E27FC236}">
                <a16:creationId xmlns:a16="http://schemas.microsoft.com/office/drawing/2014/main" id="{0C187A8D-BD0D-EAB0-C098-6842B586E80F}"/>
              </a:ext>
            </a:extLst>
          </p:cNvPr>
          <p:cNvGrpSpPr/>
          <p:nvPr/>
        </p:nvGrpSpPr>
        <p:grpSpPr>
          <a:xfrm>
            <a:off x="1781092" y="1931330"/>
            <a:ext cx="4658661" cy="2459655"/>
            <a:chOff x="1781092" y="1931330"/>
            <a:chExt cx="4658661" cy="245965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1ABC5AE-3F01-1C8A-E3BF-F6308B46E16D}"/>
                </a:ext>
              </a:extLst>
            </p:cNvPr>
            <p:cNvSpPr/>
            <p:nvPr/>
          </p:nvSpPr>
          <p:spPr>
            <a:xfrm>
              <a:off x="1781092" y="2158139"/>
              <a:ext cx="4658621" cy="2232846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Is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fhaigheann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mná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fostaithe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torrach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tacaíocht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airgeadais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chur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fáil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chomh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fada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shaoire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mháithreachais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8E47013-FCBC-8166-BD34-50942BC20FC2}"/>
                </a:ext>
              </a:extLst>
            </p:cNvPr>
            <p:cNvSpPr/>
            <p:nvPr/>
          </p:nvSpPr>
          <p:spPr>
            <a:xfrm>
              <a:off x="1781263" y="1931330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Sochar</a:t>
              </a:r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Máithreachais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 descr="Pinsean&#10;•Íocaíocht rialta a dhéantar le daoine atá ar scor ón obair.&#10;&#10;">
            <a:extLst>
              <a:ext uri="{FF2B5EF4-FFF2-40B4-BE49-F238E27FC236}">
                <a16:creationId xmlns:a16="http://schemas.microsoft.com/office/drawing/2014/main" id="{2CE3807A-D0A1-00B3-3567-E4BA9787D4E8}"/>
              </a:ext>
            </a:extLst>
          </p:cNvPr>
          <p:cNvGrpSpPr/>
          <p:nvPr/>
        </p:nvGrpSpPr>
        <p:grpSpPr>
          <a:xfrm>
            <a:off x="1781092" y="4572711"/>
            <a:ext cx="4658661" cy="1549795"/>
            <a:chOff x="1781092" y="4572711"/>
            <a:chExt cx="4658661" cy="154979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5C1912-B1EA-3FF9-186F-A804671E1107}"/>
                </a:ext>
              </a:extLst>
            </p:cNvPr>
            <p:cNvSpPr/>
            <p:nvPr/>
          </p:nvSpPr>
          <p:spPr>
            <a:xfrm>
              <a:off x="1781092" y="4799522"/>
              <a:ext cx="4658621" cy="1322984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rialta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dhéantar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le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scor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ón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obair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A3C6098-ECDB-A604-8B70-6EBBC67EF262}"/>
                </a:ext>
              </a:extLst>
            </p:cNvPr>
            <p:cNvSpPr/>
            <p:nvPr/>
          </p:nvSpPr>
          <p:spPr>
            <a:xfrm>
              <a:off x="1781263" y="4572711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Pinsean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 descr="Sochar Cuardaitheora Poist&#10;•Íocaíocht sheachtainiúil do dhuine dífhostaithe agus cuireann an Roinn Coimirce Sóisialaí ar fáil é.&#10;&#10;">
            <a:extLst>
              <a:ext uri="{FF2B5EF4-FFF2-40B4-BE49-F238E27FC236}">
                <a16:creationId xmlns:a16="http://schemas.microsoft.com/office/drawing/2014/main" id="{BE1FFCBB-AAB8-6524-6E4C-C8942696B3A5}"/>
              </a:ext>
            </a:extLst>
          </p:cNvPr>
          <p:cNvGrpSpPr/>
          <p:nvPr/>
        </p:nvGrpSpPr>
        <p:grpSpPr>
          <a:xfrm>
            <a:off x="6828360" y="1931330"/>
            <a:ext cx="4658660" cy="1837588"/>
            <a:chOff x="6828360" y="1931330"/>
            <a:chExt cx="4658660" cy="183758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F34BC1-3015-7EE1-13CA-1425803E9312}"/>
                </a:ext>
              </a:extLst>
            </p:cNvPr>
            <p:cNvSpPr/>
            <p:nvPr/>
          </p:nvSpPr>
          <p:spPr>
            <a:xfrm>
              <a:off x="6828360" y="2158140"/>
              <a:ext cx="4658621" cy="1610778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sheachtainiúil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do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dhuine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dífhostaithe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cuireann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Roinn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Coimirce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Sóisialaí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fáil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93B95E5-FD15-3152-B1CD-DBA2FACF8A45}"/>
                </a:ext>
              </a:extLst>
            </p:cNvPr>
            <p:cNvSpPr/>
            <p:nvPr/>
          </p:nvSpPr>
          <p:spPr>
            <a:xfrm>
              <a:off x="6828530" y="1931330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Sochar</a:t>
              </a:r>
              <a:r>
                <a:rPr lang="en-GB" sz="32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Cuardaitheora</a:t>
              </a:r>
              <a:r>
                <a:rPr lang="en-GB" sz="32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Poist</a:t>
              </a:r>
              <a:endParaRPr lang="en-GB" sz="3200" b="1" spc="-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 descr="Sochar Linbh&#10;•Íocaíocht mhíosúil a fhaigheann tuismitheoirí/caomhnóirí do leanaí suas go dtí 18 mbliana d'aois atá i mbun oideachas lánaimseartha.">
            <a:extLst>
              <a:ext uri="{FF2B5EF4-FFF2-40B4-BE49-F238E27FC236}">
                <a16:creationId xmlns:a16="http://schemas.microsoft.com/office/drawing/2014/main" id="{8FEC20E0-0260-2595-A504-1D913DAFB247}"/>
              </a:ext>
            </a:extLst>
          </p:cNvPr>
          <p:cNvGrpSpPr/>
          <p:nvPr/>
        </p:nvGrpSpPr>
        <p:grpSpPr>
          <a:xfrm>
            <a:off x="6828360" y="3918110"/>
            <a:ext cx="4658660" cy="2236200"/>
            <a:chOff x="6828360" y="3918110"/>
            <a:chExt cx="4658660" cy="223620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E09AA1-DA49-B279-0628-C4E7FFD68041}"/>
                </a:ext>
              </a:extLst>
            </p:cNvPr>
            <p:cNvSpPr/>
            <p:nvPr/>
          </p:nvSpPr>
          <p:spPr>
            <a:xfrm>
              <a:off x="6828360" y="4144919"/>
              <a:ext cx="4658621" cy="200939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80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mhíosúil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fhaigheann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tuismitheoirí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caomhnóirí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do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leanaí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suas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go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dtí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18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mbliana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d'aois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mbun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oideachas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lánaimseartha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270DFC33-B513-BB3F-A8C7-F04E77A8DD9F}"/>
                </a:ext>
              </a:extLst>
            </p:cNvPr>
            <p:cNvSpPr/>
            <p:nvPr/>
          </p:nvSpPr>
          <p:spPr>
            <a:xfrm>
              <a:off x="6828530" y="3918110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IE" sz="3200" b="1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Sochar</a:t>
              </a:r>
              <a:r>
                <a:rPr lang="en-IE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3200" b="1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Linbh</a:t>
              </a:r>
              <a:endPara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4BBBAA8-E6D8-A85C-EB28-012ECF74D9A8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FA67CF4-DB53-7FAF-3230-A8D1B4BF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Cánacha</a:t>
            </a:r>
            <a:r>
              <a:rPr lang="en-IE" dirty="0"/>
              <a:t> </a:t>
            </a:r>
            <a:r>
              <a:rPr lang="en-IE" dirty="0" err="1"/>
              <a:t>Díreacha</a:t>
            </a:r>
            <a:r>
              <a:rPr lang="en-IE" dirty="0"/>
              <a:t> 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Indíreacha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B7C807-92CE-2CC9-F18D-6E9F25F40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510347"/>
            <a:ext cx="9492174" cy="632778"/>
          </a:xfrm>
        </p:spPr>
        <p:txBody>
          <a:bodyPr/>
          <a:lstStyle/>
          <a:p>
            <a:r>
              <a:rPr lang="en-GB" sz="2400" dirty="0"/>
              <a:t>Is </a:t>
            </a:r>
            <a:r>
              <a:rPr lang="en-GB" sz="2400" dirty="0" err="1"/>
              <a:t>féidir</a:t>
            </a:r>
            <a:r>
              <a:rPr lang="en-GB" sz="2400" dirty="0"/>
              <a:t> </a:t>
            </a:r>
            <a:r>
              <a:rPr lang="en-GB" sz="2400" dirty="0" err="1"/>
              <a:t>cánacha</a:t>
            </a:r>
            <a:r>
              <a:rPr lang="en-GB" sz="2400" dirty="0"/>
              <a:t> a </a:t>
            </a:r>
            <a:r>
              <a:rPr lang="en-GB" sz="2400" dirty="0" err="1"/>
              <a:t>rangú</a:t>
            </a:r>
            <a:r>
              <a:rPr lang="en-GB" sz="2400" dirty="0"/>
              <a:t> </a:t>
            </a:r>
            <a:r>
              <a:rPr lang="en-GB" sz="2400" dirty="0" err="1"/>
              <a:t>ina</a:t>
            </a:r>
            <a:r>
              <a:rPr lang="en-GB" sz="2400" dirty="0"/>
              <a:t> </a:t>
            </a:r>
            <a:r>
              <a:rPr lang="en-GB" sz="2400" dirty="0" err="1"/>
              <a:t>gcánacha</a:t>
            </a:r>
            <a:r>
              <a:rPr lang="en-GB" sz="2400" dirty="0"/>
              <a:t> </a:t>
            </a:r>
            <a:r>
              <a:rPr lang="en-GB" sz="2400" dirty="0" err="1"/>
              <a:t>díreacha</a:t>
            </a:r>
            <a:r>
              <a:rPr lang="en-GB" sz="2400" dirty="0"/>
              <a:t> </a:t>
            </a:r>
            <a:r>
              <a:rPr lang="en-GB" sz="2400" dirty="0" err="1"/>
              <a:t>agus</a:t>
            </a:r>
            <a:r>
              <a:rPr lang="en-GB" sz="2400" dirty="0"/>
              <a:t> </a:t>
            </a:r>
            <a:r>
              <a:rPr lang="en-GB" sz="2400" dirty="0" err="1"/>
              <a:t>indíreacha</a:t>
            </a:r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AF5EB06-6EA8-D6F5-2094-5360EE72EABF}"/>
              </a:ext>
            </a:extLst>
          </p:cNvPr>
          <p:cNvSpPr/>
          <p:nvPr/>
        </p:nvSpPr>
        <p:spPr>
          <a:xfrm>
            <a:off x="1105232" y="2157413"/>
            <a:ext cx="5544419" cy="4370608"/>
          </a:xfrm>
          <a:prstGeom prst="roundRect">
            <a:avLst>
              <a:gd name="adj" fmla="val 4375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108000" rIns="0" bIns="108000" rtlCol="0" anchor="t"/>
          <a:lstStyle/>
          <a:p>
            <a:pPr algn="ctr"/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Díreacha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/>
                <a:cs typeface="Calibri"/>
              </a:rPr>
              <a:t>Is </a:t>
            </a:r>
            <a:r>
              <a:rPr lang="en-GB" sz="2800" dirty="0" err="1">
                <a:latin typeface="Calibri"/>
                <a:cs typeface="Calibri"/>
              </a:rPr>
              <a:t>cáin</a:t>
            </a:r>
            <a:r>
              <a:rPr lang="en-GB" sz="2800" dirty="0">
                <a:latin typeface="Calibri"/>
                <a:cs typeface="Calibri"/>
              </a:rPr>
              <a:t> í </a:t>
            </a:r>
            <a:r>
              <a:rPr lang="en-GB" sz="2800" dirty="0" err="1">
                <a:latin typeface="Calibri"/>
                <a:cs typeface="Calibri"/>
              </a:rPr>
              <a:t>seo</a:t>
            </a:r>
            <a:r>
              <a:rPr lang="en-GB" sz="2800" dirty="0">
                <a:latin typeface="Calibri"/>
                <a:cs typeface="Calibri"/>
              </a:rPr>
              <a:t> a </a:t>
            </a:r>
            <a:r>
              <a:rPr lang="en-GB" sz="2800" b="1" dirty="0" err="1">
                <a:latin typeface="Calibri"/>
                <a:cs typeface="Calibri"/>
              </a:rPr>
              <a:t>íoctar</a:t>
            </a:r>
            <a:r>
              <a:rPr lang="en-GB" sz="2800" b="1" dirty="0">
                <a:latin typeface="Calibri"/>
                <a:cs typeface="Calibri"/>
              </a:rPr>
              <a:t> </a:t>
            </a:r>
            <a:r>
              <a:rPr lang="en-GB" sz="2800" b="1" dirty="0" err="1">
                <a:latin typeface="Calibri"/>
                <a:cs typeface="Calibri"/>
              </a:rPr>
              <a:t>ar</a:t>
            </a:r>
            <a:r>
              <a:rPr lang="en-GB" sz="2800" b="1" dirty="0">
                <a:latin typeface="Calibri"/>
                <a:cs typeface="Calibri"/>
              </a:rPr>
              <a:t> ioncam </a:t>
            </a:r>
            <a:r>
              <a:rPr lang="en-GB" sz="2800" b="1" dirty="0" err="1">
                <a:latin typeface="Calibri"/>
                <a:cs typeface="Calibri"/>
              </a:rPr>
              <a:t>agus</a:t>
            </a:r>
            <a:r>
              <a:rPr lang="en-GB" sz="2800" b="1" dirty="0">
                <a:latin typeface="Calibri"/>
                <a:cs typeface="Calibri"/>
              </a:rPr>
              <a:t> </a:t>
            </a:r>
            <a:r>
              <a:rPr lang="en-GB" sz="2800" b="1" dirty="0" err="1">
                <a:latin typeface="Calibri"/>
                <a:cs typeface="Calibri"/>
              </a:rPr>
              <a:t>ar</a:t>
            </a:r>
            <a:r>
              <a:rPr lang="en-GB" sz="2800" b="1" dirty="0">
                <a:latin typeface="Calibri"/>
                <a:cs typeface="Calibri"/>
              </a:rPr>
              <a:t> </a:t>
            </a:r>
            <a:r>
              <a:rPr lang="en-GB" sz="2800" b="1" dirty="0" err="1">
                <a:latin typeface="Calibri"/>
                <a:cs typeface="Calibri"/>
              </a:rPr>
              <a:t>ghnóthachain</a:t>
            </a:r>
            <a:r>
              <a:rPr lang="en-GB" sz="2800" dirty="0">
                <a:latin typeface="Calibri"/>
                <a:cs typeface="Calibri"/>
              </a:rPr>
              <a:t>, </a:t>
            </a:r>
            <a:r>
              <a:rPr lang="en-GB" sz="2800" dirty="0" err="1">
                <a:latin typeface="Calibri"/>
                <a:cs typeface="Calibri"/>
              </a:rPr>
              <a:t>agus</a:t>
            </a:r>
            <a:r>
              <a:rPr lang="en-GB" sz="2800" dirty="0">
                <a:latin typeface="Calibri"/>
                <a:cs typeface="Calibri"/>
              </a:rPr>
              <a:t> </a:t>
            </a:r>
            <a:r>
              <a:rPr lang="en-GB" sz="2800" dirty="0" err="1">
                <a:latin typeface="Calibri"/>
                <a:cs typeface="Calibri"/>
              </a:rPr>
              <a:t>san</a:t>
            </a:r>
            <a:r>
              <a:rPr lang="en-GB" sz="2800" dirty="0">
                <a:latin typeface="Calibri"/>
                <a:cs typeface="Calibri"/>
              </a:rPr>
              <a:t> </a:t>
            </a:r>
            <a:r>
              <a:rPr lang="en-GB" sz="2800" dirty="0" err="1">
                <a:latin typeface="Calibri"/>
                <a:cs typeface="Calibri"/>
              </a:rPr>
              <a:t>áireamh</a:t>
            </a:r>
            <a:r>
              <a:rPr lang="en-GB" sz="2800" dirty="0">
                <a:latin typeface="Calibri"/>
                <a:cs typeface="Calibri"/>
              </a:rPr>
              <a:t> </a:t>
            </a:r>
            <a:r>
              <a:rPr lang="en-GB" sz="2800" dirty="0" err="1">
                <a:latin typeface="Calibri"/>
                <a:cs typeface="Calibri"/>
              </a:rPr>
              <a:t>anseo</a:t>
            </a:r>
            <a:r>
              <a:rPr lang="en-GB" sz="2800" dirty="0">
                <a:latin typeface="Calibri"/>
                <a:cs typeface="Calibri"/>
              </a:rPr>
              <a:t>, </a:t>
            </a:r>
            <a:r>
              <a:rPr lang="en-GB" sz="2800" dirty="0" err="1">
                <a:latin typeface="Calibri"/>
                <a:cs typeface="Calibri"/>
              </a:rPr>
              <a:t>tá</a:t>
            </a:r>
            <a:r>
              <a:rPr lang="en-GB" sz="2800" dirty="0">
                <a:latin typeface="Calibri"/>
                <a:cs typeface="Calibri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Muirear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Sóisialach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Uilíoch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(MSU)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Gnóthachan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Caipitiúil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(CGC)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Fáltas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Caipitiúil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(CFC)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Choinneála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Ús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Taisce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(CCÚT).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C5B1ED-3F3F-2420-D1DE-1D936CB7A4BB}"/>
              </a:ext>
            </a:extLst>
          </p:cNvPr>
          <p:cNvSpPr/>
          <p:nvPr/>
        </p:nvSpPr>
        <p:spPr>
          <a:xfrm>
            <a:off x="6881799" y="2170857"/>
            <a:ext cx="5053109" cy="4370608"/>
          </a:xfrm>
          <a:prstGeom prst="roundRect">
            <a:avLst>
              <a:gd name="adj" fmla="val 4375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108000" rIns="108000" bIns="108000" rtlCol="0" anchor="t"/>
          <a:lstStyle/>
          <a:p>
            <a:pPr algn="ctr"/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Indíreacha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 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íoctar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earraí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sheirbhísí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áireamh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anseo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Bhreisluacha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(CBL)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Cláraithe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Feithiclí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(CCF)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Dleacht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Chustam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Dleacht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Mháil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Dleacht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Stampála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8FE26A-9051-2CDD-C0E5-4D54494B7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9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ED3A-12BC-3EF2-5B9C-9053259F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Céard</a:t>
            </a:r>
            <a:r>
              <a:rPr lang="en-GB" dirty="0"/>
              <a:t> is </a:t>
            </a:r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</a:t>
            </a:r>
            <a:r>
              <a:rPr lang="en-GB" dirty="0" err="1"/>
              <a:t>ann</a:t>
            </a:r>
            <a:r>
              <a:rPr lang="en-GB" dirty="0"/>
              <a:t>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242F0D-A2F2-1DAE-D849-24D0E82F5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9491663" cy="4244975"/>
          </a:xfrm>
        </p:spPr>
        <p:txBody>
          <a:bodyPr/>
          <a:lstStyle/>
          <a:p>
            <a:r>
              <a:rPr lang="en-IE" dirty="0"/>
              <a:t>Is 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dhíreach</a:t>
            </a:r>
            <a:r>
              <a:rPr lang="en-IE" dirty="0"/>
              <a:t> </a:t>
            </a:r>
            <a:r>
              <a:rPr lang="en-IE" dirty="0" err="1"/>
              <a:t>í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a </a:t>
            </a:r>
            <a:r>
              <a:rPr lang="en-IE" dirty="0" err="1"/>
              <a:t>ghearrann</a:t>
            </a:r>
            <a:r>
              <a:rPr lang="en-IE" dirty="0"/>
              <a:t> </a:t>
            </a:r>
            <a:r>
              <a:rPr lang="en-IE" dirty="0" err="1"/>
              <a:t>rialtas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hÉireann</a:t>
            </a:r>
            <a:r>
              <a:rPr lang="en-IE" dirty="0"/>
              <a:t> </a:t>
            </a:r>
            <a:r>
              <a:rPr lang="en-IE" b="1" dirty="0" err="1"/>
              <a:t>ar</a:t>
            </a:r>
            <a:r>
              <a:rPr lang="en-IE" b="1" dirty="0"/>
              <a:t> </a:t>
            </a:r>
            <a:r>
              <a:rPr lang="en-IE" b="1" dirty="0" err="1"/>
              <a:t>ioncam</a:t>
            </a:r>
            <a:r>
              <a:rPr lang="en-IE" b="1" dirty="0"/>
              <a:t> a </a:t>
            </a:r>
            <a:r>
              <a:rPr lang="en-IE" b="1" dirty="0" err="1"/>
              <a:t>thuilleann</a:t>
            </a:r>
            <a:r>
              <a:rPr lang="en-IE" b="1" dirty="0"/>
              <a:t> </a:t>
            </a:r>
            <a:r>
              <a:rPr lang="en-IE" b="1" dirty="0" err="1"/>
              <a:t>daoine</a:t>
            </a:r>
            <a:r>
              <a:rPr lang="en-IE" b="1" dirty="0"/>
              <a:t> </a:t>
            </a:r>
            <a:r>
              <a:rPr lang="en-IE" b="1" dirty="0" err="1"/>
              <a:t>sa</a:t>
            </a:r>
            <a:r>
              <a:rPr lang="en-IE" b="1" dirty="0"/>
              <a:t> </a:t>
            </a:r>
            <a:r>
              <a:rPr lang="en-IE" b="1" dirty="0" err="1"/>
              <a:t>Stát</a:t>
            </a:r>
            <a:r>
              <a:rPr lang="en-IE" b="1" dirty="0"/>
              <a:t>.</a:t>
            </a:r>
            <a:endParaRPr lang="en-IE" dirty="0"/>
          </a:p>
          <a:p>
            <a:r>
              <a:rPr lang="en-IE" dirty="0"/>
              <a:t>Is </a:t>
            </a:r>
            <a:r>
              <a:rPr lang="en-IE" dirty="0" err="1"/>
              <a:t>féidir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 a </a:t>
            </a:r>
            <a:r>
              <a:rPr lang="en-IE" dirty="0" err="1"/>
              <a:t>rangú</a:t>
            </a:r>
            <a:r>
              <a:rPr lang="en-IE" dirty="0"/>
              <a:t> mar: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88F78-A6CD-0477-4681-4BD1A1D95898}"/>
              </a:ext>
            </a:extLst>
          </p:cNvPr>
          <p:cNvSpPr/>
          <p:nvPr/>
        </p:nvSpPr>
        <p:spPr>
          <a:xfrm>
            <a:off x="2259218" y="3472883"/>
            <a:ext cx="3150394" cy="1600200"/>
          </a:xfrm>
          <a:prstGeom prst="roundRect">
            <a:avLst>
              <a:gd name="adj" fmla="val 8462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 </a:t>
            </a:r>
            <a:r>
              <a:rPr lang="en-GB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Incháinithe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E5125A-F0B7-FE98-6048-8D1A8C3792E4}"/>
              </a:ext>
            </a:extLst>
          </p:cNvPr>
          <p:cNvSpPr/>
          <p:nvPr/>
        </p:nvSpPr>
        <p:spPr>
          <a:xfrm>
            <a:off x="6252293" y="3458495"/>
            <a:ext cx="4464424" cy="1600200"/>
          </a:xfrm>
          <a:prstGeom prst="roundRect">
            <a:avLst>
              <a:gd name="adj" fmla="val 8462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 </a:t>
            </a:r>
            <a:r>
              <a:rPr lang="en-GB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Neamh-Incháinithe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71C81-1DC3-5437-4FED-430D77D15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5EF0-BA11-5345-BD56-DB7A59C1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Ioncam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Incháinithe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0C9F6-9A21-3CE6-C80A-114AB76C6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6" y="1838325"/>
            <a:ext cx="4833144" cy="4691063"/>
          </a:xfrm>
        </p:spPr>
        <p:txBody>
          <a:bodyPr>
            <a:normAutofit/>
          </a:bodyPr>
          <a:lstStyle/>
          <a:p>
            <a:r>
              <a:rPr lang="en-IE" b="1" dirty="0" err="1"/>
              <a:t>Gearrtar</a:t>
            </a:r>
            <a:r>
              <a:rPr lang="en-IE" b="1" dirty="0"/>
              <a:t> 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dirty="0"/>
              <a:t> </a:t>
            </a:r>
            <a:r>
              <a:rPr lang="en-IE" dirty="0" err="1"/>
              <a:t>ar</a:t>
            </a:r>
            <a:r>
              <a:rPr lang="en-IE" dirty="0"/>
              <a:t> go </a:t>
            </a:r>
            <a:r>
              <a:rPr lang="en-IE" dirty="0" err="1"/>
              <a:t>leor</a:t>
            </a:r>
            <a:r>
              <a:rPr lang="en-IE" dirty="0"/>
              <a:t> </a:t>
            </a:r>
            <a:r>
              <a:rPr lang="en-IE" dirty="0" err="1"/>
              <a:t>cineálacha</a:t>
            </a:r>
            <a:r>
              <a:rPr lang="en-IE" dirty="0"/>
              <a:t> </a:t>
            </a:r>
            <a:r>
              <a:rPr lang="en-IE" dirty="0" err="1"/>
              <a:t>éagsúla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.</a:t>
            </a:r>
          </a:p>
          <a:p>
            <a:r>
              <a:rPr lang="en-IE" dirty="0" err="1"/>
              <a:t>Tugtar</a:t>
            </a:r>
            <a:r>
              <a:rPr lang="en-IE" b="1" dirty="0"/>
              <a:t> </a:t>
            </a:r>
            <a:r>
              <a:rPr lang="en-IE" b="1" dirty="0" err="1"/>
              <a:t>ioncam</a:t>
            </a:r>
            <a:r>
              <a:rPr lang="en-IE" b="1" dirty="0"/>
              <a:t> </a:t>
            </a:r>
            <a:r>
              <a:rPr lang="en-IE" b="1" dirty="0" err="1"/>
              <a:t>incháinithe</a:t>
            </a:r>
            <a:r>
              <a:rPr lang="en-IE" dirty="0"/>
              <a:t> 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ioncam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.</a:t>
            </a:r>
          </a:p>
          <a:p>
            <a:r>
              <a:rPr lang="en-IE" dirty="0" err="1"/>
              <a:t>Déantar</a:t>
            </a:r>
            <a:r>
              <a:rPr lang="en-IE" dirty="0"/>
              <a:t> </a:t>
            </a:r>
            <a:r>
              <a:rPr lang="en-IE" dirty="0" err="1"/>
              <a:t>rangú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cineálacha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 </a:t>
            </a:r>
            <a:r>
              <a:rPr lang="en-IE" dirty="0" err="1"/>
              <a:t>incháinithe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 </a:t>
            </a:r>
            <a:r>
              <a:rPr lang="en-IE" b="1" dirty="0" err="1"/>
              <a:t>sceidil</a:t>
            </a:r>
            <a:r>
              <a:rPr lang="en-IE" b="1" dirty="0"/>
              <a:t> </a:t>
            </a:r>
            <a:r>
              <a:rPr lang="en-IE" b="1" dirty="0" err="1"/>
              <a:t>éagsúla</a:t>
            </a:r>
            <a:r>
              <a:rPr lang="en-IE" b="1" dirty="0"/>
              <a:t>.</a:t>
            </a:r>
            <a:endParaRPr lang="en-IE" dirty="0"/>
          </a:p>
          <a:p>
            <a:r>
              <a:rPr lang="en-IE" dirty="0" err="1"/>
              <a:t>Tá</a:t>
            </a:r>
            <a:r>
              <a:rPr lang="en-IE" dirty="0"/>
              <a:t> </a:t>
            </a:r>
            <a:r>
              <a:rPr lang="en-IE" b="1" dirty="0" err="1"/>
              <a:t>rialacha</a:t>
            </a:r>
            <a:r>
              <a:rPr lang="en-IE" b="1" dirty="0"/>
              <a:t> </a:t>
            </a:r>
            <a:r>
              <a:rPr lang="en-IE" b="1" dirty="0" err="1"/>
              <a:t>cánachais</a:t>
            </a:r>
            <a:r>
              <a:rPr lang="en-IE" b="1" dirty="0"/>
              <a:t> </a:t>
            </a:r>
            <a:r>
              <a:rPr lang="en-IE" b="1" dirty="0" err="1"/>
              <a:t>éagsúla</a:t>
            </a:r>
            <a:r>
              <a:rPr lang="en-IE" dirty="0"/>
              <a:t> ag </a:t>
            </a:r>
            <a:r>
              <a:rPr lang="en-IE" dirty="0" err="1"/>
              <a:t>gach</a:t>
            </a:r>
            <a:r>
              <a:rPr lang="en-IE" dirty="0"/>
              <a:t> </a:t>
            </a:r>
            <a:r>
              <a:rPr lang="en-IE" dirty="0" err="1"/>
              <a:t>sceideal</a:t>
            </a:r>
            <a:r>
              <a:rPr lang="en-IE" dirty="0"/>
              <a:t>.</a:t>
            </a:r>
          </a:p>
        </p:txBody>
      </p:sp>
      <p:graphicFrame>
        <p:nvGraphicFramePr>
          <p:cNvPr id="18" name="Table 13">
            <a:extLst>
              <a:ext uri="{FF2B5EF4-FFF2-40B4-BE49-F238E27FC236}">
                <a16:creationId xmlns:a16="http://schemas.microsoft.com/office/drawing/2014/main" id="{AEDE74B1-AA8A-3290-4331-9DD78B38D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547671"/>
              </p:ext>
            </p:extLst>
          </p:nvPr>
        </p:nvGraphicFramePr>
        <p:xfrm>
          <a:off x="6565106" y="2607469"/>
          <a:ext cx="5407819" cy="19073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5140">
                  <a:extLst>
                    <a:ext uri="{9D8B030D-6E8A-4147-A177-3AD203B41FA5}">
                      <a16:colId xmlns:a16="http://schemas.microsoft.com/office/drawing/2014/main" val="3596932983"/>
                    </a:ext>
                  </a:extLst>
                </a:gridCol>
                <a:gridCol w="3392679">
                  <a:extLst>
                    <a:ext uri="{9D8B030D-6E8A-4147-A177-3AD203B41FA5}">
                      <a16:colId xmlns:a16="http://schemas.microsoft.com/office/drawing/2014/main" val="4110099804"/>
                    </a:ext>
                  </a:extLst>
                </a:gridCol>
              </a:tblGrid>
              <a:tr h="6327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Sceideal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</a:t>
                      </a:r>
                    </a:p>
                  </a:txBody>
                  <a:tcPr marL="180000" marR="180000" anchor="ctr">
                    <a:lnL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Ioncam </a:t>
                      </a:r>
                      <a:r>
                        <a:rPr lang="en-GB" sz="2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Gnó</a:t>
                      </a:r>
                      <a:endParaRPr lang="en-GB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48972"/>
                  </a:ext>
                </a:extLst>
              </a:tr>
              <a:tr h="637292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Sceideal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</a:t>
                      </a:r>
                    </a:p>
                  </a:txBody>
                  <a:tcPr marL="180000" marR="180000" anchor="ctr">
                    <a:lnL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Ioncam </a:t>
                      </a:r>
                      <a:r>
                        <a:rPr lang="en-GB" sz="2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Fostaíochta</a:t>
                      </a:r>
                      <a:endParaRPr lang="en-GB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32671"/>
                  </a:ext>
                </a:extLst>
              </a:tr>
              <a:tr h="637292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Sceideal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</a:t>
                      </a:r>
                    </a:p>
                  </a:txBody>
                  <a:tcPr marL="180000" marR="180000" anchor="ctr">
                    <a:lnL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Ioncam ó </a:t>
                      </a:r>
                      <a:r>
                        <a:rPr lang="en-GB" sz="2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Dhíbhinn</a:t>
                      </a:r>
                      <a:endParaRPr lang="en-GB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73214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9257-8329-9D9C-CED5-20196B67E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02DAE-03B7-F7E3-C8F6-91C38C136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64527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Ioncam</a:t>
            </a:r>
            <a:r>
              <a:rPr lang="en-GB" dirty="0"/>
              <a:t> </a:t>
            </a:r>
            <a:r>
              <a:rPr lang="en-GB" dirty="0" err="1"/>
              <a:t>Incháinithe</a:t>
            </a:r>
            <a:r>
              <a:rPr lang="en-GB" dirty="0"/>
              <a:t> 2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AB29CF3-2CBF-B773-5FD1-FD05A2BCE5A2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Ioncam Incháinithe</a:t>
            </a:r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75057F-977F-7194-9F65-98392BD189B0}"/>
              </a:ext>
            </a:extLst>
          </p:cNvPr>
          <p:cNvSpPr/>
          <p:nvPr/>
        </p:nvSpPr>
        <p:spPr>
          <a:xfrm>
            <a:off x="585788" y="1757364"/>
            <a:ext cx="2851721" cy="1400174"/>
          </a:xfrm>
          <a:prstGeom prst="roundRect">
            <a:avLst>
              <a:gd name="adj" fmla="val 6926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Ioncam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Gnó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Brabús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Ioncam ó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chíos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B0CFEAE-1DF8-D795-6868-B6E2F817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672154" y="3435476"/>
            <a:ext cx="678989" cy="724112"/>
          </a:xfrm>
          <a:prstGeom prst="rightArrow">
            <a:avLst/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 descr="Ciorcal gorm a léiríonn gur ioncam Sceideal D iad na cineálacha ioncaim a luadh roimhe seo">
            <a:extLst>
              <a:ext uri="{FF2B5EF4-FFF2-40B4-BE49-F238E27FC236}">
                <a16:creationId xmlns:a16="http://schemas.microsoft.com/office/drawing/2014/main" id="{E3FD91ED-5DE6-59EB-47F8-B27DD44190AC}"/>
              </a:ext>
            </a:extLst>
          </p:cNvPr>
          <p:cNvSpPr/>
          <p:nvPr/>
        </p:nvSpPr>
        <p:spPr>
          <a:xfrm>
            <a:off x="1012279" y="4353629"/>
            <a:ext cx="1998738" cy="1998738"/>
          </a:xfrm>
          <a:prstGeom prst="ellipse">
            <a:avLst/>
          </a:prstGeom>
          <a:solidFill>
            <a:srgbClr val="0099D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A2E8A-74A3-AA88-AE6D-126977E6658D}"/>
              </a:ext>
            </a:extLst>
          </p:cNvPr>
          <p:cNvSpPr/>
          <p:nvPr/>
        </p:nvSpPr>
        <p:spPr>
          <a:xfrm>
            <a:off x="3610298" y="1757364"/>
            <a:ext cx="5057620" cy="2257424"/>
          </a:xfrm>
          <a:prstGeom prst="roundRect">
            <a:avLst>
              <a:gd name="adj" fmla="val 4375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Ioncam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Fostaíochta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Tuarastal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Pinsean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Sochair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Leasa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Shóisialaigh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Áirithe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Cuardaitheora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Poist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6E96D68-2A10-A1FC-BFA3-9621AC30A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865198" y="4019515"/>
            <a:ext cx="547821" cy="724112"/>
          </a:xfrm>
          <a:prstGeom prst="rightArrow">
            <a:avLst/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 descr="Ciorcal gorm a léiríonn gur ioncam Sceideal E iad na cineálacha ioncaim a luadh roimhe seo">
            <a:extLst>
              <a:ext uri="{FF2B5EF4-FFF2-40B4-BE49-F238E27FC236}">
                <a16:creationId xmlns:a16="http://schemas.microsoft.com/office/drawing/2014/main" id="{FC182B3F-10AE-716F-F35A-D14C217519F8}"/>
              </a:ext>
            </a:extLst>
          </p:cNvPr>
          <p:cNvSpPr/>
          <p:nvPr/>
        </p:nvSpPr>
        <p:spPr>
          <a:xfrm>
            <a:off x="5139739" y="4767965"/>
            <a:ext cx="1998738" cy="1998738"/>
          </a:xfrm>
          <a:prstGeom prst="ellipse">
            <a:avLst/>
          </a:prstGeom>
          <a:solidFill>
            <a:srgbClr val="0099D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DA4B8F3-7E26-CD35-6173-DC96D3F653B0}"/>
              </a:ext>
            </a:extLst>
          </p:cNvPr>
          <p:cNvSpPr/>
          <p:nvPr/>
        </p:nvSpPr>
        <p:spPr>
          <a:xfrm>
            <a:off x="8842599" y="1757364"/>
            <a:ext cx="3044601" cy="1393030"/>
          </a:xfrm>
          <a:prstGeom prst="roundRect">
            <a:avLst>
              <a:gd name="adj" fmla="val 8990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Ioncam ó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Dhíbhinn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Scair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bhrabúis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cuideachta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7D0E1069-BEAB-A24A-68D5-B7A3CBC46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928965" y="3435477"/>
            <a:ext cx="678989" cy="724112"/>
          </a:xfrm>
          <a:prstGeom prst="rightArrow">
            <a:avLst/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 descr="Ciorcal gorm a léiríonn gur ioncam Sceideal F iad na cineálacha ioncaim a luadh roimhe seo">
            <a:extLst>
              <a:ext uri="{FF2B5EF4-FFF2-40B4-BE49-F238E27FC236}">
                <a16:creationId xmlns:a16="http://schemas.microsoft.com/office/drawing/2014/main" id="{BB69131C-FAA7-9EA4-6F40-4FA5DD992367}"/>
              </a:ext>
            </a:extLst>
          </p:cNvPr>
          <p:cNvSpPr/>
          <p:nvPr/>
        </p:nvSpPr>
        <p:spPr>
          <a:xfrm>
            <a:off x="9269090" y="4382204"/>
            <a:ext cx="1998738" cy="1998738"/>
          </a:xfrm>
          <a:prstGeom prst="ellipse">
            <a:avLst/>
          </a:prstGeom>
          <a:solidFill>
            <a:srgbClr val="0099D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A9137-CF49-1676-29F7-E0EDC7E66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5" grpId="0" animBg="1"/>
      <p:bldP spid="19" grpId="0" animBg="1"/>
      <p:bldP spid="22" grpId="0" animBg="1"/>
      <p:bldP spid="26" grpId="0" animBg="1"/>
      <p:bldP spid="20" grpId="0" animBg="1"/>
      <p:bldP spid="2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068263-E6C5-5C90-9D12-B6AAAABBD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dirty="0" err="1"/>
              <a:t>Samplaí</a:t>
            </a:r>
            <a:r>
              <a:rPr lang="en-IE" dirty="0"/>
              <a:t> </a:t>
            </a:r>
            <a:r>
              <a:rPr lang="en-IE" dirty="0" err="1"/>
              <a:t>d’Ioncam</a:t>
            </a:r>
            <a:r>
              <a:rPr lang="en-IE" dirty="0"/>
              <a:t> </a:t>
            </a:r>
            <a:r>
              <a:rPr lang="en-IE" dirty="0" err="1"/>
              <a:t>Neamh-Incháinithe</a:t>
            </a:r>
            <a:endParaRPr lang="en-GB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45BB45A-125B-F564-7084-ACB48D2D8EDD}"/>
              </a:ext>
            </a:extLst>
          </p:cNvPr>
          <p:cNvSpPr/>
          <p:nvPr/>
        </p:nvSpPr>
        <p:spPr>
          <a:xfrm>
            <a:off x="1652354" y="2864656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Airgead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Buaite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Chrannchur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48625FE-54C9-F2B7-0A7E-481B75C37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1584" y="4658924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DF223-261E-1BC1-05BD-0822A2EC5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75663" y="4727090"/>
            <a:ext cx="1712215" cy="1731920"/>
          </a:xfrm>
          <a:prstGeom prst="rect">
            <a:avLst/>
          </a:prstGeom>
        </p:spPr>
      </p:pic>
      <p:sp>
        <p:nvSpPr>
          <p:cNvPr id="12" name="Hexagon 11">
            <a:extLst>
              <a:ext uri="{FF2B5EF4-FFF2-40B4-BE49-F238E27FC236}">
                <a16:creationId xmlns:a16="http://schemas.microsoft.com/office/drawing/2014/main" id="{4942B9D8-C262-46BF-CF35-5FC59BBFED4F}"/>
              </a:ext>
            </a:extLst>
          </p:cNvPr>
          <p:cNvSpPr/>
          <p:nvPr/>
        </p:nvSpPr>
        <p:spPr>
          <a:xfrm>
            <a:off x="3384195" y="3767616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Airgead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Buaite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Dhuaisbhannaí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E2950D5-63B6-DFC1-B6ED-17A9E1C7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3250" y="1968185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CF9DAE-03E6-C7F8-4F06-A4DF31F9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88871" y="2069189"/>
            <a:ext cx="1598409" cy="1616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E5923A-B8A0-C582-E16D-3B4B847D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16069" y="4780949"/>
            <a:ext cx="1598409" cy="1616804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F02540D7-B393-21E8-7BEB-F0F8920353BB}"/>
              </a:ext>
            </a:extLst>
          </p:cNvPr>
          <p:cNvSpPr/>
          <p:nvPr/>
        </p:nvSpPr>
        <p:spPr>
          <a:xfrm>
            <a:off x="5109430" y="2876164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Scoláireachtaí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E013162-B339-2785-4F7E-3304FFE95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4732" y="4674467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EEC76-2C68-50A5-9351-384E5F02CE8B}"/>
              </a:ext>
            </a:extLst>
          </p:cNvPr>
          <p:cNvSpPr txBox="1"/>
          <p:nvPr/>
        </p:nvSpPr>
        <p:spPr>
          <a:xfrm>
            <a:off x="6959731" y="2431310"/>
            <a:ext cx="1658251" cy="92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Sochair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leasa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shóisialaigh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áirithe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Arrow 19" descr="Saighead a léiríonn gur samplaí iad seo a leanas d'íocaíochtaí leasa shóisialaigh neamh-incháinithe">
            <a:extLst>
              <a:ext uri="{FF2B5EF4-FFF2-40B4-BE49-F238E27FC236}">
                <a16:creationId xmlns:a16="http://schemas.microsoft.com/office/drawing/2014/main" id="{F497B51D-F37B-EFE4-AD09-B31ABE95A5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728476">
            <a:off x="8480054" y="2878793"/>
            <a:ext cx="205840" cy="191941"/>
          </a:xfrm>
          <a:prstGeom prst="rightArrow">
            <a:avLst/>
          </a:prstGeom>
          <a:solidFill>
            <a:srgbClr val="005A5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77D7DA6-B8CD-59D5-E561-53F5684C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789517" y="3464727"/>
            <a:ext cx="191548" cy="189757"/>
          </a:xfrm>
          <a:prstGeom prst="rightArrow">
            <a:avLst/>
          </a:prstGeom>
          <a:solidFill>
            <a:srgbClr val="005A5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ED73EF5-55D2-1BE1-211B-2B6EC72F478C}"/>
              </a:ext>
            </a:extLst>
          </p:cNvPr>
          <p:cNvSpPr/>
          <p:nvPr/>
        </p:nvSpPr>
        <p:spPr>
          <a:xfrm>
            <a:off x="6858895" y="3783704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Liúntas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Cuardaitheora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Poist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56C1E7-5895-6A5F-F4D5-0B5450B9F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44206" y="4679201"/>
            <a:ext cx="1598409" cy="1616804"/>
          </a:xfrm>
          <a:prstGeom prst="rect">
            <a:avLst/>
          </a:prstGeom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9048CBDD-2C6B-C030-95D9-FAC9061A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7900" y="4687560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9CCE0054-394B-7600-0333-5E8DB1B95FE1}"/>
              </a:ext>
            </a:extLst>
          </p:cNvPr>
          <p:cNvSpPr/>
          <p:nvPr/>
        </p:nvSpPr>
        <p:spPr>
          <a:xfrm>
            <a:off x="8503996" y="2710805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Linbh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0F02A9-B86E-CEF9-39F7-ABA5A2B6F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240321" y="3715312"/>
            <a:ext cx="1598409" cy="1616804"/>
          </a:xfrm>
          <a:prstGeom prst="rect">
            <a:avLst/>
          </a:prstGeom>
        </p:spPr>
      </p:pic>
      <p:sp>
        <p:nvSpPr>
          <p:cNvPr id="27" name="Hexagon 26">
            <a:extLst>
              <a:ext uri="{FF2B5EF4-FFF2-40B4-BE49-F238E27FC236}">
                <a16:creationId xmlns:a16="http://schemas.microsoft.com/office/drawing/2014/main" id="{67D0A32D-C6A5-4736-9162-F9275F1FB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3001" y="3614661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F4627BD0-5B2B-89FD-0FEF-655B96FD9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4CC2-191E-F073-F334-9053E531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9588847" cy="766992"/>
          </a:xfrm>
        </p:spPr>
        <p:txBody>
          <a:bodyPr/>
          <a:lstStyle/>
          <a:p>
            <a:r>
              <a:rPr lang="en-IE" b="1" spc="-130" dirty="0" err="1">
                <a:solidFill>
                  <a:srgbClr val="0E101A"/>
                </a:solidFill>
                <a:effectLst/>
              </a:rPr>
              <a:t>Gníomhaíocht</a:t>
            </a:r>
            <a:r>
              <a:rPr lang="en-IE" b="1" spc="-130" dirty="0">
                <a:solidFill>
                  <a:srgbClr val="0E101A"/>
                </a:solidFill>
                <a:effectLst/>
              </a:rPr>
              <a:t> </a:t>
            </a:r>
            <a:r>
              <a:rPr lang="en-IE" b="1" spc="-130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b="1" spc="-130" dirty="0">
                <a:solidFill>
                  <a:srgbClr val="0E101A"/>
                </a:solidFill>
                <a:effectLst/>
              </a:rPr>
              <a:t> </a:t>
            </a:r>
            <a:r>
              <a:rPr lang="en-IE" b="1" spc="-130" dirty="0" err="1">
                <a:solidFill>
                  <a:srgbClr val="0E101A"/>
                </a:solidFill>
                <a:effectLst/>
              </a:rPr>
              <a:t>neamh-incháinithe</a:t>
            </a:r>
            <a:endParaRPr lang="en-US" spc="-13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D2F027-6BA7-8CA2-A411-389FE5C06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01533-20EF-6E2F-2224-700CA626D1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469127"/>
            <a:ext cx="2908527" cy="493399"/>
          </a:xfrm>
        </p:spPr>
        <p:txBody>
          <a:bodyPr>
            <a:normAutofit/>
          </a:bodyPr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Gníomhaíocht</a:t>
            </a:r>
            <a:r>
              <a:rPr lang="en-IE" b="1" dirty="0">
                <a:solidFill>
                  <a:srgbClr val="0E101A"/>
                </a:solidFill>
                <a:effectLst/>
              </a:rPr>
              <a:t> 3</a:t>
            </a:r>
            <a:endParaRPr lang="en-US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56CA153-C7D6-42EF-795C-907D6990FB16}"/>
              </a:ext>
            </a:extLst>
          </p:cNvPr>
          <p:cNvSpPr/>
          <p:nvPr/>
        </p:nvSpPr>
        <p:spPr>
          <a:xfrm>
            <a:off x="1050441" y="1523676"/>
            <a:ext cx="7580640" cy="5092994"/>
          </a:xfrm>
          <a:prstGeom prst="wedgeRoundRectCallout">
            <a:avLst>
              <a:gd name="adj1" fmla="val 59268"/>
              <a:gd name="adj2" fmla="val -17836"/>
              <a:gd name="adj3" fmla="val 16667"/>
            </a:avLst>
          </a:prstGeom>
          <a:solidFill>
            <a:schemeClr val="bg1"/>
          </a:solidFill>
          <a:ln w="635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íocaíocht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sheachtainiúil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don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Liúntas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Cuardaitheora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Poist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íocaíocht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mhíosúil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Shochar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Linbh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leanbh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amháin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íocaíocht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féidir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thuilleamh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gcrannchur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seachtainiúil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nDuaisbhannaí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airgid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buadh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gcrannchur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EuroMillions in </a:t>
            </a:r>
            <a:r>
              <a:rPr lang="en-GB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Éirinn</a:t>
            </a: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C7CBC3-26BA-09EE-A8A4-D457B534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72" r="10355" b="1067"/>
          <a:stretch/>
        </p:blipFill>
        <p:spPr>
          <a:xfrm>
            <a:off x="8758238" y="1889785"/>
            <a:ext cx="3300412" cy="496821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3CAFD9-71E8-0372-30E7-281B7101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85767" y="6279357"/>
            <a:ext cx="1439249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925DA-8F54-5D81-A18F-407212A5F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35285" y="3668168"/>
            <a:ext cx="2507456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EB47B3-6AF4-FB5F-9F5C-F3E5ED2AE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0849" y="2573760"/>
            <a:ext cx="2507456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829A5-DC7E-FD5B-C696-09F81656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75520" y="5301208"/>
            <a:ext cx="2810768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E1EDA-4DD4-6D9F-E6ED-30B73013B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6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FDB1638-09CA-03F4-A848-E24E9F38FDBD}"/>
              </a:ext>
            </a:extLst>
          </p:cNvPr>
          <p:cNvSpPr txBox="1">
            <a:spLocks/>
          </p:cNvSpPr>
          <p:nvPr/>
        </p:nvSpPr>
        <p:spPr>
          <a:xfrm>
            <a:off x="1766840" y="469127"/>
            <a:ext cx="2908527" cy="49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rgbClr val="0E101A"/>
                </a:solidFill>
              </a:rPr>
              <a:t>Gníomhaíocht</a:t>
            </a:r>
            <a:r>
              <a:rPr lang="en-IE" dirty="0">
                <a:solidFill>
                  <a:srgbClr val="0E101A"/>
                </a:solidFill>
              </a:rPr>
              <a:t> 4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F91AC-2F41-0C83-8789-F5854C5B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Ioncam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Incháinithe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nó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br>
              <a:rPr lang="en-IE" b="1" dirty="0">
                <a:solidFill>
                  <a:srgbClr val="0E101A"/>
                </a:solidFill>
                <a:effectLst/>
              </a:rPr>
            </a:br>
            <a:r>
              <a:rPr lang="en-IE" b="1" dirty="0" err="1">
                <a:solidFill>
                  <a:srgbClr val="0E101A"/>
                </a:solidFill>
                <a:effectLst/>
              </a:rPr>
              <a:t>Neamh-Incháinithe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3BED-4892-1939-B057-88EC36445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BEE92-7100-CE62-0ED0-21E7EAAECF97}"/>
              </a:ext>
            </a:extLst>
          </p:cNvPr>
          <p:cNvSpPr txBox="1"/>
          <p:nvPr/>
        </p:nvSpPr>
        <p:spPr>
          <a:xfrm>
            <a:off x="1811546" y="2092949"/>
            <a:ext cx="5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A9DAA-6D7F-CDB4-3690-DC853AD93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7" t="1295" r="26798"/>
          <a:stretch/>
        </p:blipFill>
        <p:spPr>
          <a:xfrm>
            <a:off x="2032225" y="1997780"/>
            <a:ext cx="1780787" cy="2330865"/>
          </a:xfrm>
          <a:prstGeom prst="rect">
            <a:avLst/>
          </a:prstGeom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0261F2F8-66DA-2319-115B-C1E9D18F0DA6}"/>
              </a:ext>
            </a:extLst>
          </p:cNvPr>
          <p:cNvSpPr/>
          <p:nvPr/>
        </p:nvSpPr>
        <p:spPr>
          <a:xfrm>
            <a:off x="4104238" y="2214068"/>
            <a:ext cx="2051254" cy="1507141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scor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faighim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pinsean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oibre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de €41,000 in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bliana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C0213F7-6352-E8AE-A439-5708E08B1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3822736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A4E20-9EA9-257C-0839-581CB5F330FA}"/>
              </a:ext>
            </a:extLst>
          </p:cNvPr>
          <p:cNvSpPr txBox="1"/>
          <p:nvPr/>
        </p:nvSpPr>
        <p:spPr>
          <a:xfrm>
            <a:off x="6881978" y="209294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530C7B-4366-90E7-D395-4282F6CC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54" t="3217" r="27942" b="12548"/>
          <a:stretch/>
        </p:blipFill>
        <p:spPr>
          <a:xfrm>
            <a:off x="7320136" y="1997780"/>
            <a:ext cx="1780787" cy="2330865"/>
          </a:xfrm>
          <a:prstGeom prst="rect">
            <a:avLst/>
          </a:prstGeom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0E46960D-99DF-1726-E8A4-B5C95CD295B7}"/>
              </a:ext>
            </a:extLst>
          </p:cNvPr>
          <p:cNvSpPr/>
          <p:nvPr/>
        </p:nvSpPr>
        <p:spPr>
          <a:xfrm>
            <a:off x="9513529" y="2214069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Bhuaigh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€1m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chrannchur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náisiúnta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676C297-F079-A9A7-2682-ECACEBC5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3822736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B3B78-474C-D382-2135-95A837CB2C1C}"/>
              </a:ext>
            </a:extLst>
          </p:cNvPr>
          <p:cNvSpPr txBox="1"/>
          <p:nvPr/>
        </p:nvSpPr>
        <p:spPr>
          <a:xfrm>
            <a:off x="1811546" y="4538760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087805-D208-750E-3DB3-3C4A8EC3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2" t="10780" r="10946" b="30886"/>
          <a:stretch/>
        </p:blipFill>
        <p:spPr>
          <a:xfrm flipH="1">
            <a:off x="2032225" y="4469284"/>
            <a:ext cx="1908596" cy="2330865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767E3A9C-06CF-8414-C29D-4DC9A7D6836D}"/>
              </a:ext>
            </a:extLst>
          </p:cNvPr>
          <p:cNvSpPr/>
          <p:nvPr/>
        </p:nvSpPr>
        <p:spPr>
          <a:xfrm>
            <a:off x="4104238" y="4685573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Is mac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léinn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scoláireacht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9F21AE-03B7-027D-C381-C2ACB323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6294240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270F4-03C7-E330-A8FC-39E08D959506}"/>
              </a:ext>
            </a:extLst>
          </p:cNvPr>
          <p:cNvSpPr txBox="1"/>
          <p:nvPr/>
        </p:nvSpPr>
        <p:spPr>
          <a:xfrm>
            <a:off x="6881978" y="4538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B05BB41-9F8F-9945-1030-1CD18A6C2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3" r="19115" b="-575"/>
          <a:stretch/>
        </p:blipFill>
        <p:spPr>
          <a:xfrm>
            <a:off x="6951059" y="4469284"/>
            <a:ext cx="2484255" cy="2330865"/>
          </a:xfrm>
          <a:prstGeom prst="rect">
            <a:avLst/>
          </a:prstGeom>
        </p:spPr>
      </p:pic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D84A7129-5E0E-F846-9172-75FB3FCCFDFD}"/>
              </a:ext>
            </a:extLst>
          </p:cNvPr>
          <p:cNvSpPr/>
          <p:nvPr/>
        </p:nvSpPr>
        <p:spPr>
          <a:xfrm>
            <a:off x="9513529" y="4685573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Rinne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ghnó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brabús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€100,000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mbliana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A1D53C-6E90-199C-06ED-C58E4B39F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6294240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3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2" grpId="0" animBg="1"/>
      <p:bldP spid="23" grpId="0" animBg="1"/>
      <p:bldP spid="15" grpId="0"/>
      <p:bldP spid="31" grpId="0" animBg="1"/>
      <p:bldP spid="32" grpId="0" animBg="1"/>
      <p:bldP spid="16" grpId="0"/>
      <p:bldP spid="28" grpId="0" animBg="1"/>
      <p:bldP spid="29" grpId="0" animBg="1"/>
      <p:bldP spid="17" grpId="0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4463-02DB-6944-4E03-DAA35FF23C1A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Ioncam Incháinithe nó </a:t>
            </a:r>
            <a:br>
              <a:rPr lang="en-IE">
                <a:solidFill>
                  <a:srgbClr val="0E101A"/>
                </a:solidFill>
              </a:rPr>
            </a:br>
            <a:r>
              <a:rPr lang="en-IE">
                <a:solidFill>
                  <a:srgbClr val="0E101A"/>
                </a:solidFill>
              </a:rPr>
              <a:t>Neamh-Incháinithe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C4C5FE8-5B42-6F45-3610-D807D96BEAC7}"/>
              </a:ext>
            </a:extLst>
          </p:cNvPr>
          <p:cNvSpPr txBox="1">
            <a:spLocks/>
          </p:cNvSpPr>
          <p:nvPr/>
        </p:nvSpPr>
        <p:spPr>
          <a:xfrm>
            <a:off x="1766840" y="469127"/>
            <a:ext cx="2908527" cy="49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rgbClr val="0E101A"/>
                </a:solidFill>
              </a:rPr>
              <a:t>Gníomhaíocht</a:t>
            </a:r>
            <a:r>
              <a:rPr lang="en-IE" dirty="0">
                <a:solidFill>
                  <a:srgbClr val="0E101A"/>
                </a:solidFill>
              </a:rPr>
              <a:t> 4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644CB3-306F-2F26-E1DC-015A49C56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166279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Ioncam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Incháinithe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nó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br>
              <a:rPr lang="en-IE" b="1" dirty="0">
                <a:solidFill>
                  <a:srgbClr val="0E101A"/>
                </a:solidFill>
                <a:effectLst/>
              </a:rPr>
            </a:br>
            <a:r>
              <a:rPr lang="en-IE" b="1" dirty="0" err="1">
                <a:solidFill>
                  <a:srgbClr val="0E101A"/>
                </a:solidFill>
                <a:effectLst/>
              </a:rPr>
              <a:t>Neamh-Incháinithe</a:t>
            </a:r>
            <a:r>
              <a:rPr lang="en-IE" b="1" dirty="0">
                <a:solidFill>
                  <a:srgbClr val="0E101A"/>
                </a:solidFill>
                <a:effectLst/>
              </a:rPr>
              <a:t> 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BEE92-7100-CE62-0ED0-21E7EAAECF97}"/>
              </a:ext>
            </a:extLst>
          </p:cNvPr>
          <p:cNvSpPr txBox="1"/>
          <p:nvPr/>
        </p:nvSpPr>
        <p:spPr>
          <a:xfrm>
            <a:off x="1795643" y="2108854"/>
            <a:ext cx="5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A9DAA-6D7F-CDB4-3690-DC853AD93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4393" r="4014" b="13941"/>
          <a:stretch/>
        </p:blipFill>
        <p:spPr>
          <a:xfrm>
            <a:off x="2016322" y="2013685"/>
            <a:ext cx="1780787" cy="2330865"/>
          </a:xfrm>
          <a:prstGeom prst="rect">
            <a:avLst/>
          </a:prstGeom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0261F2F8-66DA-2319-115B-C1E9D18F0DA6}"/>
              </a:ext>
            </a:extLst>
          </p:cNvPr>
          <p:cNvSpPr/>
          <p:nvPr/>
        </p:nvSpPr>
        <p:spPr>
          <a:xfrm>
            <a:off x="4088335" y="2229974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Tuillim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€700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tseachtain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phost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C0213F7-6352-E8AE-A439-5708E08B1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90656" y="3838641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A4E20-9EA9-257C-0839-581CB5F330FA}"/>
              </a:ext>
            </a:extLst>
          </p:cNvPr>
          <p:cNvSpPr txBox="1"/>
          <p:nvPr/>
        </p:nvSpPr>
        <p:spPr>
          <a:xfrm>
            <a:off x="6866075" y="210885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530C7B-4366-90E7-D395-4282F6CC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7" t="21069" r="9109" b="9939"/>
          <a:stretch/>
        </p:blipFill>
        <p:spPr>
          <a:xfrm flipH="1">
            <a:off x="7304233" y="2013685"/>
            <a:ext cx="1780787" cy="2330865"/>
          </a:xfrm>
          <a:prstGeom prst="rect">
            <a:avLst/>
          </a:prstGeom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0E46960D-99DF-1726-E8A4-B5C95CD295B7}"/>
              </a:ext>
            </a:extLst>
          </p:cNvPr>
          <p:cNvSpPr/>
          <p:nvPr/>
        </p:nvSpPr>
        <p:spPr>
          <a:xfrm>
            <a:off x="9497626" y="2229974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Faighim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€280 in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míosa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Linbh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676C297-F079-A9A7-2682-ECACEBC5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9947" y="3838641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B3B78-474C-D382-2135-95A837CB2C1C}"/>
              </a:ext>
            </a:extLst>
          </p:cNvPr>
          <p:cNvSpPr txBox="1"/>
          <p:nvPr/>
        </p:nvSpPr>
        <p:spPr>
          <a:xfrm>
            <a:off x="1811546" y="4514907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087805-D208-750E-3DB3-3C4A8EC3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" t="-854" r="3861" b="7713"/>
          <a:stretch/>
        </p:blipFill>
        <p:spPr>
          <a:xfrm flipH="1">
            <a:off x="2032225" y="4445431"/>
            <a:ext cx="1908596" cy="2330865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767E3A9C-06CF-8414-C29D-4DC9A7D6836D}"/>
              </a:ext>
            </a:extLst>
          </p:cNvPr>
          <p:cNvSpPr/>
          <p:nvPr/>
        </p:nvSpPr>
        <p:spPr>
          <a:xfrm>
            <a:off x="4104238" y="4661719"/>
            <a:ext cx="2051254" cy="1452833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Faighim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Cuardaitheora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Poist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mar go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bhfuilim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dífhostaithe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9F21AE-03B7-027D-C381-C2ACB323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6270387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270F4-03C7-E330-A8FC-39E08D959506}"/>
              </a:ext>
            </a:extLst>
          </p:cNvPr>
          <p:cNvSpPr txBox="1"/>
          <p:nvPr/>
        </p:nvSpPr>
        <p:spPr>
          <a:xfrm>
            <a:off x="6881978" y="451490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B05BB41-9F8F-9945-1030-1CD18A6C2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473" r="14473"/>
          <a:stretch/>
        </p:blipFill>
        <p:spPr>
          <a:xfrm>
            <a:off x="6951059" y="4445431"/>
            <a:ext cx="2484255" cy="2330865"/>
          </a:xfrm>
          <a:prstGeom prst="rect">
            <a:avLst/>
          </a:prstGeom>
        </p:spPr>
      </p:pic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D84A7129-5E0E-F846-9172-75FB3FCCFDFD}"/>
              </a:ext>
            </a:extLst>
          </p:cNvPr>
          <p:cNvSpPr/>
          <p:nvPr/>
        </p:nvSpPr>
        <p:spPr>
          <a:xfrm>
            <a:off x="9513529" y="4661720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Fuair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díbhinn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€10,000. 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A1D53C-6E90-199C-06ED-C58E4B39F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6270387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3BED-4892-1939-B057-88EC36445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2" grpId="0" animBg="1"/>
      <p:bldP spid="23" grpId="0" animBg="1"/>
      <p:bldP spid="15" grpId="0"/>
      <p:bldP spid="31" grpId="0" animBg="1"/>
      <p:bldP spid="32" grpId="0" animBg="1"/>
      <p:bldP spid="16" grpId="0"/>
      <p:bldP spid="28" grpId="0" animBg="1"/>
      <p:bldP spid="29" grpId="0" animBg="1"/>
      <p:bldP spid="17" grpId="0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66756-C882-DC82-89AE-A2EDAB39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r>
              <a:rPr lang="en-GB" sz="4400" dirty="0" err="1"/>
              <a:t>Modhanna</a:t>
            </a:r>
            <a:r>
              <a:rPr lang="en-GB" sz="4400" dirty="0"/>
              <a:t> </a:t>
            </a:r>
            <a:r>
              <a:rPr lang="en-GB" sz="4400" dirty="0" err="1"/>
              <a:t>Bailithe</a:t>
            </a:r>
            <a:r>
              <a:rPr lang="en-GB" sz="4400" dirty="0"/>
              <a:t> </a:t>
            </a:r>
            <a:r>
              <a:rPr lang="en-GB" sz="4400" dirty="0" err="1"/>
              <a:t>Cánach</a:t>
            </a:r>
            <a:r>
              <a:rPr lang="en-GB" sz="4400" dirty="0"/>
              <a:t> </a:t>
            </a:r>
            <a:r>
              <a:rPr lang="en-GB" sz="4400" dirty="0" err="1"/>
              <a:t>Ioncaim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FA0608-4CAF-E650-E0BA-E0A336D33F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>
            <a:noAutofit/>
          </a:bodyPr>
          <a:lstStyle/>
          <a:p>
            <a:r>
              <a:rPr lang="en-IE" dirty="0" err="1"/>
              <a:t>Tá</a:t>
            </a:r>
            <a:r>
              <a:rPr lang="en-IE" b="1" dirty="0"/>
              <a:t> </a:t>
            </a:r>
            <a:r>
              <a:rPr lang="en-IE" dirty="0" err="1"/>
              <a:t>dhá</a:t>
            </a:r>
            <a:r>
              <a:rPr lang="en-IE" dirty="0"/>
              <a:t> </a:t>
            </a:r>
            <a:r>
              <a:rPr lang="en-IE" dirty="0" err="1"/>
              <a:t>chóras</a:t>
            </a:r>
            <a:r>
              <a:rPr lang="en-IE" dirty="0"/>
              <a:t> in </a:t>
            </a:r>
            <a:r>
              <a:rPr lang="en-IE" dirty="0" err="1"/>
              <a:t>úsáid</a:t>
            </a:r>
            <a:r>
              <a:rPr lang="en-IE" dirty="0"/>
              <a:t> </a:t>
            </a:r>
            <a:r>
              <a:rPr lang="en-IE" dirty="0" err="1"/>
              <a:t>chun</a:t>
            </a:r>
            <a:r>
              <a:rPr lang="en-IE" dirty="0"/>
              <a:t> 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b="1" dirty="0"/>
              <a:t> a </a:t>
            </a:r>
            <a:r>
              <a:rPr lang="en-IE" b="1" dirty="0" err="1"/>
              <a:t>bhailiú</a:t>
            </a:r>
            <a:r>
              <a:rPr lang="en-US" dirty="0"/>
              <a:t>:</a:t>
            </a:r>
          </a:p>
          <a:p>
            <a:pPr lvl="1"/>
            <a:r>
              <a:rPr lang="en-IE" dirty="0"/>
              <a:t>An </a:t>
            </a:r>
            <a:r>
              <a:rPr lang="en-IE" b="1" dirty="0" err="1"/>
              <a:t>córas</a:t>
            </a:r>
            <a:r>
              <a:rPr lang="en-IE" b="1" dirty="0"/>
              <a:t> ÍMAT</a:t>
            </a:r>
            <a:endParaRPr lang="en-IE" dirty="0"/>
          </a:p>
          <a:p>
            <a:pPr lvl="1"/>
            <a:r>
              <a:rPr lang="en-IE" dirty="0"/>
              <a:t>An </a:t>
            </a:r>
            <a:r>
              <a:rPr lang="en-IE" b="1" dirty="0" err="1"/>
              <a:t>córas</a:t>
            </a:r>
            <a:r>
              <a:rPr lang="en-IE" b="1" dirty="0"/>
              <a:t> </a:t>
            </a:r>
            <a:r>
              <a:rPr lang="en-IE" b="1" dirty="0" err="1"/>
              <a:t>Féinmheasúnaithe</a:t>
            </a:r>
            <a:r>
              <a:rPr lang="en-IE" b="1" dirty="0"/>
              <a:t>.</a:t>
            </a:r>
            <a:endParaRPr lang="en-IE" dirty="0"/>
          </a:p>
          <a:p>
            <a:r>
              <a:rPr lang="en-IE" dirty="0"/>
              <a:t>San </a:t>
            </a:r>
            <a:r>
              <a:rPr lang="en-IE" dirty="0" err="1"/>
              <a:t>aonaid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díreoimid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 </a:t>
            </a:r>
            <a:r>
              <a:rPr lang="en-IE" b="1" dirty="0" err="1"/>
              <a:t>cháin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</a:t>
            </a:r>
            <a:r>
              <a:rPr lang="en-IE" b="1" dirty="0" err="1"/>
              <a:t>ioncam</a:t>
            </a:r>
            <a:r>
              <a:rPr lang="en-IE" b="1" dirty="0"/>
              <a:t> </a:t>
            </a:r>
            <a:r>
              <a:rPr lang="en-IE" b="1" dirty="0" err="1"/>
              <a:t>fostaíochta</a:t>
            </a:r>
            <a:r>
              <a:rPr lang="en-IE" b="1" dirty="0"/>
              <a:t> (</a:t>
            </a:r>
            <a:r>
              <a:rPr lang="en-IE" b="1" dirty="0" err="1"/>
              <a:t>Sceideal</a:t>
            </a:r>
            <a:r>
              <a:rPr lang="en-IE" b="1" dirty="0"/>
              <a:t> E).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IE" dirty="0" err="1"/>
              <a:t>Úsáidtear</a:t>
            </a:r>
            <a:r>
              <a:rPr lang="en-IE" dirty="0"/>
              <a:t> </a:t>
            </a:r>
            <a:r>
              <a:rPr lang="en-IE" b="1" dirty="0"/>
              <a:t>an </a:t>
            </a:r>
            <a:r>
              <a:rPr lang="en-IE" b="1" dirty="0" err="1"/>
              <a:t>córas</a:t>
            </a:r>
            <a:r>
              <a:rPr lang="en-IE" b="1" dirty="0"/>
              <a:t> ÍMAT</a:t>
            </a:r>
            <a:r>
              <a:rPr lang="en-IE" dirty="0"/>
              <a:t> </a:t>
            </a:r>
            <a:r>
              <a:rPr lang="en-IE" dirty="0" err="1"/>
              <a:t>chun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 </a:t>
            </a:r>
            <a:r>
              <a:rPr lang="en-IE" dirty="0" err="1"/>
              <a:t>fostaíochta</a:t>
            </a:r>
            <a:r>
              <a:rPr lang="en-IE" dirty="0"/>
              <a:t> a </a:t>
            </a:r>
            <a:r>
              <a:rPr lang="en-IE" dirty="0" err="1"/>
              <a:t>bhailiú</a:t>
            </a:r>
            <a:r>
              <a:rPr lang="en-IE" dirty="0"/>
              <a:t>.</a:t>
            </a:r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AE55D4D8-0710-FC23-8EAD-FEAD8EBCA168}"/>
              </a:ext>
            </a:extLst>
          </p:cNvPr>
          <p:cNvSpPr/>
          <p:nvPr/>
        </p:nvSpPr>
        <p:spPr>
          <a:xfrm flipH="1">
            <a:off x="1774824" y="4343401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EE6D178-D45A-E0B7-D96A-B31E19563095}"/>
              </a:ext>
            </a:extLst>
          </p:cNvPr>
          <p:cNvSpPr/>
          <p:nvPr/>
        </p:nvSpPr>
        <p:spPr>
          <a:xfrm flipH="1">
            <a:off x="3627702" y="4343401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Tuarastal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B9B2E3A2-1073-F88A-5B39-35145656E919}"/>
              </a:ext>
            </a:extLst>
          </p:cNvPr>
          <p:cNvSpPr/>
          <p:nvPr/>
        </p:nvSpPr>
        <p:spPr>
          <a:xfrm flipH="1">
            <a:off x="5480580" y="4343401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Coimisiún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7CD8141-51A9-F1A1-A49F-918391FA43CD}"/>
              </a:ext>
            </a:extLst>
          </p:cNvPr>
          <p:cNvSpPr/>
          <p:nvPr/>
        </p:nvSpPr>
        <p:spPr>
          <a:xfrm flipH="1">
            <a:off x="7333458" y="4343401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Bónas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9BDA9679-4509-0C3D-B0C0-53FD3B855A12}"/>
              </a:ext>
            </a:extLst>
          </p:cNvPr>
          <p:cNvSpPr/>
          <p:nvPr/>
        </p:nvSpPr>
        <p:spPr>
          <a:xfrm flipH="1">
            <a:off x="9186337" y="4343401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Séisíní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8826F73C-57C2-A183-ABDD-C19AB94EF6C6}"/>
              </a:ext>
            </a:extLst>
          </p:cNvPr>
          <p:cNvSpPr/>
          <p:nvPr/>
        </p:nvSpPr>
        <p:spPr>
          <a:xfrm flipH="1">
            <a:off x="2782824" y="5243488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Pinsean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oibre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768A323B-2F7B-CC57-D3F4-0DEB0F22F22E}"/>
              </a:ext>
            </a:extLst>
          </p:cNvPr>
          <p:cNvSpPr/>
          <p:nvPr/>
        </p:nvSpPr>
        <p:spPr>
          <a:xfrm flipH="1">
            <a:off x="4679304" y="5243488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US" sz="2000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Máithreachais</a:t>
            </a:r>
            <a:endParaRPr lang="en-US" sz="2000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5E44BBFB-C328-5E78-7C77-FAF38E5CFD7F}"/>
              </a:ext>
            </a:extLst>
          </p:cNvPr>
          <p:cNvSpPr/>
          <p:nvPr/>
        </p:nvSpPr>
        <p:spPr>
          <a:xfrm flipH="1">
            <a:off x="6575784" y="5243488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Cuardaitheora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Poist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025B251F-3908-58B7-FCD9-009E12DD61D9}"/>
              </a:ext>
            </a:extLst>
          </p:cNvPr>
          <p:cNvSpPr/>
          <p:nvPr/>
        </p:nvSpPr>
        <p:spPr>
          <a:xfrm flipH="1">
            <a:off x="8472264" y="5243488"/>
            <a:ext cx="2016000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Pinsean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stáit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20405A-2D28-322A-BF64-D27EA3EF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0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51454-BF69-81CF-864D-780A3401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Spriocanna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endParaRPr lang="en-US" dirty="0"/>
          </a:p>
        </p:txBody>
      </p:sp>
      <p:pic>
        <p:nvPicPr>
          <p:cNvPr id="2" name="Picture 1" descr="Deilbhín a léiríonn spriocanna foghlama">
            <a:extLst>
              <a:ext uri="{FF2B5EF4-FFF2-40B4-BE49-F238E27FC236}">
                <a16:creationId xmlns:a16="http://schemas.microsoft.com/office/drawing/2014/main" id="{77BC62A1-5FDC-1B7E-ACE3-64A8FC42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3483" y="1235989"/>
            <a:ext cx="1307132" cy="13071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493E3F-AB6A-4DF9-5665-0F704A6DB4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5616" y="1676401"/>
            <a:ext cx="9492174" cy="4243788"/>
          </a:xfrm>
        </p:spPr>
        <p:txBody>
          <a:bodyPr/>
          <a:lstStyle/>
          <a:p>
            <a:r>
              <a:rPr lang="en-GB" dirty="0"/>
              <a:t>Ag </a:t>
            </a:r>
            <a:r>
              <a:rPr lang="en-GB" dirty="0" err="1"/>
              <a:t>deireadh</a:t>
            </a:r>
            <a:r>
              <a:rPr lang="en-GB" dirty="0"/>
              <a:t> an </a:t>
            </a:r>
            <a:r>
              <a:rPr lang="en-GB" dirty="0" err="1"/>
              <a:t>aonaid</a:t>
            </a:r>
            <a:r>
              <a:rPr lang="en-GB" dirty="0"/>
              <a:t>, </a:t>
            </a:r>
            <a:r>
              <a:rPr lang="en-GB" dirty="0" err="1"/>
              <a:t>beidh</a:t>
            </a:r>
            <a:r>
              <a:rPr lang="en-GB" dirty="0"/>
              <a:t> </a:t>
            </a:r>
            <a:r>
              <a:rPr lang="en-GB" dirty="0" err="1"/>
              <a:t>mé</a:t>
            </a:r>
            <a:r>
              <a:rPr lang="en-GB" dirty="0"/>
              <a:t> in </a:t>
            </a:r>
            <a:r>
              <a:rPr lang="en-GB" dirty="0" err="1"/>
              <a:t>ann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5198008-A04F-93A9-5B20-512189495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109652"/>
              </p:ext>
            </p:extLst>
          </p:nvPr>
        </p:nvGraphicFramePr>
        <p:xfrm>
          <a:off x="1821809" y="2387682"/>
          <a:ext cx="9899136" cy="403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256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383880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Míniú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cineálacha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éagsúla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thuilleann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daoine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aonair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gnólachtaí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Idirdhealú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cánacha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díreacha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indíreacha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24860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Idirdhealú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ioncam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incháinithe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neamh-incháinithe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Breac-chuntas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choincheap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mbandaí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ráta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gcreidmheasanna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Míniú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conas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oibríonn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córas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ÍMAT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58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Ríomhanna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bunúsacha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88518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9417A-A779-8C2E-3BB3-377CE7341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AFE379-E4F0-4140-6D02-C7BA11CA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3" t="2982" r="11621"/>
          <a:stretch/>
        </p:blipFill>
        <p:spPr>
          <a:xfrm>
            <a:off x="8508206" y="1585913"/>
            <a:ext cx="3557588" cy="52720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3D04B1-FEF9-CD75-2D64-294EF3BD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7" y="909409"/>
            <a:ext cx="7561264" cy="766992"/>
          </a:xfrm>
        </p:spPr>
        <p:txBody>
          <a:bodyPr>
            <a:noAutofit/>
          </a:bodyPr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ar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gCóras</a:t>
            </a:r>
            <a:r>
              <a:rPr lang="en-IE" b="1" dirty="0">
                <a:solidFill>
                  <a:srgbClr val="0E101A"/>
                </a:solidFill>
                <a:effectLst/>
              </a:rPr>
              <a:t> ÍMAT do 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600C50-5C1B-453E-4DF5-5B70F116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B4E4766-827B-CE6C-C5ED-69688B6E95C0}"/>
              </a:ext>
            </a:extLst>
          </p:cNvPr>
          <p:cNvSpPr/>
          <p:nvPr/>
        </p:nvSpPr>
        <p:spPr>
          <a:xfrm>
            <a:off x="1893093" y="2301539"/>
            <a:ext cx="6047749" cy="4313945"/>
          </a:xfrm>
          <a:prstGeom prst="wedgeRoundRectCallout">
            <a:avLst>
              <a:gd name="adj1" fmla="val 57486"/>
              <a:gd name="adj2" fmla="val -33277"/>
              <a:gd name="adj3" fmla="val 16667"/>
            </a:avLst>
          </a:prstGeom>
          <a:solidFill>
            <a:schemeClr val="bg1"/>
          </a:solidFill>
          <a:ln w="63500"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duit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mise Lucy.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Idirbhliain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chéad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phost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díreach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faighte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ollmhargadh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áitiúil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Íoctar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€9.50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beartaithe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roinnt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airgid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shábháil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ceachtanna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tiomána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fhios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gcaithfidh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bheith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socraithe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gcóras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ÍMAT ach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cinnte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cad 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dhéanamh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23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2C83-AAEB-449B-C9B8-DC5608BA1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7" y="-1175423"/>
            <a:ext cx="7497654" cy="766992"/>
          </a:xfrm>
        </p:spPr>
        <p:txBody>
          <a:bodyPr>
            <a:noAutofit/>
          </a:bodyPr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ar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gCóras</a:t>
            </a:r>
            <a:r>
              <a:rPr lang="en-IE" b="1" dirty="0">
                <a:solidFill>
                  <a:srgbClr val="0E101A"/>
                </a:solidFill>
                <a:effectLst/>
              </a:rPr>
              <a:t> ÍMAT do 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2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D62EE2-66D8-6CE3-D465-B63AA922D343}"/>
              </a:ext>
            </a:extLst>
          </p:cNvPr>
          <p:cNvSpPr txBox="1">
            <a:spLocks/>
          </p:cNvSpPr>
          <p:nvPr/>
        </p:nvSpPr>
        <p:spPr>
          <a:xfrm>
            <a:off x="1765617" y="909409"/>
            <a:ext cx="7497654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Clárú ar an gCóras ÍMAT do do Chéad Phost</a:t>
            </a:r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611D4E-D03C-F2C8-4A99-D2A9079ECAD4}"/>
              </a:ext>
            </a:extLst>
          </p:cNvPr>
          <p:cNvSpPr/>
          <p:nvPr/>
        </p:nvSpPr>
        <p:spPr>
          <a:xfrm>
            <a:off x="461381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32000" rtlCol="0" anchor="ctr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bhfuil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UPSP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féin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déan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iarratas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www.mywelfare.ie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pc="-40" dirty="0">
              <a:solidFill>
                <a:srgbClr val="005A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F8D9E48D-7A39-0C6D-A14D-2F3A1774CD66}"/>
              </a:ext>
            </a:extLst>
          </p:cNvPr>
          <p:cNvSpPr/>
          <p:nvPr/>
        </p:nvSpPr>
        <p:spPr>
          <a:xfrm>
            <a:off x="458788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44004E03-4CB6-8294-7BCC-D9A73DE7C0A3}"/>
              </a:ext>
            </a:extLst>
          </p:cNvPr>
          <p:cNvSpPr/>
          <p:nvPr/>
        </p:nvSpPr>
        <p:spPr>
          <a:xfrm>
            <a:off x="464180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FC874D4-2CD2-98FD-C1B9-1C8F673CB7D0}"/>
              </a:ext>
            </a:extLst>
          </p:cNvPr>
          <p:cNvSpPr/>
          <p:nvPr/>
        </p:nvSpPr>
        <p:spPr>
          <a:xfrm>
            <a:off x="2786225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96000" rtlCol="0" anchor="ctr"/>
          <a:lstStyle/>
          <a:p>
            <a:pPr algn="ctr"/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Cláraigh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leis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baint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úsáid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an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rannán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www.revenue.ie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78CA2BE3-130B-6FEB-6DC2-9B898CA4A4D3}"/>
              </a:ext>
            </a:extLst>
          </p:cNvPr>
          <p:cNvSpPr/>
          <p:nvPr/>
        </p:nvSpPr>
        <p:spPr>
          <a:xfrm>
            <a:off x="2790832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85EA834B-739B-7009-E9EB-00CD8F9D1A85}"/>
              </a:ext>
            </a:extLst>
          </p:cNvPr>
          <p:cNvSpPr/>
          <p:nvPr/>
        </p:nvSpPr>
        <p:spPr>
          <a:xfrm>
            <a:off x="2789024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E45ED6C-942C-3286-3756-9FB50BCCE9B4}"/>
              </a:ext>
            </a:extLst>
          </p:cNvPr>
          <p:cNvSpPr/>
          <p:nvPr/>
        </p:nvSpPr>
        <p:spPr>
          <a:xfrm>
            <a:off x="5090481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72000" bIns="468000" rtlCol="0" anchor="ctr"/>
          <a:lstStyle/>
          <a:p>
            <a:pPr algn="ctr">
              <a:lnSpc>
                <a:spcPts val="2000"/>
              </a:lnSpc>
            </a:pP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Seolfaidh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Fógra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Párolla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gCoimisinéirí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(FPCI)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chuig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d’fhostóir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Insíonn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conas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ríomh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(= 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oibriú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314E508B-D893-7292-2880-F822C34A9835}"/>
              </a:ext>
            </a:extLst>
          </p:cNvPr>
          <p:cNvSpPr/>
          <p:nvPr/>
        </p:nvSpPr>
        <p:spPr>
          <a:xfrm>
            <a:off x="5095088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1569F85C-467C-2D5F-6B4E-E02C406080BB}"/>
              </a:ext>
            </a:extLst>
          </p:cNvPr>
          <p:cNvSpPr/>
          <p:nvPr/>
        </p:nvSpPr>
        <p:spPr>
          <a:xfrm>
            <a:off x="5093280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5126D92-4B8A-A2F5-25C5-85BAE97D88ED}"/>
              </a:ext>
            </a:extLst>
          </p:cNvPr>
          <p:cNvSpPr/>
          <p:nvPr/>
        </p:nvSpPr>
        <p:spPr>
          <a:xfrm>
            <a:off x="7394737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bIns="468000" rtlCol="0" anchor="ctr"/>
          <a:lstStyle/>
          <a:p>
            <a:pPr algn="ctr"/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Ríomhann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MSU†, ÁSPC‡,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baintear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ó do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1" name="Round Same Side Corner Rectangle 40">
            <a:extLst>
              <a:ext uri="{FF2B5EF4-FFF2-40B4-BE49-F238E27FC236}">
                <a16:creationId xmlns:a16="http://schemas.microsoft.com/office/drawing/2014/main" id="{80B38788-89FD-7893-B755-CEB49525C0BC}"/>
              </a:ext>
            </a:extLst>
          </p:cNvPr>
          <p:cNvSpPr/>
          <p:nvPr/>
        </p:nvSpPr>
        <p:spPr>
          <a:xfrm>
            <a:off x="7395744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D9A3F51-2766-0693-BF5C-1BCCD906B7CD}"/>
              </a:ext>
            </a:extLst>
          </p:cNvPr>
          <p:cNvSpPr/>
          <p:nvPr/>
        </p:nvSpPr>
        <p:spPr>
          <a:xfrm>
            <a:off x="7397536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8B02B8F-BF03-AE80-D69D-16575E1FDEE4}"/>
              </a:ext>
            </a:extLst>
          </p:cNvPr>
          <p:cNvSpPr/>
          <p:nvPr/>
        </p:nvSpPr>
        <p:spPr>
          <a:xfrm>
            <a:off x="9696400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251999" rtlCol="0" anchor="t"/>
          <a:lstStyle/>
          <a:p>
            <a:pPr algn="ctr"/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Faigheann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 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duillín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thaispeánann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tuillte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lúide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MSU,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ÁSPC 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íoctar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leis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Round Same Side Corner Rectangle 44">
            <a:extLst>
              <a:ext uri="{FF2B5EF4-FFF2-40B4-BE49-F238E27FC236}">
                <a16:creationId xmlns:a16="http://schemas.microsoft.com/office/drawing/2014/main" id="{BCCC32A5-33CD-5EE4-3828-79AFC247DB0C}"/>
              </a:ext>
            </a:extLst>
          </p:cNvPr>
          <p:cNvSpPr/>
          <p:nvPr/>
        </p:nvSpPr>
        <p:spPr>
          <a:xfrm>
            <a:off x="9701007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 Diagonal Corner Rectangle 45">
            <a:extLst>
              <a:ext uri="{FF2B5EF4-FFF2-40B4-BE49-F238E27FC236}">
                <a16:creationId xmlns:a16="http://schemas.microsoft.com/office/drawing/2014/main" id="{E954F3AE-F128-0E18-92EA-FCC416A3EA7F}"/>
              </a:ext>
            </a:extLst>
          </p:cNvPr>
          <p:cNvSpPr/>
          <p:nvPr/>
        </p:nvSpPr>
        <p:spPr>
          <a:xfrm>
            <a:off x="9699199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20019-E9BB-08D3-17D3-BCD3FB0CC07D}"/>
              </a:ext>
            </a:extLst>
          </p:cNvPr>
          <p:cNvSpPr txBox="1"/>
          <p:nvPr/>
        </p:nvSpPr>
        <p:spPr>
          <a:xfrm>
            <a:off x="1908313" y="6111225"/>
            <a:ext cx="6170212" cy="692497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99D8"/>
            </a:solidFill>
            <a:prstDash val="dash"/>
          </a:ln>
        </p:spPr>
        <p:txBody>
          <a:bodyPr wrap="square" lIns="36000" tIns="0" rIns="36000" bIns="0" rtlCol="0" anchor="ctr">
            <a:spAutoFit/>
          </a:bodyPr>
          <a:lstStyle/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*Is 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uimhir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thagartha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uathúil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Uimhir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Phearsanta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Seirbhíse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Poiblí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(UPSP) a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theastaíonn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uait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chun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rochtain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fháil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shochair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leasa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shóisialaigh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sheirbhísí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poiblí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62D165-F1C5-4581-97AE-84695FDA4114}"/>
              </a:ext>
            </a:extLst>
          </p:cNvPr>
          <p:cNvSpPr txBox="1"/>
          <p:nvPr/>
        </p:nvSpPr>
        <p:spPr>
          <a:xfrm>
            <a:off x="8181894" y="6126146"/>
            <a:ext cx="3919992" cy="565146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99D8"/>
            </a:solidFill>
            <a:prstDash val="dash"/>
          </a:ln>
        </p:spPr>
        <p:txBody>
          <a:bodyPr wrap="square" tIns="36000" bIns="36000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†MSU 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Muirear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Sóisialach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Uilíoch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‡ ÁSPC 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Árachas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Sóisialach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Pá-Choibhneasa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C9BD5-C7B6-D3BA-4DBF-5E2FBD966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CFFBAA1-08D0-6344-62A8-CC28CEF48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82665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8D98CF8-2AC7-F162-B097-E491BE82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840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9A04ACC-DFFD-E088-0C45-807C2AAFC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4153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84CE163-7F16-982F-EBF4-6984EE6E6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930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6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23" grpId="0" animBg="1"/>
      <p:bldP spid="26" grpId="0" animBg="1"/>
      <p:bldP spid="40" grpId="0" animBg="1"/>
      <p:bldP spid="31" grpId="0" animBg="1"/>
      <p:bldP spid="27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5387-E2B5-8614-B45C-A86C771A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Córas</a:t>
            </a:r>
            <a:r>
              <a:rPr lang="en-IE" b="1" dirty="0">
                <a:solidFill>
                  <a:srgbClr val="0E101A"/>
                </a:solidFill>
                <a:effectLst/>
              </a:rPr>
              <a:t> ÍMAT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nuashonrú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nuair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bhíonn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tú</a:t>
            </a:r>
            <a:r>
              <a:rPr lang="en-IE" b="1" dirty="0">
                <a:solidFill>
                  <a:srgbClr val="0E101A"/>
                </a:solidFill>
                <a:effectLst/>
              </a:rPr>
              <a:t> ag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athrú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poist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12687-20D2-0540-FB10-9001390E6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180475A-E57D-DE96-E946-4114866A67CD}"/>
              </a:ext>
            </a:extLst>
          </p:cNvPr>
          <p:cNvSpPr/>
          <p:nvPr/>
        </p:nvSpPr>
        <p:spPr>
          <a:xfrm>
            <a:off x="1893093" y="2301540"/>
            <a:ext cx="6352410" cy="3770648"/>
          </a:xfrm>
          <a:prstGeom prst="wedgeRoundRectCallout">
            <a:avLst>
              <a:gd name="adj1" fmla="val 57486"/>
              <a:gd name="adj2" fmla="val -33277"/>
              <a:gd name="adj3" fmla="val 16667"/>
            </a:avLst>
          </a:prstGeom>
          <a:solidFill>
            <a:schemeClr val="bg1"/>
          </a:solidFill>
          <a:ln w="63500"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éis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bheith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ollmhargadh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hIdirbhliana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cinneadh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déanta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ghlacadh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mbialann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áitiúil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samhradh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airde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bheadh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leis an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ollmhargadh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thuilleamh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freisin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Anois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caithfidh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oibriú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conas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chur in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chóras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ÍMAT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athraigh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07DB3-C9A1-D005-FF04-67B5EBCF8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3" t="2982" r="11621"/>
          <a:stretch/>
        </p:blipFill>
        <p:spPr>
          <a:xfrm>
            <a:off x="8508206" y="1585913"/>
            <a:ext cx="3557588" cy="52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2C83-AAEB-449B-C9B8-DC5608BA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Autofit/>
          </a:bodyPr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Córas</a:t>
            </a:r>
            <a:r>
              <a:rPr lang="en-IE" b="1" dirty="0">
                <a:solidFill>
                  <a:srgbClr val="0E101A"/>
                </a:solidFill>
                <a:effectLst/>
              </a:rPr>
              <a:t> ÍMAT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nuashonrú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nuair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bhíonn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tú</a:t>
            </a:r>
            <a:r>
              <a:rPr lang="en-IE" b="1" dirty="0">
                <a:solidFill>
                  <a:srgbClr val="0E101A"/>
                </a:solidFill>
                <a:effectLst/>
              </a:rPr>
              <a:t> ag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athrú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poist</a:t>
            </a:r>
            <a:endParaRPr lang="en-GB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A288AB6-AA33-135F-E37A-4BA4E8163311}"/>
              </a:ext>
            </a:extLst>
          </p:cNvPr>
          <p:cNvSpPr/>
          <p:nvPr/>
        </p:nvSpPr>
        <p:spPr>
          <a:xfrm>
            <a:off x="185156" y="2084832"/>
            <a:ext cx="2268000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32000"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Tabhair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 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UPSP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don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fhostóir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Round Same Side Corner Rectangle 43">
            <a:extLst>
              <a:ext uri="{FF2B5EF4-FFF2-40B4-BE49-F238E27FC236}">
                <a16:creationId xmlns:a16="http://schemas.microsoft.com/office/drawing/2014/main" id="{83DEAA0A-F45B-5E9A-2FC3-8183E07B35AF}"/>
              </a:ext>
            </a:extLst>
          </p:cNvPr>
          <p:cNvSpPr/>
          <p:nvPr/>
        </p:nvSpPr>
        <p:spPr>
          <a:xfrm>
            <a:off x="182562" y="5362416"/>
            <a:ext cx="2268000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 Diagonal Corner Rectangle 44">
            <a:extLst>
              <a:ext uri="{FF2B5EF4-FFF2-40B4-BE49-F238E27FC236}">
                <a16:creationId xmlns:a16="http://schemas.microsoft.com/office/drawing/2014/main" id="{2C8C0E0D-4E87-A276-44DC-EB2954B54921}"/>
              </a:ext>
            </a:extLst>
          </p:cNvPr>
          <p:cNvSpPr/>
          <p:nvPr/>
        </p:nvSpPr>
        <p:spPr>
          <a:xfrm>
            <a:off x="187955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AC9C33C-994F-F4FF-8925-E1F5FC16AD28}"/>
              </a:ext>
            </a:extLst>
          </p:cNvPr>
          <p:cNvSpPr/>
          <p:nvPr/>
        </p:nvSpPr>
        <p:spPr>
          <a:xfrm>
            <a:off x="2562966" y="2084832"/>
            <a:ext cx="2268000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0"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Cuireann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iúl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 </a:t>
            </a:r>
            <a:r>
              <a:rPr lang="en-GB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bhfuil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0" name="Round Same Side Corner Rectangle 39">
            <a:extLst>
              <a:ext uri="{FF2B5EF4-FFF2-40B4-BE49-F238E27FC236}">
                <a16:creationId xmlns:a16="http://schemas.microsoft.com/office/drawing/2014/main" id="{E3474191-9AE2-AC7F-5812-5D42589C3BC7}"/>
              </a:ext>
            </a:extLst>
          </p:cNvPr>
          <p:cNvSpPr/>
          <p:nvPr/>
        </p:nvSpPr>
        <p:spPr>
          <a:xfrm>
            <a:off x="2562964" y="5373942"/>
            <a:ext cx="2268000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1D3887EB-9AB8-E734-7DEB-0F8B268D5095}"/>
              </a:ext>
            </a:extLst>
          </p:cNvPr>
          <p:cNvSpPr/>
          <p:nvPr/>
        </p:nvSpPr>
        <p:spPr>
          <a:xfrm>
            <a:off x="2562964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1DE60FC-B612-DEFC-8DA7-09F13E12E783}"/>
              </a:ext>
            </a:extLst>
          </p:cNvPr>
          <p:cNvSpPr/>
          <p:nvPr/>
        </p:nvSpPr>
        <p:spPr>
          <a:xfrm>
            <a:off x="4940776" y="2084832"/>
            <a:ext cx="2268000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t"/>
          <a:lstStyle/>
          <a:p>
            <a:pPr algn="ctr">
              <a:lnSpc>
                <a:spcPts val="2000"/>
              </a:lnSpc>
            </a:pP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Seolann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Fógra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Párolla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gCoimisinéirí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(FPCI) 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chuig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d’fhostóir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Insíonn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conas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ríomh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 Same Side Corner Rectangle 35">
            <a:extLst>
              <a:ext uri="{FF2B5EF4-FFF2-40B4-BE49-F238E27FC236}">
                <a16:creationId xmlns:a16="http://schemas.microsoft.com/office/drawing/2014/main" id="{66FCF8C6-03CF-F2A5-4407-6032A1464DE4}"/>
              </a:ext>
            </a:extLst>
          </p:cNvPr>
          <p:cNvSpPr/>
          <p:nvPr/>
        </p:nvSpPr>
        <p:spPr>
          <a:xfrm>
            <a:off x="4940776" y="5373942"/>
            <a:ext cx="2268000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F9D404E1-F730-4AE1-FC72-3DE8F271A471}"/>
              </a:ext>
            </a:extLst>
          </p:cNvPr>
          <p:cNvSpPr/>
          <p:nvPr/>
        </p:nvSpPr>
        <p:spPr>
          <a:xfrm>
            <a:off x="4939451" y="2087268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5637884-F3D1-74B0-D974-985C75F3086A}"/>
              </a:ext>
            </a:extLst>
          </p:cNvPr>
          <p:cNvSpPr/>
          <p:nvPr/>
        </p:nvSpPr>
        <p:spPr>
          <a:xfrm>
            <a:off x="7318586" y="2084832"/>
            <a:ext cx="2268000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t"/>
          <a:lstStyle/>
          <a:p>
            <a:pPr algn="ctr"/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Ríomhann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MSU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 ÁSPC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baintear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do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Seoltar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hasbhaintí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chuig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84BB7AC5-8618-4DBF-4086-4486ECFA74F2}"/>
              </a:ext>
            </a:extLst>
          </p:cNvPr>
          <p:cNvSpPr/>
          <p:nvPr/>
        </p:nvSpPr>
        <p:spPr>
          <a:xfrm>
            <a:off x="7313219" y="5373942"/>
            <a:ext cx="2268000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47009DC8-4D2E-14C4-D932-E23EA1C70930}"/>
              </a:ext>
            </a:extLst>
          </p:cNvPr>
          <p:cNvSpPr/>
          <p:nvPr/>
        </p:nvSpPr>
        <p:spPr>
          <a:xfrm>
            <a:off x="7321389" y="208726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F251089-AC92-2BD2-74F5-A8D791DD228F}"/>
              </a:ext>
            </a:extLst>
          </p:cNvPr>
          <p:cNvSpPr/>
          <p:nvPr/>
        </p:nvSpPr>
        <p:spPr>
          <a:xfrm>
            <a:off x="9696398" y="2084832"/>
            <a:ext cx="23051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252000" rIns="36000" rtlCol="0" anchor="t" anchorCtr="0"/>
          <a:lstStyle/>
          <a:p>
            <a:pPr algn="ctr"/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Faigheann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dhuillín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thaispeánann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ioncam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tuillte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lúide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aon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MSU,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ÁSPC a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íoctar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leis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574C93C4-EF4B-AE78-C5A8-A0A6F4DF1DBF}"/>
              </a:ext>
            </a:extLst>
          </p:cNvPr>
          <p:cNvSpPr/>
          <p:nvPr/>
        </p:nvSpPr>
        <p:spPr>
          <a:xfrm>
            <a:off x="9701007" y="5362416"/>
            <a:ext cx="2300493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37489FF5-7CAB-17FD-4F8D-FA06C3DEA885}"/>
              </a:ext>
            </a:extLst>
          </p:cNvPr>
          <p:cNvSpPr/>
          <p:nvPr/>
        </p:nvSpPr>
        <p:spPr>
          <a:xfrm>
            <a:off x="9699199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E646487-1A86-5B0B-5F46-1E9AD18E7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82665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C7733740-D306-FA2A-4A69-A271BA2AB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7053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745DC95A-4AAF-4184-38FB-BE9A0FC83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743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A4798E5D-3D7F-6751-CE58-1BE6420CB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66583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8FD89-6FD1-8552-5C44-E53FE98D1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38" grpId="0" animBg="1"/>
      <p:bldP spid="40" grpId="0" animBg="1"/>
      <p:bldP spid="41" grpId="0" animBg="1"/>
      <p:bldP spid="34" grpId="0" animBg="1"/>
      <p:bldP spid="36" grpId="0" animBg="1"/>
      <p:bldP spid="37" grpId="0" animBg="1"/>
      <p:bldP spid="30" grpId="0" animBg="1"/>
      <p:bldP spid="32" grpId="0" animBg="1"/>
      <p:bldP spid="33" grpId="0" animBg="1"/>
      <p:bldP spid="27" grpId="0" animBg="1"/>
      <p:bldP spid="28" grpId="0" animBg="1"/>
      <p:bldP spid="29" grpId="0" animBg="1"/>
      <p:bldP spid="31" grpId="0" animBg="1"/>
      <p:bldP spid="35" grpId="0" animBg="1"/>
      <p:bldP spid="39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C2BFC3-B57A-2F4A-0202-954FF3E5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Duillín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Pá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léamh</a:t>
            </a: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52595DAF-8C65-95DD-B450-7351BD78CFEB}"/>
              </a:ext>
            </a:extLst>
          </p:cNvPr>
          <p:cNvSpPr/>
          <p:nvPr/>
        </p:nvSpPr>
        <p:spPr>
          <a:xfrm>
            <a:off x="2180961" y="1531074"/>
            <a:ext cx="6047749" cy="1068193"/>
          </a:xfrm>
          <a:prstGeom prst="wedgeRoundRectCallout">
            <a:avLst>
              <a:gd name="adj1" fmla="val 56646"/>
              <a:gd name="adj2" fmla="val -10291"/>
              <a:gd name="adj3" fmla="val 16667"/>
            </a:avLst>
          </a:prstGeom>
          <a:solidFill>
            <a:schemeClr val="bg1"/>
          </a:solidFill>
          <a:ln w="635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chéad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duillín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díreach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faighte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thuigim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conas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léamh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9ED682-4B0F-83BA-D889-96CD8049311D}"/>
              </a:ext>
            </a:extLst>
          </p:cNvPr>
          <p:cNvSpPr/>
          <p:nvPr/>
        </p:nvSpPr>
        <p:spPr>
          <a:xfrm>
            <a:off x="4578327" y="3444560"/>
            <a:ext cx="3329540" cy="3212293"/>
          </a:xfrm>
          <a:prstGeom prst="ellipse">
            <a:avLst/>
          </a:prstGeom>
          <a:solidFill>
            <a:srgbClr val="005A57"/>
          </a:solidFill>
          <a:ln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Cad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rioscaí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mura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dtuigeann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Lucy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conas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duillín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léamh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1E2640-41E6-92C5-794A-ACA391CBA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08EE2B-B58C-E1D2-3CC4-BAEE7FAD1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3" t="2982" r="11621"/>
          <a:stretch/>
        </p:blipFill>
        <p:spPr>
          <a:xfrm>
            <a:off x="8508206" y="1585913"/>
            <a:ext cx="3557588" cy="52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E05C-22B7-7F18-3057-A0D0B01C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Duillín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pá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samplach</a:t>
            </a:r>
            <a:r>
              <a:rPr lang="en-IE" b="1" dirty="0">
                <a:solidFill>
                  <a:srgbClr val="0E101A"/>
                </a:solidFill>
                <a:effectLst/>
              </a:rPr>
              <a:t> do Lucy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AEF66-5D13-F9DE-5A22-A6713E30A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629F65-B530-9CD1-C681-049CD5E4F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071981"/>
              </p:ext>
            </p:extLst>
          </p:nvPr>
        </p:nvGraphicFramePr>
        <p:xfrm>
          <a:off x="2561943" y="1602479"/>
          <a:ext cx="9336505" cy="38196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771102">
                  <a:extLst>
                    <a:ext uri="{9D8B030D-6E8A-4147-A177-3AD203B41FA5}">
                      <a16:colId xmlns:a16="http://schemas.microsoft.com/office/drawing/2014/main" val="3378450255"/>
                    </a:ext>
                  </a:extLst>
                </a:gridCol>
                <a:gridCol w="1771768">
                  <a:extLst>
                    <a:ext uri="{9D8B030D-6E8A-4147-A177-3AD203B41FA5}">
                      <a16:colId xmlns:a16="http://schemas.microsoft.com/office/drawing/2014/main" val="1631769500"/>
                    </a:ext>
                  </a:extLst>
                </a:gridCol>
                <a:gridCol w="2181296">
                  <a:extLst>
                    <a:ext uri="{9D8B030D-6E8A-4147-A177-3AD203B41FA5}">
                      <a16:colId xmlns:a16="http://schemas.microsoft.com/office/drawing/2014/main" val="3830984074"/>
                    </a:ext>
                  </a:extLst>
                </a:gridCol>
                <a:gridCol w="1549137">
                  <a:extLst>
                    <a:ext uri="{9D8B030D-6E8A-4147-A177-3AD203B41FA5}">
                      <a16:colId xmlns:a16="http://schemas.microsoft.com/office/drawing/2014/main" val="3784823593"/>
                    </a:ext>
                  </a:extLst>
                </a:gridCol>
                <a:gridCol w="2063202">
                  <a:extLst>
                    <a:ext uri="{9D8B030D-6E8A-4147-A177-3AD203B41FA5}">
                      <a16:colId xmlns:a16="http://schemas.microsoft.com/office/drawing/2014/main" val="166992907"/>
                    </a:ext>
                  </a:extLst>
                </a:gridCol>
              </a:tblGrid>
              <a:tr h="1098372"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Ainm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fhostaí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</a:p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Lucy Ní Chaomhánaigh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Uimhir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Seachtaine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</a:p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Dáta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</a:p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</a:t>
                      </a: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Bealtaine</a:t>
                      </a: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2023</a:t>
                      </a: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596913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Pá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Asbhaintí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548455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Bunúsach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509548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Ragobair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ÁSPC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863690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MSU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4.04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Glanphá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98640"/>
                  </a:ext>
                </a:extLst>
              </a:tr>
              <a:tr h="735488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Pá</a:t>
                      </a: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Comhlán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Iomlán</a:t>
                      </a: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nAsbhaintí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94.04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280.96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3204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CA7F37-15B6-E92A-A822-3AE69F526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9867" y="3124200"/>
            <a:ext cx="2235200" cy="364067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5F9F30-FCFB-9A36-BE64-7F25E7850822}"/>
              </a:ext>
            </a:extLst>
          </p:cNvPr>
          <p:cNvSpPr txBox="1"/>
          <p:nvPr/>
        </p:nvSpPr>
        <p:spPr>
          <a:xfrm>
            <a:off x="206734" y="2777577"/>
            <a:ext cx="2115047" cy="1229880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Líon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n-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uaireanta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oibre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huaire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∴30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uair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x €10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6BE1B-929E-4E4F-574C-8D46931633A0}"/>
              </a:ext>
            </a:extLst>
          </p:cNvPr>
          <p:cNvSpPr txBox="1"/>
          <p:nvPr/>
        </p:nvSpPr>
        <p:spPr>
          <a:xfrm>
            <a:off x="211668" y="4239302"/>
            <a:ext cx="2116666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fuair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sí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uaireanta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oibriú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gnáthsheachtain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oibre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fhostaí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∴5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uair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x €15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BF28A3-7723-C416-A6DE-A762D92A1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337235" y="3970867"/>
            <a:ext cx="2200898" cy="52628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7DD11E6-7230-C658-30C6-10AE1922EE1E}"/>
              </a:ext>
            </a:extLst>
          </p:cNvPr>
          <p:cNvSpPr txBox="1"/>
          <p:nvPr/>
        </p:nvSpPr>
        <p:spPr>
          <a:xfrm>
            <a:off x="2566444" y="5689879"/>
            <a:ext cx="177695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iomlán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roimh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D06CED-49C5-E5B2-8383-551CE0DF5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454922" y="5054600"/>
            <a:ext cx="1142478" cy="635279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719FF8-2E61-7670-6E54-6DDFCF6A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41034" y="3464745"/>
            <a:ext cx="0" cy="2253932"/>
          </a:xfrm>
          <a:prstGeom prst="line">
            <a:avLst/>
          </a:prstGeom>
          <a:ln w="28575">
            <a:solidFill>
              <a:srgbClr val="005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A0311F-D4F3-4209-56A2-B9F3F4E2C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9890" y="3472176"/>
            <a:ext cx="379018" cy="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F536B1A-E8FA-506F-53A8-BEDFAFA90A0F}"/>
              </a:ext>
            </a:extLst>
          </p:cNvPr>
          <p:cNvSpPr txBox="1"/>
          <p:nvPr/>
        </p:nvSpPr>
        <p:spPr>
          <a:xfrm>
            <a:off x="5193560" y="5723693"/>
            <a:ext cx="461930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reachtúla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Asbhaint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éigeantach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rinne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íocadh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leis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0D8BA0-66E6-1502-B1A0-2606A29E5230}"/>
              </a:ext>
            </a:extLst>
          </p:cNvPr>
          <p:cNvSpPr txBox="1"/>
          <p:nvPr/>
        </p:nvSpPr>
        <p:spPr>
          <a:xfrm>
            <a:off x="10486631" y="5748874"/>
            <a:ext cx="8561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glan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8EDF68-2234-FFDA-AE7C-BB41B7E2A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0914729" y="5266267"/>
            <a:ext cx="0" cy="482607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6DBCE9-7888-F054-DFDC-036A2275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9890" y="3933056"/>
            <a:ext cx="379018" cy="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0526F1F-D4A8-74F0-8EA4-24AD645E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9890" y="4410511"/>
            <a:ext cx="379018" cy="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3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A6B5A7-56CB-FA3A-3B47-0626EC4A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342790" cy="997972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Reachtúla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Neamhreachtúla</a:t>
            </a:r>
            <a:endParaRPr lang="en-US" dirty="0"/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31AD7E1E-BC22-393A-643E-4C9A2B29B640}"/>
              </a:ext>
            </a:extLst>
          </p:cNvPr>
          <p:cNvSpPr/>
          <p:nvPr/>
        </p:nvSpPr>
        <p:spPr>
          <a:xfrm>
            <a:off x="1837531" y="1950244"/>
            <a:ext cx="4812234" cy="571500"/>
          </a:xfrm>
          <a:prstGeom prst="round2SameRect">
            <a:avLst>
              <a:gd name="adj1" fmla="val 22223"/>
              <a:gd name="adj2" fmla="val 0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reachtúla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1DA1D-6789-03A2-1D67-E233672B9382}"/>
              </a:ext>
            </a:extLst>
          </p:cNvPr>
          <p:cNvSpPr txBox="1"/>
          <p:nvPr/>
        </p:nvSpPr>
        <p:spPr>
          <a:xfrm>
            <a:off x="1857374" y="1950244"/>
            <a:ext cx="4773423" cy="4048763"/>
          </a:xfrm>
          <a:prstGeom prst="roundRect">
            <a:avLst>
              <a:gd name="adj" fmla="val 2495"/>
            </a:avLst>
          </a:prstGeom>
          <a:noFill/>
          <a:ln w="38100" cap="sq">
            <a:solidFill>
              <a:srgbClr val="005A57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73424"/>
                      <a:gd name="connsiteY0" fmla="*/ 0 h 3563503"/>
                      <a:gd name="connsiteX1" fmla="*/ 548944 w 4773424"/>
                      <a:gd name="connsiteY1" fmla="*/ 0 h 3563503"/>
                      <a:gd name="connsiteX2" fmla="*/ 1002419 w 4773424"/>
                      <a:gd name="connsiteY2" fmla="*/ 0 h 3563503"/>
                      <a:gd name="connsiteX3" fmla="*/ 1694566 w 4773424"/>
                      <a:gd name="connsiteY3" fmla="*/ 0 h 3563503"/>
                      <a:gd name="connsiteX4" fmla="*/ 2243509 w 4773424"/>
                      <a:gd name="connsiteY4" fmla="*/ 0 h 3563503"/>
                      <a:gd name="connsiteX5" fmla="*/ 2792453 w 4773424"/>
                      <a:gd name="connsiteY5" fmla="*/ 0 h 3563503"/>
                      <a:gd name="connsiteX6" fmla="*/ 3484600 w 4773424"/>
                      <a:gd name="connsiteY6" fmla="*/ 0 h 3563503"/>
                      <a:gd name="connsiteX7" fmla="*/ 3985809 w 4773424"/>
                      <a:gd name="connsiteY7" fmla="*/ 0 h 3563503"/>
                      <a:gd name="connsiteX8" fmla="*/ 4773424 w 4773424"/>
                      <a:gd name="connsiteY8" fmla="*/ 0 h 3563503"/>
                      <a:gd name="connsiteX9" fmla="*/ 4773424 w 4773424"/>
                      <a:gd name="connsiteY9" fmla="*/ 665187 h 3563503"/>
                      <a:gd name="connsiteX10" fmla="*/ 4773424 w 4773424"/>
                      <a:gd name="connsiteY10" fmla="*/ 1187834 h 3563503"/>
                      <a:gd name="connsiteX11" fmla="*/ 4773424 w 4773424"/>
                      <a:gd name="connsiteY11" fmla="*/ 1781752 h 3563503"/>
                      <a:gd name="connsiteX12" fmla="*/ 4773424 w 4773424"/>
                      <a:gd name="connsiteY12" fmla="*/ 2411304 h 3563503"/>
                      <a:gd name="connsiteX13" fmla="*/ 4773424 w 4773424"/>
                      <a:gd name="connsiteY13" fmla="*/ 2898316 h 3563503"/>
                      <a:gd name="connsiteX14" fmla="*/ 4773424 w 4773424"/>
                      <a:gd name="connsiteY14" fmla="*/ 3563503 h 3563503"/>
                      <a:gd name="connsiteX15" fmla="*/ 4176746 w 4773424"/>
                      <a:gd name="connsiteY15" fmla="*/ 3563503 h 3563503"/>
                      <a:gd name="connsiteX16" fmla="*/ 3580068 w 4773424"/>
                      <a:gd name="connsiteY16" fmla="*/ 3563503 h 3563503"/>
                      <a:gd name="connsiteX17" fmla="*/ 2887922 w 4773424"/>
                      <a:gd name="connsiteY17" fmla="*/ 3563503 h 3563503"/>
                      <a:gd name="connsiteX18" fmla="*/ 2291244 w 4773424"/>
                      <a:gd name="connsiteY18" fmla="*/ 3563503 h 3563503"/>
                      <a:gd name="connsiteX19" fmla="*/ 1837768 w 4773424"/>
                      <a:gd name="connsiteY19" fmla="*/ 3563503 h 3563503"/>
                      <a:gd name="connsiteX20" fmla="*/ 1336559 w 4773424"/>
                      <a:gd name="connsiteY20" fmla="*/ 3563503 h 3563503"/>
                      <a:gd name="connsiteX21" fmla="*/ 644412 w 4773424"/>
                      <a:gd name="connsiteY21" fmla="*/ 3563503 h 3563503"/>
                      <a:gd name="connsiteX22" fmla="*/ 0 w 4773424"/>
                      <a:gd name="connsiteY22" fmla="*/ 3563503 h 3563503"/>
                      <a:gd name="connsiteX23" fmla="*/ 0 w 4773424"/>
                      <a:gd name="connsiteY23" fmla="*/ 3040856 h 3563503"/>
                      <a:gd name="connsiteX24" fmla="*/ 0 w 4773424"/>
                      <a:gd name="connsiteY24" fmla="*/ 2482574 h 3563503"/>
                      <a:gd name="connsiteX25" fmla="*/ 0 w 4773424"/>
                      <a:gd name="connsiteY25" fmla="*/ 1995562 h 3563503"/>
                      <a:gd name="connsiteX26" fmla="*/ 0 w 4773424"/>
                      <a:gd name="connsiteY26" fmla="*/ 1508550 h 3563503"/>
                      <a:gd name="connsiteX27" fmla="*/ 0 w 4773424"/>
                      <a:gd name="connsiteY27" fmla="*/ 878997 h 3563503"/>
                      <a:gd name="connsiteX28" fmla="*/ 0 w 4773424"/>
                      <a:gd name="connsiteY28" fmla="*/ 0 h 3563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73424" h="3563503" extrusionOk="0">
                        <a:moveTo>
                          <a:pt x="0" y="0"/>
                        </a:moveTo>
                        <a:cubicBezTo>
                          <a:pt x="210935" y="-51822"/>
                          <a:pt x="433535" y="59639"/>
                          <a:pt x="548944" y="0"/>
                        </a:cubicBezTo>
                        <a:cubicBezTo>
                          <a:pt x="664353" y="-59639"/>
                          <a:pt x="807757" y="33998"/>
                          <a:pt x="1002419" y="0"/>
                        </a:cubicBezTo>
                        <a:cubicBezTo>
                          <a:pt x="1197082" y="-33998"/>
                          <a:pt x="1511860" y="62444"/>
                          <a:pt x="1694566" y="0"/>
                        </a:cubicBezTo>
                        <a:cubicBezTo>
                          <a:pt x="1877272" y="-62444"/>
                          <a:pt x="2102482" y="18361"/>
                          <a:pt x="2243509" y="0"/>
                        </a:cubicBezTo>
                        <a:cubicBezTo>
                          <a:pt x="2384536" y="-18361"/>
                          <a:pt x="2524093" y="3192"/>
                          <a:pt x="2792453" y="0"/>
                        </a:cubicBezTo>
                        <a:cubicBezTo>
                          <a:pt x="3060813" y="-3192"/>
                          <a:pt x="3285140" y="22554"/>
                          <a:pt x="3484600" y="0"/>
                        </a:cubicBezTo>
                        <a:cubicBezTo>
                          <a:pt x="3684060" y="-22554"/>
                          <a:pt x="3783620" y="33580"/>
                          <a:pt x="3985809" y="0"/>
                        </a:cubicBezTo>
                        <a:cubicBezTo>
                          <a:pt x="4187998" y="-33580"/>
                          <a:pt x="4510613" y="39794"/>
                          <a:pt x="4773424" y="0"/>
                        </a:cubicBezTo>
                        <a:cubicBezTo>
                          <a:pt x="4823680" y="198179"/>
                          <a:pt x="4769207" y="347657"/>
                          <a:pt x="4773424" y="665187"/>
                        </a:cubicBezTo>
                        <a:cubicBezTo>
                          <a:pt x="4777641" y="982717"/>
                          <a:pt x="4755697" y="998096"/>
                          <a:pt x="4773424" y="1187834"/>
                        </a:cubicBezTo>
                        <a:cubicBezTo>
                          <a:pt x="4791151" y="1377572"/>
                          <a:pt x="4725555" y="1627156"/>
                          <a:pt x="4773424" y="1781752"/>
                        </a:cubicBezTo>
                        <a:cubicBezTo>
                          <a:pt x="4821293" y="1936348"/>
                          <a:pt x="4767908" y="2142600"/>
                          <a:pt x="4773424" y="2411304"/>
                        </a:cubicBezTo>
                        <a:cubicBezTo>
                          <a:pt x="4778940" y="2680008"/>
                          <a:pt x="4753151" y="2695364"/>
                          <a:pt x="4773424" y="2898316"/>
                        </a:cubicBezTo>
                        <a:cubicBezTo>
                          <a:pt x="4793697" y="3101268"/>
                          <a:pt x="4750514" y="3382578"/>
                          <a:pt x="4773424" y="3563503"/>
                        </a:cubicBezTo>
                        <a:cubicBezTo>
                          <a:pt x="4486215" y="3575373"/>
                          <a:pt x="4411648" y="3561926"/>
                          <a:pt x="4176746" y="3563503"/>
                        </a:cubicBezTo>
                        <a:cubicBezTo>
                          <a:pt x="3941844" y="3565080"/>
                          <a:pt x="3732314" y="3551083"/>
                          <a:pt x="3580068" y="3563503"/>
                        </a:cubicBezTo>
                        <a:cubicBezTo>
                          <a:pt x="3427822" y="3575923"/>
                          <a:pt x="3228321" y="3563119"/>
                          <a:pt x="2887922" y="3563503"/>
                        </a:cubicBezTo>
                        <a:cubicBezTo>
                          <a:pt x="2547523" y="3563887"/>
                          <a:pt x="2450057" y="3553869"/>
                          <a:pt x="2291244" y="3563503"/>
                        </a:cubicBezTo>
                        <a:cubicBezTo>
                          <a:pt x="2132431" y="3573137"/>
                          <a:pt x="1993814" y="3559421"/>
                          <a:pt x="1837768" y="3563503"/>
                        </a:cubicBezTo>
                        <a:cubicBezTo>
                          <a:pt x="1681722" y="3567585"/>
                          <a:pt x="1445017" y="3541549"/>
                          <a:pt x="1336559" y="3563503"/>
                        </a:cubicBezTo>
                        <a:cubicBezTo>
                          <a:pt x="1228101" y="3585457"/>
                          <a:pt x="819978" y="3528563"/>
                          <a:pt x="644412" y="3563503"/>
                        </a:cubicBezTo>
                        <a:cubicBezTo>
                          <a:pt x="468846" y="3598443"/>
                          <a:pt x="212697" y="3548364"/>
                          <a:pt x="0" y="3563503"/>
                        </a:cubicBezTo>
                        <a:cubicBezTo>
                          <a:pt x="-60972" y="3363495"/>
                          <a:pt x="17760" y="3238951"/>
                          <a:pt x="0" y="3040856"/>
                        </a:cubicBezTo>
                        <a:cubicBezTo>
                          <a:pt x="-17760" y="2842761"/>
                          <a:pt x="11339" y="2699979"/>
                          <a:pt x="0" y="2482574"/>
                        </a:cubicBezTo>
                        <a:cubicBezTo>
                          <a:pt x="-11339" y="2265169"/>
                          <a:pt x="48153" y="2136429"/>
                          <a:pt x="0" y="1995562"/>
                        </a:cubicBezTo>
                        <a:cubicBezTo>
                          <a:pt x="-48153" y="1854695"/>
                          <a:pt x="38778" y="1610840"/>
                          <a:pt x="0" y="1508550"/>
                        </a:cubicBezTo>
                        <a:cubicBezTo>
                          <a:pt x="-38778" y="1406260"/>
                          <a:pt x="63941" y="1136352"/>
                          <a:pt x="0" y="878997"/>
                        </a:cubicBezTo>
                        <a:cubicBezTo>
                          <a:pt x="-63941" y="621642"/>
                          <a:pt x="58524" y="42008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08000" tIns="612000" rIns="0" bIns="108000" rtlCol="0">
            <a:spAutoFit/>
          </a:bodyPr>
          <a:lstStyle/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Is 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chaithfidh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bhaint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fhostaí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réir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dlí</a:t>
            </a:r>
            <a:endParaRPr lang="en-GB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3*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asbhaint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reachtúil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ÁSPC (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Árachas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Sóisialach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Pá-Choibhneasa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MSU (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Muirear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Sóisialach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Uilíoch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FB17AB34-E3BD-68E5-32CB-92121848F25E}"/>
              </a:ext>
            </a:extLst>
          </p:cNvPr>
          <p:cNvSpPr/>
          <p:nvPr/>
        </p:nvSpPr>
        <p:spPr>
          <a:xfrm>
            <a:off x="6846048" y="1950244"/>
            <a:ext cx="4953687" cy="571500"/>
          </a:xfrm>
          <a:prstGeom prst="round2SameRect">
            <a:avLst>
              <a:gd name="adj1" fmla="val 26111"/>
              <a:gd name="adj2" fmla="val 0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Neamhreachtúla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87E82-A780-7979-FBA4-BF69B991D7C8}"/>
              </a:ext>
            </a:extLst>
          </p:cNvPr>
          <p:cNvSpPr txBox="1"/>
          <p:nvPr/>
        </p:nvSpPr>
        <p:spPr>
          <a:xfrm>
            <a:off x="6863427" y="1950244"/>
            <a:ext cx="4944260" cy="4103683"/>
          </a:xfrm>
          <a:prstGeom prst="roundRect">
            <a:avLst>
              <a:gd name="adj" fmla="val 3539"/>
            </a:avLst>
          </a:prstGeom>
          <a:noFill/>
          <a:ln w="38100" cap="sq">
            <a:solidFill>
              <a:srgbClr val="005A57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098272673">
                  <a:custGeom>
                    <a:avLst/>
                    <a:gdLst>
                      <a:gd name="connsiteX0" fmla="*/ 0 w 4773424"/>
                      <a:gd name="connsiteY0" fmla="*/ 0 h 3589596"/>
                      <a:gd name="connsiteX1" fmla="*/ 644412 w 4773424"/>
                      <a:gd name="connsiteY1" fmla="*/ 0 h 3589596"/>
                      <a:gd name="connsiteX2" fmla="*/ 1241090 w 4773424"/>
                      <a:gd name="connsiteY2" fmla="*/ 0 h 3589596"/>
                      <a:gd name="connsiteX3" fmla="*/ 1933237 w 4773424"/>
                      <a:gd name="connsiteY3" fmla="*/ 0 h 3589596"/>
                      <a:gd name="connsiteX4" fmla="*/ 2577649 w 4773424"/>
                      <a:gd name="connsiteY4" fmla="*/ 0 h 3589596"/>
                      <a:gd name="connsiteX5" fmla="*/ 3126593 w 4773424"/>
                      <a:gd name="connsiteY5" fmla="*/ 0 h 3589596"/>
                      <a:gd name="connsiteX6" fmla="*/ 3771005 w 4773424"/>
                      <a:gd name="connsiteY6" fmla="*/ 0 h 3589596"/>
                      <a:gd name="connsiteX7" fmla="*/ 4773424 w 4773424"/>
                      <a:gd name="connsiteY7" fmla="*/ 0 h 3589596"/>
                      <a:gd name="connsiteX8" fmla="*/ 4773424 w 4773424"/>
                      <a:gd name="connsiteY8" fmla="*/ 598266 h 3589596"/>
                      <a:gd name="connsiteX9" fmla="*/ 4773424 w 4773424"/>
                      <a:gd name="connsiteY9" fmla="*/ 1124740 h 3589596"/>
                      <a:gd name="connsiteX10" fmla="*/ 4773424 w 4773424"/>
                      <a:gd name="connsiteY10" fmla="*/ 1651214 h 3589596"/>
                      <a:gd name="connsiteX11" fmla="*/ 4773424 w 4773424"/>
                      <a:gd name="connsiteY11" fmla="*/ 2285376 h 3589596"/>
                      <a:gd name="connsiteX12" fmla="*/ 4773424 w 4773424"/>
                      <a:gd name="connsiteY12" fmla="*/ 2811850 h 3589596"/>
                      <a:gd name="connsiteX13" fmla="*/ 4773424 w 4773424"/>
                      <a:gd name="connsiteY13" fmla="*/ 3589596 h 3589596"/>
                      <a:gd name="connsiteX14" fmla="*/ 4272214 w 4773424"/>
                      <a:gd name="connsiteY14" fmla="*/ 3589596 h 3589596"/>
                      <a:gd name="connsiteX15" fmla="*/ 3580068 w 4773424"/>
                      <a:gd name="connsiteY15" fmla="*/ 3589596 h 3589596"/>
                      <a:gd name="connsiteX16" fmla="*/ 3031124 w 4773424"/>
                      <a:gd name="connsiteY16" fmla="*/ 3589596 h 3589596"/>
                      <a:gd name="connsiteX17" fmla="*/ 2577649 w 4773424"/>
                      <a:gd name="connsiteY17" fmla="*/ 3589596 h 3589596"/>
                      <a:gd name="connsiteX18" fmla="*/ 2124174 w 4773424"/>
                      <a:gd name="connsiteY18" fmla="*/ 3589596 h 3589596"/>
                      <a:gd name="connsiteX19" fmla="*/ 1479761 w 4773424"/>
                      <a:gd name="connsiteY19" fmla="*/ 3589596 h 3589596"/>
                      <a:gd name="connsiteX20" fmla="*/ 835349 w 4773424"/>
                      <a:gd name="connsiteY20" fmla="*/ 3589596 h 3589596"/>
                      <a:gd name="connsiteX21" fmla="*/ 0 w 4773424"/>
                      <a:gd name="connsiteY21" fmla="*/ 3589596 h 3589596"/>
                      <a:gd name="connsiteX22" fmla="*/ 0 w 4773424"/>
                      <a:gd name="connsiteY22" fmla="*/ 3063122 h 3589596"/>
                      <a:gd name="connsiteX23" fmla="*/ 0 w 4773424"/>
                      <a:gd name="connsiteY23" fmla="*/ 2428960 h 3589596"/>
                      <a:gd name="connsiteX24" fmla="*/ 0 w 4773424"/>
                      <a:gd name="connsiteY24" fmla="*/ 1830694 h 3589596"/>
                      <a:gd name="connsiteX25" fmla="*/ 0 w 4773424"/>
                      <a:gd name="connsiteY25" fmla="*/ 1304220 h 3589596"/>
                      <a:gd name="connsiteX26" fmla="*/ 0 w 4773424"/>
                      <a:gd name="connsiteY26" fmla="*/ 670058 h 3589596"/>
                      <a:gd name="connsiteX27" fmla="*/ 0 w 4773424"/>
                      <a:gd name="connsiteY27" fmla="*/ 0 h 3589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773424" h="3589596" extrusionOk="0">
                        <a:moveTo>
                          <a:pt x="0" y="0"/>
                        </a:moveTo>
                        <a:cubicBezTo>
                          <a:pt x="226057" y="-34625"/>
                          <a:pt x="461419" y="47174"/>
                          <a:pt x="644412" y="0"/>
                        </a:cubicBezTo>
                        <a:cubicBezTo>
                          <a:pt x="827405" y="-47174"/>
                          <a:pt x="1023257" y="14459"/>
                          <a:pt x="1241090" y="0"/>
                        </a:cubicBezTo>
                        <a:cubicBezTo>
                          <a:pt x="1458923" y="-14459"/>
                          <a:pt x="1754478" y="3093"/>
                          <a:pt x="1933237" y="0"/>
                        </a:cubicBezTo>
                        <a:cubicBezTo>
                          <a:pt x="2111996" y="-3093"/>
                          <a:pt x="2446542" y="2074"/>
                          <a:pt x="2577649" y="0"/>
                        </a:cubicBezTo>
                        <a:cubicBezTo>
                          <a:pt x="2708756" y="-2074"/>
                          <a:pt x="2977750" y="9908"/>
                          <a:pt x="3126593" y="0"/>
                        </a:cubicBezTo>
                        <a:cubicBezTo>
                          <a:pt x="3275436" y="-9908"/>
                          <a:pt x="3625790" y="46858"/>
                          <a:pt x="3771005" y="0"/>
                        </a:cubicBezTo>
                        <a:cubicBezTo>
                          <a:pt x="3916220" y="-46858"/>
                          <a:pt x="4434601" y="54250"/>
                          <a:pt x="4773424" y="0"/>
                        </a:cubicBezTo>
                        <a:cubicBezTo>
                          <a:pt x="4834373" y="263339"/>
                          <a:pt x="4701829" y="383822"/>
                          <a:pt x="4773424" y="598266"/>
                        </a:cubicBezTo>
                        <a:cubicBezTo>
                          <a:pt x="4845019" y="812710"/>
                          <a:pt x="4771203" y="954203"/>
                          <a:pt x="4773424" y="1124740"/>
                        </a:cubicBezTo>
                        <a:cubicBezTo>
                          <a:pt x="4775645" y="1295277"/>
                          <a:pt x="4722823" y="1477586"/>
                          <a:pt x="4773424" y="1651214"/>
                        </a:cubicBezTo>
                        <a:cubicBezTo>
                          <a:pt x="4824025" y="1824842"/>
                          <a:pt x="4749278" y="2032110"/>
                          <a:pt x="4773424" y="2285376"/>
                        </a:cubicBezTo>
                        <a:cubicBezTo>
                          <a:pt x="4797570" y="2538642"/>
                          <a:pt x="4761827" y="2694061"/>
                          <a:pt x="4773424" y="2811850"/>
                        </a:cubicBezTo>
                        <a:cubicBezTo>
                          <a:pt x="4785021" y="2929639"/>
                          <a:pt x="4690518" y="3248439"/>
                          <a:pt x="4773424" y="3589596"/>
                        </a:cubicBezTo>
                        <a:cubicBezTo>
                          <a:pt x="4611883" y="3616816"/>
                          <a:pt x="4378765" y="3573904"/>
                          <a:pt x="4272214" y="3589596"/>
                        </a:cubicBezTo>
                        <a:cubicBezTo>
                          <a:pt x="4165663" y="3605288"/>
                          <a:pt x="3907115" y="3512811"/>
                          <a:pt x="3580068" y="3589596"/>
                        </a:cubicBezTo>
                        <a:cubicBezTo>
                          <a:pt x="3253021" y="3666381"/>
                          <a:pt x="3218456" y="3544672"/>
                          <a:pt x="3031124" y="3589596"/>
                        </a:cubicBezTo>
                        <a:cubicBezTo>
                          <a:pt x="2843792" y="3634520"/>
                          <a:pt x="2671510" y="3545512"/>
                          <a:pt x="2577649" y="3589596"/>
                        </a:cubicBezTo>
                        <a:cubicBezTo>
                          <a:pt x="2483789" y="3633680"/>
                          <a:pt x="2323007" y="3546578"/>
                          <a:pt x="2124174" y="3589596"/>
                        </a:cubicBezTo>
                        <a:cubicBezTo>
                          <a:pt x="1925342" y="3632614"/>
                          <a:pt x="1743472" y="3573486"/>
                          <a:pt x="1479761" y="3589596"/>
                        </a:cubicBezTo>
                        <a:cubicBezTo>
                          <a:pt x="1216050" y="3605706"/>
                          <a:pt x="1148795" y="3523098"/>
                          <a:pt x="835349" y="3589596"/>
                        </a:cubicBezTo>
                        <a:cubicBezTo>
                          <a:pt x="521903" y="3656094"/>
                          <a:pt x="278397" y="3542293"/>
                          <a:pt x="0" y="3589596"/>
                        </a:cubicBezTo>
                        <a:cubicBezTo>
                          <a:pt x="-31509" y="3438141"/>
                          <a:pt x="29254" y="3293136"/>
                          <a:pt x="0" y="3063122"/>
                        </a:cubicBezTo>
                        <a:cubicBezTo>
                          <a:pt x="-29254" y="2833108"/>
                          <a:pt x="66774" y="2663120"/>
                          <a:pt x="0" y="2428960"/>
                        </a:cubicBezTo>
                        <a:cubicBezTo>
                          <a:pt x="-66774" y="2194800"/>
                          <a:pt x="49269" y="2095322"/>
                          <a:pt x="0" y="1830694"/>
                        </a:cubicBezTo>
                        <a:cubicBezTo>
                          <a:pt x="-49269" y="1566066"/>
                          <a:pt x="2490" y="1509488"/>
                          <a:pt x="0" y="1304220"/>
                        </a:cubicBezTo>
                        <a:cubicBezTo>
                          <a:pt x="-2490" y="1098952"/>
                          <a:pt x="44042" y="809501"/>
                          <a:pt x="0" y="670058"/>
                        </a:cubicBezTo>
                        <a:cubicBezTo>
                          <a:pt x="-44042" y="530615"/>
                          <a:pt x="6698" y="2668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08000" tIns="612000" rIns="0" bIns="144000" rtlCol="0">
            <a:spAutoFit/>
          </a:bodyPr>
          <a:lstStyle/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iarrann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deonach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bhfostóir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bhaint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as an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bpá</a:t>
            </a:r>
            <a:endParaRPr lang="en-GB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Féadfaidh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hasbhaintí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neamhreachtúla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thíos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bheith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áireamh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Síntiúis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Cheardchumainn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Árachas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sláinte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Íocaíochtaí</a:t>
            </a:r>
            <a:r>
              <a:rPr lang="en-GB" sz="2400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pinsin</a:t>
            </a:r>
            <a:r>
              <a:rPr lang="en-GB" sz="2400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príobháideach</a:t>
            </a:r>
            <a:endParaRPr lang="en-GB" sz="2400" spc="-8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BED32-81F2-4A09-B004-1BF62F20073A}"/>
              </a:ext>
            </a:extLst>
          </p:cNvPr>
          <p:cNvSpPr txBox="1"/>
          <p:nvPr/>
        </p:nvSpPr>
        <p:spPr>
          <a:xfrm>
            <a:off x="1868547" y="6141148"/>
            <a:ext cx="6930517" cy="646331"/>
          </a:xfrm>
          <a:prstGeom prst="rect">
            <a:avLst/>
          </a:prstGeom>
          <a:solidFill>
            <a:schemeClr val="bg1"/>
          </a:solidFill>
          <a:ln w="15875">
            <a:solidFill>
              <a:srgbClr val="005A57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 I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gcásanna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áirithe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féadfaidh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treoir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thabhairt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Mhaoine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Áitiúil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(CMÁ) a 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bhaint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ó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fostaí</a:t>
            </a: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DCA15-4DA7-C59D-CB8D-3D87ABDA4C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9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E03-26CF-FFEC-13B2-95DA0464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Conas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Ríomh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Chóras</a:t>
            </a:r>
            <a:r>
              <a:rPr lang="en-IE" b="1" dirty="0">
                <a:solidFill>
                  <a:srgbClr val="0E101A"/>
                </a:solidFill>
                <a:effectLst/>
              </a:rPr>
              <a:t> ÍMAT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DB309-8DC7-8123-8C06-441946EA5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9491663" cy="424497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Nuair </a:t>
            </a:r>
            <a:r>
              <a:rPr lang="en-US" dirty="0" err="1"/>
              <a:t>atá</a:t>
            </a:r>
            <a:r>
              <a:rPr lang="en-US" dirty="0"/>
              <a:t> </a:t>
            </a:r>
            <a:r>
              <a:rPr lang="en-US" dirty="0" err="1"/>
              <a:t>Cáin</a:t>
            </a:r>
            <a:r>
              <a:rPr lang="en-US" dirty="0"/>
              <a:t> </a:t>
            </a:r>
            <a:r>
              <a:rPr lang="en-US" dirty="0" err="1"/>
              <a:t>Ioncaim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ríomh</a:t>
            </a:r>
            <a:r>
              <a:rPr lang="en-US" dirty="0"/>
              <a:t>, is </a:t>
            </a:r>
            <a:r>
              <a:rPr lang="en-US" dirty="0" err="1"/>
              <a:t>gá</a:t>
            </a:r>
            <a:r>
              <a:rPr lang="en-US" dirty="0"/>
              <a:t> 3 </a:t>
            </a:r>
            <a:r>
              <a:rPr lang="en-US" dirty="0" err="1"/>
              <a:t>rud</a:t>
            </a:r>
            <a:r>
              <a:rPr lang="en-US" dirty="0"/>
              <a:t> a chur </a:t>
            </a:r>
            <a:r>
              <a:rPr lang="en-US" dirty="0" err="1"/>
              <a:t>san</a:t>
            </a:r>
            <a:r>
              <a:rPr lang="en-US" dirty="0"/>
              <a:t> </a:t>
            </a:r>
            <a:r>
              <a:rPr lang="en-US" dirty="0" err="1"/>
              <a:t>áireamh</a:t>
            </a:r>
            <a:r>
              <a:rPr lang="en-US" dirty="0"/>
              <a:t>:</a:t>
            </a:r>
            <a:endParaRPr lang="en-GB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B59961A-B8C4-B360-8C05-802B6B4C30C0}"/>
              </a:ext>
            </a:extLst>
          </p:cNvPr>
          <p:cNvSpPr/>
          <p:nvPr/>
        </p:nvSpPr>
        <p:spPr>
          <a:xfrm>
            <a:off x="1895544" y="3011576"/>
            <a:ext cx="3240000" cy="3240000"/>
          </a:xfrm>
          <a:custGeom>
            <a:avLst/>
            <a:gdLst>
              <a:gd name="connsiteX0" fmla="*/ 0 w 2958869"/>
              <a:gd name="connsiteY0" fmla="*/ 1479435 h 2958869"/>
              <a:gd name="connsiteX1" fmla="*/ 1479435 w 2958869"/>
              <a:gd name="connsiteY1" fmla="*/ 0 h 2958869"/>
              <a:gd name="connsiteX2" fmla="*/ 2958870 w 2958869"/>
              <a:gd name="connsiteY2" fmla="*/ 1479435 h 2958869"/>
              <a:gd name="connsiteX3" fmla="*/ 1479435 w 2958869"/>
              <a:gd name="connsiteY3" fmla="*/ 2958870 h 2958869"/>
              <a:gd name="connsiteX4" fmla="*/ 0 w 2958869"/>
              <a:gd name="connsiteY4" fmla="*/ 1479435 h 295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869" h="2958869">
                <a:moveTo>
                  <a:pt x="0" y="1479435"/>
                </a:moveTo>
                <a:cubicBezTo>
                  <a:pt x="0" y="662366"/>
                  <a:pt x="662366" y="0"/>
                  <a:pt x="1479435" y="0"/>
                </a:cubicBezTo>
                <a:cubicBezTo>
                  <a:pt x="2296504" y="0"/>
                  <a:pt x="2958870" y="662366"/>
                  <a:pt x="2958870" y="1479435"/>
                </a:cubicBezTo>
                <a:cubicBezTo>
                  <a:pt x="2958870" y="2296504"/>
                  <a:pt x="2296504" y="2958870"/>
                  <a:pt x="1479435" y="2958870"/>
                </a:cubicBezTo>
                <a:cubicBezTo>
                  <a:pt x="662366" y="2958870"/>
                  <a:pt x="0" y="2296504"/>
                  <a:pt x="0" y="1479435"/>
                </a:cubicBezTo>
                <a:close/>
              </a:path>
            </a:pathLst>
          </a:custGeom>
          <a:solidFill>
            <a:srgbClr val="0099D8">
              <a:alpha val="29000"/>
            </a:srgbClr>
          </a:solidFill>
          <a:ln w="38100">
            <a:solidFill>
              <a:srgbClr val="0099D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96152" tIns="479036" rIns="596152" bIns="479036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Bonn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endParaRPr lang="en-GB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C297C48-83F2-68FC-2DF6-9BF3DD14BD80}"/>
              </a:ext>
            </a:extLst>
          </p:cNvPr>
          <p:cNvSpPr/>
          <p:nvPr/>
        </p:nvSpPr>
        <p:spPr>
          <a:xfrm>
            <a:off x="4685233" y="2990849"/>
            <a:ext cx="3240000" cy="3240000"/>
          </a:xfrm>
          <a:custGeom>
            <a:avLst/>
            <a:gdLst>
              <a:gd name="connsiteX0" fmla="*/ 0 w 2958869"/>
              <a:gd name="connsiteY0" fmla="*/ 1479435 h 2958869"/>
              <a:gd name="connsiteX1" fmla="*/ 1479435 w 2958869"/>
              <a:gd name="connsiteY1" fmla="*/ 0 h 2958869"/>
              <a:gd name="connsiteX2" fmla="*/ 2958870 w 2958869"/>
              <a:gd name="connsiteY2" fmla="*/ 1479435 h 2958869"/>
              <a:gd name="connsiteX3" fmla="*/ 1479435 w 2958869"/>
              <a:gd name="connsiteY3" fmla="*/ 2958870 h 2958869"/>
              <a:gd name="connsiteX4" fmla="*/ 0 w 2958869"/>
              <a:gd name="connsiteY4" fmla="*/ 1479435 h 295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869" h="2958869">
                <a:moveTo>
                  <a:pt x="0" y="1479435"/>
                </a:moveTo>
                <a:cubicBezTo>
                  <a:pt x="0" y="662366"/>
                  <a:pt x="662366" y="0"/>
                  <a:pt x="1479435" y="0"/>
                </a:cubicBezTo>
                <a:cubicBezTo>
                  <a:pt x="2296504" y="0"/>
                  <a:pt x="2958870" y="662366"/>
                  <a:pt x="2958870" y="1479435"/>
                </a:cubicBezTo>
                <a:cubicBezTo>
                  <a:pt x="2958870" y="2296504"/>
                  <a:pt x="2296504" y="2958870"/>
                  <a:pt x="1479435" y="2958870"/>
                </a:cubicBezTo>
                <a:cubicBezTo>
                  <a:pt x="662366" y="2958870"/>
                  <a:pt x="0" y="2296504"/>
                  <a:pt x="0" y="1479435"/>
                </a:cubicBezTo>
                <a:close/>
              </a:path>
            </a:pathLst>
          </a:custGeom>
          <a:solidFill>
            <a:srgbClr val="0099D8">
              <a:alpha val="29000"/>
            </a:srgbClr>
          </a:solidFill>
          <a:ln w="38100">
            <a:solidFill>
              <a:srgbClr val="0099D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96152" tIns="479036" rIns="596152" bIns="479036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Banda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endParaRPr lang="en-GB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79016B7-E0A8-E09D-51A7-6FCBDF8DDC78}"/>
              </a:ext>
            </a:extLst>
          </p:cNvPr>
          <p:cNvSpPr/>
          <p:nvPr/>
        </p:nvSpPr>
        <p:spPr>
          <a:xfrm>
            <a:off x="7474922" y="2979825"/>
            <a:ext cx="3240000" cy="3240000"/>
          </a:xfrm>
          <a:custGeom>
            <a:avLst/>
            <a:gdLst>
              <a:gd name="connsiteX0" fmla="*/ 0 w 2958869"/>
              <a:gd name="connsiteY0" fmla="*/ 1479435 h 2958869"/>
              <a:gd name="connsiteX1" fmla="*/ 1479435 w 2958869"/>
              <a:gd name="connsiteY1" fmla="*/ 0 h 2958869"/>
              <a:gd name="connsiteX2" fmla="*/ 2958870 w 2958869"/>
              <a:gd name="connsiteY2" fmla="*/ 1479435 h 2958869"/>
              <a:gd name="connsiteX3" fmla="*/ 1479435 w 2958869"/>
              <a:gd name="connsiteY3" fmla="*/ 2958870 h 2958869"/>
              <a:gd name="connsiteX4" fmla="*/ 0 w 2958869"/>
              <a:gd name="connsiteY4" fmla="*/ 1479435 h 295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869" h="2958869">
                <a:moveTo>
                  <a:pt x="0" y="1479435"/>
                </a:moveTo>
                <a:cubicBezTo>
                  <a:pt x="0" y="662366"/>
                  <a:pt x="662366" y="0"/>
                  <a:pt x="1479435" y="0"/>
                </a:cubicBezTo>
                <a:cubicBezTo>
                  <a:pt x="2296504" y="0"/>
                  <a:pt x="2958870" y="662366"/>
                  <a:pt x="2958870" y="1479435"/>
                </a:cubicBezTo>
                <a:cubicBezTo>
                  <a:pt x="2958870" y="2296504"/>
                  <a:pt x="2296504" y="2958870"/>
                  <a:pt x="1479435" y="2958870"/>
                </a:cubicBezTo>
                <a:cubicBezTo>
                  <a:pt x="662366" y="2958870"/>
                  <a:pt x="0" y="2296504"/>
                  <a:pt x="0" y="1479435"/>
                </a:cubicBezTo>
                <a:close/>
              </a:path>
            </a:pathLst>
          </a:custGeom>
          <a:solidFill>
            <a:srgbClr val="0099D8">
              <a:alpha val="29000"/>
            </a:srgbClr>
          </a:solidFill>
          <a:ln w="38100">
            <a:solidFill>
              <a:srgbClr val="0099D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00" tIns="478800" rIns="0" bIns="479036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Creidmheasanna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endParaRPr lang="en-GB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96C90-F533-E73D-9B7F-6A87DB5CC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FB3A-790A-563B-A187-96E6069D6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dirty="0"/>
              <a:t>Bonn </a:t>
            </a:r>
            <a:r>
              <a:rPr lang="en-IE" dirty="0" err="1"/>
              <a:t>Cánach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B5D7F-7254-1D5C-88B1-67B0B9494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504371"/>
            <a:ext cx="9491663" cy="4244975"/>
          </a:xfrm>
        </p:spPr>
        <p:txBody>
          <a:bodyPr/>
          <a:lstStyle/>
          <a:p>
            <a:r>
              <a:rPr lang="en-IE" dirty="0"/>
              <a:t>Is </a:t>
            </a:r>
            <a:r>
              <a:rPr lang="en-IE" dirty="0" err="1"/>
              <a:t>féidir</a:t>
            </a:r>
            <a:r>
              <a:rPr lang="en-IE" dirty="0"/>
              <a:t> </a:t>
            </a:r>
            <a:r>
              <a:rPr lang="en-IE" dirty="0" err="1"/>
              <a:t>úsáid</a:t>
            </a:r>
            <a:r>
              <a:rPr lang="en-IE" dirty="0"/>
              <a:t> a </a:t>
            </a:r>
            <a:r>
              <a:rPr lang="en-IE" dirty="0" err="1"/>
              <a:t>bhaint</a:t>
            </a:r>
            <a:r>
              <a:rPr lang="en-IE" dirty="0"/>
              <a:t> as </a:t>
            </a:r>
            <a:r>
              <a:rPr lang="en-IE" dirty="0" err="1"/>
              <a:t>ceann</a:t>
            </a:r>
            <a:r>
              <a:rPr lang="en-IE" dirty="0"/>
              <a:t> de 3 </a:t>
            </a:r>
            <a:r>
              <a:rPr lang="en-IE" dirty="0" err="1"/>
              <a:t>bhonn</a:t>
            </a:r>
            <a:r>
              <a:rPr lang="en-IE" dirty="0"/>
              <a:t> </a:t>
            </a:r>
            <a:r>
              <a:rPr lang="en-IE" dirty="0" err="1"/>
              <a:t>cánach</a:t>
            </a:r>
            <a:r>
              <a:rPr lang="en-IE" dirty="0"/>
              <a:t> </a:t>
            </a:r>
            <a:r>
              <a:rPr lang="en-IE" dirty="0" err="1"/>
              <a:t>chun</a:t>
            </a:r>
            <a:r>
              <a:rPr lang="en-IE" dirty="0"/>
              <a:t> do </a:t>
            </a:r>
            <a:r>
              <a:rPr lang="en-IE" dirty="0" err="1"/>
              <a:t>chánacha</a:t>
            </a:r>
            <a:r>
              <a:rPr lang="en-IE" dirty="0"/>
              <a:t> a </a:t>
            </a:r>
            <a:r>
              <a:rPr lang="en-IE" dirty="0" err="1"/>
              <a:t>bhailiú</a:t>
            </a:r>
            <a:r>
              <a:rPr lang="en-IE" dirty="0"/>
              <a:t>: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6FC5DE6-8E61-63FD-D7CD-F9D1CC7374AA}"/>
              </a:ext>
            </a:extLst>
          </p:cNvPr>
          <p:cNvSpPr/>
          <p:nvPr/>
        </p:nvSpPr>
        <p:spPr>
          <a:xfrm>
            <a:off x="1676400" y="2441372"/>
            <a:ext cx="10173789" cy="1123827"/>
          </a:xfrm>
          <a:prstGeom prst="roundRect">
            <a:avLst/>
          </a:prstGeom>
          <a:solidFill>
            <a:srgbClr val="EDFAFF"/>
          </a:solidFill>
          <a:ln w="19050">
            <a:solidFill>
              <a:srgbClr val="0099D8"/>
            </a:solidFill>
          </a:ln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8000" tIns="117725" rIns="468000" bIns="117727" numCol="1" spcCol="1270" anchor="ctr" anchorCtr="0">
            <a:noAutofit/>
          </a:bodyPr>
          <a:lstStyle/>
          <a:p>
            <a:pPr marL="228600" lvl="1" indent="-228600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phost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cláraithe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leis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lvl="1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</a:p>
          <a:p>
            <a:pPr marL="228600" lvl="1" indent="-228600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 UPSP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tugtha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d’fhostóir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agat</a:t>
            </a:r>
            <a:endParaRPr lang="en-US" sz="2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7A5CD0-115B-F343-D6A7-035485C1CB88}"/>
              </a:ext>
            </a:extLst>
          </p:cNvPr>
          <p:cNvSpPr/>
          <p:nvPr/>
        </p:nvSpPr>
        <p:spPr>
          <a:xfrm>
            <a:off x="1790396" y="2547987"/>
            <a:ext cx="3066084" cy="910594"/>
          </a:xfrm>
          <a:prstGeom prst="roundRect">
            <a:avLst/>
          </a:prstGeom>
          <a:solidFill>
            <a:srgbClr val="0099D8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2" tIns="101602" rIns="158752" bIns="101602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Éigeandála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GB" sz="3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2AF10F4-1D95-57A4-9C2C-6049A5086692}"/>
              </a:ext>
            </a:extLst>
          </p:cNvPr>
          <p:cNvSpPr/>
          <p:nvPr/>
        </p:nvSpPr>
        <p:spPr>
          <a:xfrm>
            <a:off x="1676400" y="3635438"/>
            <a:ext cx="10178995" cy="1123827"/>
          </a:xfrm>
          <a:prstGeom prst="roundRect">
            <a:avLst/>
          </a:prstGeom>
          <a:solidFill>
            <a:srgbClr val="EDFAFF"/>
          </a:solidFill>
          <a:ln w="19050">
            <a:solidFill>
              <a:srgbClr val="0099D8"/>
            </a:solidFill>
          </a:ln>
        </p:spPr>
        <p:style>
          <a:lnRef idx="1">
            <a:schemeClr val="accent5">
              <a:tint val="40000"/>
              <a:alpha val="90000"/>
              <a:hueOff val="433784"/>
              <a:satOff val="-3518"/>
              <a:lumOff val="-947"/>
              <a:alphaOff val="0"/>
            </a:schemeClr>
          </a:lnRef>
          <a:fillRef idx="1">
            <a:schemeClr val="accent5">
              <a:tint val="40000"/>
              <a:alpha val="90000"/>
              <a:hueOff val="433784"/>
              <a:satOff val="-3518"/>
              <a:lumOff val="-947"/>
              <a:alphaOff val="0"/>
            </a:schemeClr>
          </a:fillRef>
          <a:effectRef idx="2">
            <a:schemeClr val="accent5">
              <a:tint val="40000"/>
              <a:alpha val="90000"/>
              <a:hueOff val="433784"/>
              <a:satOff val="-3518"/>
              <a:lumOff val="-94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8000" tIns="94865" rIns="0" bIns="94867" numCol="1" spcCol="1270" anchor="ctr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Oibrítear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duillín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amháin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chuirtear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áireamh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duillín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creidmheasanna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bandaí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neamhúsáidte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bhí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cheann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roimhe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E5213DB-A428-6AAB-8D11-9966326634DD}"/>
              </a:ext>
            </a:extLst>
          </p:cNvPr>
          <p:cNvSpPr/>
          <p:nvPr/>
        </p:nvSpPr>
        <p:spPr>
          <a:xfrm>
            <a:off x="1790396" y="3742054"/>
            <a:ext cx="3066084" cy="910594"/>
          </a:xfrm>
          <a:prstGeom prst="roundRect">
            <a:avLst/>
          </a:prstGeom>
          <a:solidFill>
            <a:srgbClr val="0099D8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2" tIns="101602" rIns="158752" bIns="101602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Seachtain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GB" sz="3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6826D1-7F88-DE68-B97D-30AE747C4866}"/>
              </a:ext>
            </a:extLst>
          </p:cNvPr>
          <p:cNvSpPr/>
          <p:nvPr/>
        </p:nvSpPr>
        <p:spPr>
          <a:xfrm>
            <a:off x="1676400" y="4829504"/>
            <a:ext cx="10173789" cy="1123827"/>
          </a:xfrm>
          <a:prstGeom prst="roundRect">
            <a:avLst/>
          </a:prstGeom>
          <a:solidFill>
            <a:srgbClr val="EDFAFF"/>
          </a:solidFill>
          <a:ln w="19050">
            <a:solidFill>
              <a:srgbClr val="0099D8"/>
            </a:solidFill>
          </a:ln>
        </p:spPr>
        <p:style>
          <a:lnRef idx="1">
            <a:schemeClr val="accent5">
              <a:tint val="40000"/>
              <a:alpha val="90000"/>
              <a:hueOff val="867568"/>
              <a:satOff val="-7036"/>
              <a:lumOff val="-1895"/>
              <a:alphaOff val="0"/>
            </a:schemeClr>
          </a:lnRef>
          <a:fillRef idx="1">
            <a:schemeClr val="accent5">
              <a:tint val="40000"/>
              <a:alpha val="90000"/>
              <a:hueOff val="867568"/>
              <a:satOff val="-7036"/>
              <a:lumOff val="-1895"/>
              <a:alphaOff val="0"/>
            </a:schemeClr>
          </a:fillRef>
          <a:effectRef idx="2">
            <a:schemeClr val="accent5">
              <a:tint val="40000"/>
              <a:alpha val="90000"/>
              <a:hueOff val="867568"/>
              <a:satOff val="-7036"/>
              <a:lumOff val="-189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8000" tIns="94865" rIns="468000" bIns="94867" numCol="1" spcCol="1270" anchor="ctr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Carntar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chreidmheasanna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bhandaí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ón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Eanáir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dtí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dáta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reatha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bonn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tosaíochta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F1B5CA-B331-0DC3-C3A5-3F62F9E54CDC}"/>
              </a:ext>
            </a:extLst>
          </p:cNvPr>
          <p:cNvSpPr/>
          <p:nvPr/>
        </p:nvSpPr>
        <p:spPr>
          <a:xfrm>
            <a:off x="1790396" y="4936120"/>
            <a:ext cx="3066084" cy="910594"/>
          </a:xfrm>
          <a:prstGeom prst="roundRect">
            <a:avLst/>
          </a:prstGeom>
          <a:solidFill>
            <a:srgbClr val="0099D8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2" tIns="101602" rIns="158752" bIns="101602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Carnach</a:t>
            </a:r>
            <a:endParaRPr lang="en-GB" sz="30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493C4-9B0B-EBE2-74C6-D959FB4092DF}"/>
              </a:ext>
            </a:extLst>
          </p:cNvPr>
          <p:cNvSpPr txBox="1"/>
          <p:nvPr/>
        </p:nvSpPr>
        <p:spPr>
          <a:xfrm>
            <a:off x="5757763" y="6092869"/>
            <a:ext cx="6081730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99D8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D'fhéadfadh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fostaithe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íoc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sealadach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mar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thoradh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éigeandála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9E4D9-05F7-7DE5-8294-FEC8EF00B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FA36-BEC5-C9AB-C352-0D5644FB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Banda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DA495-859C-785C-B338-51E76720B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6311653" cy="4243788"/>
          </a:xfrm>
        </p:spPr>
        <p:txBody>
          <a:bodyPr/>
          <a:lstStyle/>
          <a:p>
            <a:r>
              <a:rPr lang="en-IE" dirty="0"/>
              <a:t>In </a:t>
            </a:r>
            <a:r>
              <a:rPr lang="en-IE" dirty="0" err="1"/>
              <a:t>Éirinn</a:t>
            </a:r>
            <a:r>
              <a:rPr lang="en-IE" dirty="0"/>
              <a:t>, </a:t>
            </a:r>
            <a:r>
              <a:rPr lang="en-IE" b="1" dirty="0" err="1"/>
              <a:t>íocann</a:t>
            </a:r>
            <a:r>
              <a:rPr lang="en-IE" b="1" dirty="0"/>
              <a:t> </a:t>
            </a:r>
            <a:r>
              <a:rPr lang="en-IE" b="1" dirty="0" err="1"/>
              <a:t>fostaithe</a:t>
            </a:r>
            <a:r>
              <a:rPr lang="en-IE" b="1" dirty="0"/>
              <a:t> 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an </a:t>
            </a:r>
            <a:r>
              <a:rPr lang="en-IE" b="1" dirty="0" err="1"/>
              <a:t>ioncam</a:t>
            </a:r>
            <a:r>
              <a:rPr lang="en-IE" b="1" dirty="0"/>
              <a:t> a </a:t>
            </a:r>
            <a:r>
              <a:rPr lang="en-IE" b="1" dirty="0" err="1"/>
              <a:t>thuilleann</a:t>
            </a:r>
            <a:r>
              <a:rPr lang="en-IE" b="1" dirty="0"/>
              <a:t> </a:t>
            </a:r>
            <a:r>
              <a:rPr lang="en-IE" b="1" dirty="0" err="1"/>
              <a:t>siad</a:t>
            </a:r>
            <a:r>
              <a:rPr lang="en-IE" b="1" dirty="0"/>
              <a:t> </a:t>
            </a:r>
            <a:r>
              <a:rPr lang="en-IE" b="1" dirty="0" err="1"/>
              <a:t>ó</a:t>
            </a:r>
            <a:r>
              <a:rPr lang="en-IE" b="1" dirty="0"/>
              <a:t> </a:t>
            </a:r>
            <a:r>
              <a:rPr lang="en-IE" b="1" dirty="0" err="1"/>
              <a:t>fhostaíocht</a:t>
            </a:r>
            <a:r>
              <a:rPr lang="en-IE" b="1" dirty="0"/>
              <a:t>,</a:t>
            </a:r>
            <a:r>
              <a:rPr lang="en-IE" dirty="0"/>
              <a:t> </a:t>
            </a:r>
            <a:r>
              <a:rPr lang="en-IE" dirty="0" err="1"/>
              <a:t>m.sh</a:t>
            </a:r>
            <a:r>
              <a:rPr lang="en-IE" dirty="0"/>
              <a:t>. </a:t>
            </a:r>
            <a:r>
              <a:rPr lang="en-IE" dirty="0" err="1"/>
              <a:t>pá</a:t>
            </a:r>
            <a:r>
              <a:rPr lang="en-IE" dirty="0"/>
              <a:t>, </a:t>
            </a:r>
            <a:r>
              <a:rPr lang="en-IE" dirty="0" err="1"/>
              <a:t>tuarastal</a:t>
            </a:r>
            <a:r>
              <a:rPr lang="en-IE" dirty="0"/>
              <a:t>, </a:t>
            </a:r>
            <a:r>
              <a:rPr lang="en-IE" dirty="0" err="1"/>
              <a:t>bónas</a:t>
            </a:r>
            <a:r>
              <a:rPr lang="en-IE" dirty="0"/>
              <a:t>.</a:t>
            </a:r>
          </a:p>
          <a:p>
            <a:r>
              <a:rPr lang="en-IE" b="1" dirty="0" err="1"/>
              <a:t>Braitheann</a:t>
            </a:r>
            <a:r>
              <a:rPr lang="en-IE" b="1" dirty="0"/>
              <a:t> </a:t>
            </a:r>
            <a:r>
              <a:rPr lang="en-IE" b="1" dirty="0" err="1"/>
              <a:t>méid</a:t>
            </a:r>
            <a:r>
              <a:rPr lang="en-IE" b="1" dirty="0"/>
              <a:t> </a:t>
            </a:r>
            <a:r>
              <a:rPr lang="en-IE" b="1" dirty="0" err="1"/>
              <a:t>na</a:t>
            </a:r>
            <a:r>
              <a:rPr lang="en-IE" b="1" dirty="0"/>
              <a:t> </a:t>
            </a:r>
            <a:r>
              <a:rPr lang="en-IE" b="1" dirty="0" err="1"/>
              <a:t>cánach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dirty="0"/>
              <a:t> </a:t>
            </a:r>
            <a:r>
              <a:rPr lang="en-IE" dirty="0" err="1"/>
              <a:t>atá</a:t>
            </a:r>
            <a:r>
              <a:rPr lang="en-IE" dirty="0"/>
              <a:t> le </a:t>
            </a:r>
            <a:r>
              <a:rPr lang="en-IE" dirty="0" err="1"/>
              <a:t>híoc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 </a:t>
            </a:r>
            <a:r>
              <a:rPr lang="en-IE" b="1" dirty="0"/>
              <a:t>an </a:t>
            </a:r>
            <a:r>
              <a:rPr lang="en-IE" b="1" dirty="0" err="1"/>
              <a:t>méid</a:t>
            </a:r>
            <a:r>
              <a:rPr lang="en-IE" b="1" dirty="0"/>
              <a:t> a </a:t>
            </a:r>
            <a:r>
              <a:rPr lang="en-IE" b="1" dirty="0" err="1"/>
              <a:t>thuilleann</a:t>
            </a:r>
            <a:r>
              <a:rPr lang="en-IE" b="1" dirty="0"/>
              <a:t> </a:t>
            </a:r>
            <a:r>
              <a:rPr lang="en-IE" b="1" dirty="0" err="1"/>
              <a:t>daoine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 a</a:t>
            </a:r>
            <a:r>
              <a:rPr lang="en-IE" b="1" dirty="0"/>
              <a:t> </a:t>
            </a:r>
            <a:r>
              <a:rPr lang="en-IE" b="1" dirty="0" err="1"/>
              <a:t>gcúinsí</a:t>
            </a:r>
            <a:r>
              <a:rPr lang="en-IE" b="1" dirty="0"/>
              <a:t> </a:t>
            </a:r>
            <a:r>
              <a:rPr lang="en-IE" b="1" dirty="0" err="1"/>
              <a:t>pearsanta</a:t>
            </a:r>
            <a:r>
              <a:rPr lang="en-IE" dirty="0"/>
              <a:t>.</a:t>
            </a:r>
          </a:p>
          <a:p>
            <a:r>
              <a:rPr lang="en-IE" dirty="0"/>
              <a:t>Is </a:t>
            </a:r>
            <a:r>
              <a:rPr lang="en-IE" dirty="0" err="1"/>
              <a:t>iad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a </a:t>
            </a:r>
            <a:r>
              <a:rPr lang="en-IE" dirty="0" err="1"/>
              <a:t>leanas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rátaí</a:t>
            </a:r>
            <a:r>
              <a:rPr lang="en-IE" dirty="0"/>
              <a:t> </a:t>
            </a:r>
            <a:r>
              <a:rPr lang="en-IE" dirty="0" err="1"/>
              <a:t>cánach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 </a:t>
            </a:r>
            <a:r>
              <a:rPr lang="en-IE" dirty="0" err="1"/>
              <a:t>reatha</a:t>
            </a:r>
            <a:r>
              <a:rPr lang="en-US" dirty="0"/>
              <a:t>:</a:t>
            </a:r>
          </a:p>
          <a:p>
            <a:pPr lvl="1"/>
            <a:r>
              <a:rPr lang="en-IE" b="1" dirty="0"/>
              <a:t>20% - An </a:t>
            </a:r>
            <a:r>
              <a:rPr lang="en-IE" b="1" dirty="0" err="1"/>
              <a:t>Ráta</a:t>
            </a:r>
            <a:r>
              <a:rPr lang="en-IE" b="1" dirty="0"/>
              <a:t> </a:t>
            </a:r>
            <a:r>
              <a:rPr lang="en-IE" b="1" dirty="0" err="1"/>
              <a:t>Caighdeánach</a:t>
            </a:r>
            <a:endParaRPr lang="en-IE" dirty="0"/>
          </a:p>
          <a:p>
            <a:pPr lvl="1"/>
            <a:r>
              <a:rPr lang="en-IE" b="1" dirty="0"/>
              <a:t>40% - An </a:t>
            </a:r>
            <a:r>
              <a:rPr lang="en-IE" b="1" dirty="0" err="1"/>
              <a:t>Ráta</a:t>
            </a:r>
            <a:r>
              <a:rPr lang="en-IE" b="1" dirty="0"/>
              <a:t> </a:t>
            </a:r>
            <a:r>
              <a:rPr lang="en-IE" b="1" dirty="0" err="1"/>
              <a:t>Imeallach</a:t>
            </a:r>
            <a:r>
              <a:rPr lang="en-IE" b="1" dirty="0"/>
              <a:t>.</a:t>
            </a:r>
            <a:endParaRPr lang="en-IE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30266-1CC6-D096-BE7D-CA67DAB6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87416" y="3802490"/>
            <a:ext cx="2644140" cy="2644140"/>
          </a:xfrm>
          <a:prstGeom prst="rect">
            <a:avLst/>
          </a:prstGeom>
        </p:spPr>
      </p:pic>
      <p:pic>
        <p:nvPicPr>
          <p:cNvPr id="6" name="Picture 5" descr="Pictiúr de chruach de bhoinn roinnte ina dhá leath ag líne. Gearrfar cáin ag an ráta caighdeánach 20% ar aon rud faoin líne agus gearrfar cáin ag an ardráta 40% ar aon rud os cionn na líne.">
            <a:extLst>
              <a:ext uri="{FF2B5EF4-FFF2-40B4-BE49-F238E27FC236}">
                <a16:creationId xmlns:a16="http://schemas.microsoft.com/office/drawing/2014/main" id="{FFB4126D-EF1E-23DC-5B63-B0D2041E2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10913" y="1574252"/>
            <a:ext cx="2644140" cy="26441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E4D624-BACE-22E3-1AE0-DE9940D2B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209681" y="3874164"/>
            <a:ext cx="7006" cy="2369504"/>
          </a:xfrm>
          <a:prstGeom prst="straightConnector1">
            <a:avLst/>
          </a:prstGeom>
          <a:ln w="38100">
            <a:solidFill>
              <a:srgbClr val="0099D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265952-A26A-C6AF-490F-4F4B778C0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10550" y="3709831"/>
            <a:ext cx="352557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62852B-76AA-3590-5066-99C2265C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09681" y="1796994"/>
            <a:ext cx="0" cy="1739698"/>
          </a:xfrm>
          <a:prstGeom prst="straightConnector1">
            <a:avLst/>
          </a:prstGeom>
          <a:ln w="38100">
            <a:solidFill>
              <a:srgbClr val="005A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AB4C22-3C29-CF5F-9991-C6905020799C}"/>
              </a:ext>
            </a:extLst>
          </p:cNvPr>
          <p:cNvSpPr txBox="1"/>
          <p:nvPr/>
        </p:nvSpPr>
        <p:spPr>
          <a:xfrm>
            <a:off x="10276309" y="2189620"/>
            <a:ext cx="178153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40% - </a:t>
            </a:r>
          </a:p>
          <a:p>
            <a:pPr algn="ctr"/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Imeallach</a:t>
            </a:r>
            <a:endParaRPr lang="en-GB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E22D5-FE9E-0828-8FBA-5BE5DF97DCD5}"/>
              </a:ext>
            </a:extLst>
          </p:cNvPr>
          <p:cNvSpPr txBox="1"/>
          <p:nvPr/>
        </p:nvSpPr>
        <p:spPr>
          <a:xfrm>
            <a:off x="10341636" y="4357315"/>
            <a:ext cx="1702198" cy="11541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20% - </a:t>
            </a:r>
          </a:p>
          <a:p>
            <a:pPr algn="ctr"/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endParaRPr lang="en-GB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81DDF-9873-FE70-C5D9-072E90EB5B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15C5C9-CFB7-E1F1-0341-8CA37FC64B6D}"/>
              </a:ext>
            </a:extLst>
          </p:cNvPr>
          <p:cNvSpPr txBox="1"/>
          <p:nvPr/>
        </p:nvSpPr>
        <p:spPr>
          <a:xfrm>
            <a:off x="1878455" y="579939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0DE31-D402-F050-BB7C-7403F244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528081"/>
            <a:ext cx="9491663" cy="1092654"/>
          </a:xfrm>
        </p:spPr>
        <p:txBody>
          <a:bodyPr/>
          <a:lstStyle/>
          <a:p>
            <a:r>
              <a:rPr lang="en-IE" sz="2400" dirty="0" err="1"/>
              <a:t>Líon</a:t>
            </a:r>
            <a:r>
              <a:rPr lang="en-IE" sz="2400" dirty="0"/>
              <a:t> </a:t>
            </a:r>
            <a:r>
              <a:rPr lang="en-IE" sz="2400" dirty="0" err="1"/>
              <a:t>isteach</a:t>
            </a:r>
            <a:r>
              <a:rPr lang="en-IE" sz="2400" dirty="0"/>
              <a:t> an </a:t>
            </a:r>
            <a:r>
              <a:rPr lang="en-IE" sz="2400" dirty="0" err="1"/>
              <a:t>tábla</a:t>
            </a:r>
            <a:r>
              <a:rPr lang="en-IE" sz="2400" dirty="0"/>
              <a:t> </a:t>
            </a:r>
            <a:r>
              <a:rPr lang="en-IE" sz="2400" b="1" dirty="0" err="1"/>
              <a:t>dumpála</a:t>
            </a:r>
            <a:r>
              <a:rPr lang="en-IE" sz="2400" b="1" dirty="0"/>
              <a:t> </a:t>
            </a:r>
            <a:r>
              <a:rPr lang="en-IE" sz="2400" b="1" dirty="0" err="1"/>
              <a:t>inchinne</a:t>
            </a:r>
            <a:r>
              <a:rPr lang="en-IE" sz="2400" dirty="0"/>
              <a:t> </a:t>
            </a:r>
            <a:r>
              <a:rPr lang="en-IE" sz="2400" dirty="0" err="1"/>
              <a:t>thíos</a:t>
            </a:r>
            <a:r>
              <a:rPr lang="en-IE" sz="2400" dirty="0"/>
              <a:t> leis an </a:t>
            </a:r>
            <a:r>
              <a:rPr lang="en-IE" sz="2400" dirty="0" err="1"/>
              <a:t>oiread</a:t>
            </a:r>
            <a:r>
              <a:rPr lang="en-IE" sz="2400" dirty="0"/>
              <a:t> </a:t>
            </a:r>
            <a:r>
              <a:rPr lang="en-IE" sz="2400" dirty="0" err="1"/>
              <a:t>eolais</a:t>
            </a:r>
            <a:r>
              <a:rPr lang="en-IE" sz="2400" dirty="0"/>
              <a:t> agus is </a:t>
            </a:r>
            <a:r>
              <a:rPr lang="en-IE" sz="2400" dirty="0" err="1"/>
              <a:t>féidir</a:t>
            </a:r>
            <a:r>
              <a:rPr lang="en-IE" sz="2400" dirty="0"/>
              <a:t> </a:t>
            </a:r>
            <a:r>
              <a:rPr lang="en-IE" sz="2400" dirty="0" err="1"/>
              <a:t>leat</a:t>
            </a:r>
            <a:r>
              <a:rPr lang="en-IE" sz="2400" dirty="0"/>
              <a:t>, </a:t>
            </a:r>
            <a:r>
              <a:rPr lang="en-IE" sz="2400" dirty="0" err="1"/>
              <a:t>cuimhnigh</a:t>
            </a:r>
            <a:r>
              <a:rPr lang="en-IE" sz="2400" dirty="0"/>
              <a:t> air </a:t>
            </a:r>
            <a:r>
              <a:rPr lang="en-IE" sz="2400" b="1" dirty="0" err="1"/>
              <a:t>Aonad</a:t>
            </a:r>
            <a:r>
              <a:rPr lang="en-IE" sz="2400" b="1" dirty="0"/>
              <a:t> 2 – </a:t>
            </a:r>
            <a:r>
              <a:rPr lang="en-IE" sz="2400" b="1" dirty="0" err="1"/>
              <a:t>Conas</a:t>
            </a:r>
            <a:r>
              <a:rPr lang="en-IE" sz="2400" b="1" dirty="0"/>
              <a:t> a </a:t>
            </a:r>
            <a:r>
              <a:rPr lang="en-IE" sz="2400" b="1" dirty="0" err="1"/>
              <a:t>Dhéantar</a:t>
            </a:r>
            <a:r>
              <a:rPr lang="en-IE" sz="2400" b="1" dirty="0"/>
              <a:t> </a:t>
            </a:r>
            <a:r>
              <a:rPr lang="en-IE" sz="2400" b="1" dirty="0" err="1"/>
              <a:t>Cánacha</a:t>
            </a:r>
            <a:r>
              <a:rPr lang="en-IE" sz="2400" dirty="0"/>
              <a:t>.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07F9F-BCC9-D1FB-B8B9-6CA89B6E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Aonad</a:t>
            </a:r>
            <a:r>
              <a:rPr lang="en-GB" dirty="0"/>
              <a:t> 2 – </a:t>
            </a:r>
            <a:r>
              <a:rPr lang="en-GB" dirty="0" err="1"/>
              <a:t>Dul</a:t>
            </a:r>
            <a:r>
              <a:rPr lang="en-GB" dirty="0"/>
              <a:t> </a:t>
            </a:r>
            <a:r>
              <a:rPr lang="en-GB" dirty="0" err="1"/>
              <a:t>Siar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7D09E8-37AF-0B70-57EB-68261304C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5931" y="2498271"/>
            <a:ext cx="11180137" cy="4128552"/>
            <a:chOff x="505931" y="2498271"/>
            <a:chExt cx="11180137" cy="412855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A2FE075-605D-4B01-83F1-F0CFC9036AF6}"/>
                </a:ext>
              </a:extLst>
            </p:cNvPr>
            <p:cNvSpPr/>
            <p:nvPr/>
          </p:nvSpPr>
          <p:spPr>
            <a:xfrm>
              <a:off x="514350" y="2498271"/>
              <a:ext cx="11168743" cy="4114800"/>
            </a:xfrm>
            <a:prstGeom prst="roundRect">
              <a:avLst>
                <a:gd name="adj" fmla="val 1984"/>
              </a:avLst>
            </a:prstGeom>
            <a:solidFill>
              <a:schemeClr val="bg1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497071-F9FF-E600-053E-584CF7D4C9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503335"/>
              <a:ext cx="0" cy="4123488"/>
            </a:xfrm>
            <a:prstGeom prst="line">
              <a:avLst/>
            </a:prstGeom>
            <a:ln w="19050">
              <a:solidFill>
                <a:srgbClr val="0099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B9C1AD-6B2A-868C-B793-18C2C9EA4988}"/>
                </a:ext>
              </a:extLst>
            </p:cNvPr>
            <p:cNvCxnSpPr>
              <a:cxnSpLocks/>
            </p:cNvCxnSpPr>
            <p:nvPr/>
          </p:nvCxnSpPr>
          <p:spPr>
            <a:xfrm>
              <a:off x="505931" y="4565079"/>
              <a:ext cx="11180137" cy="0"/>
            </a:xfrm>
            <a:prstGeom prst="line">
              <a:avLst/>
            </a:prstGeom>
            <a:ln w="19050">
              <a:solidFill>
                <a:srgbClr val="0099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riangle 4">
            <a:extLst>
              <a:ext uri="{FF2B5EF4-FFF2-40B4-BE49-F238E27FC236}">
                <a16:creationId xmlns:a16="http://schemas.microsoft.com/office/drawing/2014/main" id="{CAD2D8B4-6228-6490-C7FC-5FE11A27E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693228-1A0F-8F72-4C28-DFDED3A1E57A}"/>
              </a:ext>
            </a:extLst>
          </p:cNvPr>
          <p:cNvSpPr txBox="1"/>
          <p:nvPr/>
        </p:nvSpPr>
        <p:spPr>
          <a:xfrm>
            <a:off x="1663165" y="2582962"/>
            <a:ext cx="3023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Peacaí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Pigou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F42CEB-ACAD-8F25-25B6-6F8714F0C542}"/>
              </a:ext>
            </a:extLst>
          </p:cNvPr>
          <p:cNvSpPr txBox="1"/>
          <p:nvPr/>
        </p:nvSpPr>
        <p:spPr>
          <a:xfrm>
            <a:off x="7054531" y="2582962"/>
            <a:ext cx="371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Dáil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Éireann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Seanad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Éireann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108EEC-55AC-A803-313F-5AB6A5A0BA94}"/>
              </a:ext>
            </a:extLst>
          </p:cNvPr>
          <p:cNvSpPr txBox="1"/>
          <p:nvPr/>
        </p:nvSpPr>
        <p:spPr>
          <a:xfrm>
            <a:off x="587829" y="4644706"/>
            <a:ext cx="545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Páirtithe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leasmhara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mbíonn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tionchar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acu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dhlíthe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Éirinn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D248C3-8A2D-22C2-8013-BD37DB3FE1E5}"/>
              </a:ext>
            </a:extLst>
          </p:cNvPr>
          <p:cNvSpPr txBox="1"/>
          <p:nvPr/>
        </p:nvSpPr>
        <p:spPr>
          <a:xfrm>
            <a:off x="7761772" y="4646041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Céimeanna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Bhille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ABA657-1425-CA67-4C51-5BABBB14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85476" y="1443038"/>
            <a:ext cx="1028582" cy="10285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E9E22F-8C0D-362B-7EEA-F072204B92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16E0-A07E-910A-C268-4491F7A05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Banda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r>
              <a:rPr lang="en-IE" b="1" dirty="0">
                <a:solidFill>
                  <a:srgbClr val="0E101A"/>
                </a:solidFill>
                <a:effectLst/>
              </a:rPr>
              <a:t> 2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3D0805-C2DF-580A-A3F1-D12A3565386C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Banda Ráta Cánach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56F80-5C18-3111-2D52-02CF9D4E1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6057211" cy="424378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E" b="1" dirty="0">
                <a:solidFill>
                  <a:srgbClr val="0E101A"/>
                </a:solidFill>
                <a:effectLst/>
              </a:rPr>
              <a:t>Is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éard</a:t>
            </a:r>
            <a:r>
              <a:rPr lang="en-IE" b="1" dirty="0">
                <a:solidFill>
                  <a:srgbClr val="0E101A"/>
                </a:solidFill>
                <a:effectLst/>
              </a:rPr>
              <a:t> is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banda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ann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ná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suim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ngearrfar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uirthi</a:t>
            </a:r>
            <a:r>
              <a:rPr lang="en-IE" b="1" dirty="0">
                <a:solidFill>
                  <a:srgbClr val="0E101A"/>
                </a:solidFill>
                <a:effectLst/>
              </a:rPr>
              <a:t> ag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céatadán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áirithe</a:t>
            </a:r>
            <a:r>
              <a:rPr lang="en-IE" b="1" dirty="0">
                <a:solidFill>
                  <a:srgbClr val="0E101A"/>
                </a:solidFill>
                <a:effectLst/>
              </a:rPr>
              <a:t> (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r>
              <a:rPr lang="en-IE" b="1" dirty="0">
                <a:solidFill>
                  <a:srgbClr val="0E101A"/>
                </a:solidFill>
                <a:effectLst/>
              </a:rPr>
              <a:t>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E" dirty="0" err="1">
                <a:solidFill>
                  <a:srgbClr val="0E101A"/>
                </a:solidFill>
                <a:effectLst/>
              </a:rPr>
              <a:t>Bunaithe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ar</a:t>
            </a:r>
            <a:r>
              <a:rPr lang="en-IE" dirty="0">
                <a:solidFill>
                  <a:srgbClr val="0E101A"/>
                </a:solidFill>
                <a:effectLst/>
              </a:rPr>
              <a:t> an 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mBuiséad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Náisiúnta</a:t>
            </a:r>
            <a:r>
              <a:rPr lang="en-IE" b="1" dirty="0">
                <a:solidFill>
                  <a:srgbClr val="0E101A"/>
                </a:solidFill>
                <a:effectLst/>
              </a:rPr>
              <a:t>,</a:t>
            </a:r>
            <a:r>
              <a:rPr lang="en-IE" dirty="0">
                <a:solidFill>
                  <a:srgbClr val="0E101A"/>
                </a:solidFill>
                <a:effectLst/>
              </a:rPr>
              <a:t> </a:t>
            </a:r>
            <a:r>
              <a:rPr lang="en-IE" dirty="0" err="1">
                <a:solidFill>
                  <a:srgbClr val="0E101A"/>
                </a:solidFill>
                <a:effectLst/>
              </a:rPr>
              <a:t>foilsíonn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na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Coimisinéirí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na</a:t>
            </a:r>
            <a:r>
              <a:rPr lang="en-IE" dirty="0">
                <a:solidFill>
                  <a:srgbClr val="0E101A"/>
                </a:solidFill>
                <a:effectLst/>
              </a:rPr>
              <a:t> 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bandaí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reatha</a:t>
            </a:r>
            <a:r>
              <a:rPr lang="en-IE" b="1" dirty="0">
                <a:solidFill>
                  <a:srgbClr val="0E101A"/>
                </a:solidFill>
                <a:effectLst/>
              </a:rPr>
              <a:t>.</a:t>
            </a:r>
            <a:endParaRPr lang="en-IE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E" dirty="0" err="1">
                <a:solidFill>
                  <a:srgbClr val="0E101A"/>
                </a:solidFill>
                <a:effectLst/>
              </a:rPr>
              <a:t>Léiríonn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na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bandaí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cánach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seo</a:t>
            </a:r>
            <a:r>
              <a:rPr lang="en-IE" dirty="0">
                <a:solidFill>
                  <a:srgbClr val="0E101A"/>
                </a:solidFill>
                <a:effectLst/>
              </a:rPr>
              <a:t> </a:t>
            </a:r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dhaoine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cé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mhéad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dirty="0">
                <a:solidFill>
                  <a:srgbClr val="0E101A"/>
                </a:solidFill>
                <a:effectLst/>
              </a:rPr>
              <a:t> a </a:t>
            </a:r>
            <a:r>
              <a:rPr lang="en-IE" dirty="0" err="1">
                <a:solidFill>
                  <a:srgbClr val="0E101A"/>
                </a:solidFill>
                <a:effectLst/>
              </a:rPr>
              <a:t>íocfaidh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siad</a:t>
            </a:r>
            <a:r>
              <a:rPr lang="en-IE" dirty="0">
                <a:solidFill>
                  <a:srgbClr val="0E101A"/>
                </a:solidFill>
                <a:effectLst/>
              </a:rPr>
              <a:t> </a:t>
            </a:r>
            <a:r>
              <a:rPr lang="en-IE" dirty="0" err="1">
                <a:solidFill>
                  <a:srgbClr val="0E101A"/>
                </a:solidFill>
                <a:effectLst/>
              </a:rPr>
              <a:t>ar</a:t>
            </a:r>
            <a:r>
              <a:rPr lang="en-IE" dirty="0">
                <a:solidFill>
                  <a:srgbClr val="0E101A"/>
                </a:solidFill>
                <a:effectLst/>
              </a:rPr>
              <a:t> a n-</a:t>
            </a:r>
            <a:r>
              <a:rPr lang="en-IE" dirty="0" err="1">
                <a:solidFill>
                  <a:srgbClr val="0E101A"/>
                </a:solidFill>
                <a:effectLst/>
              </a:rPr>
              <a:t>ioncam</a:t>
            </a:r>
            <a:r>
              <a:rPr lang="en-IE" dirty="0">
                <a:solidFill>
                  <a:srgbClr val="0E101A"/>
                </a:solidFill>
                <a:effectLst/>
              </a:rPr>
              <a:t> 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bunaithe</a:t>
            </a:r>
            <a:r>
              <a:rPr lang="en-IE" dirty="0">
                <a:solidFill>
                  <a:srgbClr val="0E101A"/>
                </a:solidFill>
                <a:effectLst/>
              </a:rPr>
              <a:t> </a:t>
            </a:r>
            <a:r>
              <a:rPr lang="en-IE" dirty="0" err="1">
                <a:solidFill>
                  <a:srgbClr val="0E101A"/>
                </a:solidFill>
                <a:effectLst/>
              </a:rPr>
              <a:t>ar</a:t>
            </a:r>
            <a:r>
              <a:rPr lang="en-IE" dirty="0">
                <a:solidFill>
                  <a:srgbClr val="0E101A"/>
                </a:solidFill>
                <a:effectLst/>
              </a:rPr>
              <a:t> a 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gcúinsí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pearsanta</a:t>
            </a:r>
            <a:r>
              <a:rPr lang="en-IE" b="1" dirty="0">
                <a:solidFill>
                  <a:srgbClr val="0E101A"/>
                </a:solidFill>
                <a:effectLst/>
              </a:rPr>
              <a:t>.</a:t>
            </a:r>
            <a:endParaRPr lang="en-IE" dirty="0">
              <a:solidFill>
                <a:srgbClr val="0E101A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7546C-8958-AD02-627F-EE7E1575A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 descr="Pictiúr de na bandaí ráta cánach éagsúla">
            <a:extLst>
              <a:ext uri="{FF2B5EF4-FFF2-40B4-BE49-F238E27FC236}">
                <a16:creationId xmlns:a16="http://schemas.microsoft.com/office/drawing/2014/main" id="{289085F1-6459-3B6B-61EC-254E786B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7" r="1227"/>
          <a:stretch/>
        </p:blipFill>
        <p:spPr>
          <a:xfrm>
            <a:off x="8110331" y="1399582"/>
            <a:ext cx="2321781" cy="5341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9FC17-97A8-3DB8-55F6-80C5E105A48A}"/>
              </a:ext>
            </a:extLst>
          </p:cNvPr>
          <p:cNvSpPr/>
          <p:nvPr/>
        </p:nvSpPr>
        <p:spPr>
          <a:xfrm>
            <a:off x="9641350" y="1407383"/>
            <a:ext cx="639689" cy="310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32659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E03-26CF-FFEC-13B2-95DA0464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83" y="-1013406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Bandaí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r>
              <a:rPr lang="en-IE" b="1" dirty="0">
                <a:solidFill>
                  <a:srgbClr val="0E101A"/>
                </a:solidFill>
                <a:effectLst/>
              </a:rPr>
              <a:t> 3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F0093C-A3C7-05EE-2ADB-75BFF9D0AC73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Banda Ráta Cánach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30C6A00-3DBD-C254-71D2-4513F26F3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7600" y="1761574"/>
            <a:ext cx="4936076" cy="42437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Oibríonn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Lucy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páirtaimseartha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mbialann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áitiúil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cailín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tuilleann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sí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€10,000 in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bliana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dhéanaimid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scrúdú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mbanda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is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féidir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fheiceáil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bhfuil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hioncam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faoi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bhun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Scoithphointe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Chaighdeánaigh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(SRC) de €42,000.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Ciallaíonn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ngearrtar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hioncam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léir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ag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20%.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CAC02-8263-DD3B-98DB-CE3AD897D3C7}"/>
              </a:ext>
            </a:extLst>
          </p:cNvPr>
          <p:cNvSpPr txBox="1"/>
          <p:nvPr/>
        </p:nvSpPr>
        <p:spPr>
          <a:xfrm>
            <a:off x="6615650" y="3051567"/>
            <a:ext cx="1852655" cy="1323439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Scoithphointe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Chaighdeánaigh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€42,000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859AB-0C07-ACFB-501C-5BAB5C71FD38}"/>
              </a:ext>
            </a:extLst>
          </p:cNvPr>
          <p:cNvSpPr txBox="1"/>
          <p:nvPr/>
        </p:nvSpPr>
        <p:spPr>
          <a:xfrm>
            <a:off x="6623602" y="4511839"/>
            <a:ext cx="1844703" cy="707886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Ioncam Lucy €10,000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40B933-99C7-F4A2-205B-2DD7A8E6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971430" y="2934031"/>
            <a:ext cx="333954" cy="500932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A0FB13-40E4-B974-DCAB-574FF06BC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028616" y="3883468"/>
            <a:ext cx="7006" cy="2369504"/>
          </a:xfrm>
          <a:prstGeom prst="straightConnector1">
            <a:avLst/>
          </a:prstGeom>
          <a:ln w="38100">
            <a:solidFill>
              <a:srgbClr val="0099D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7ED319-C65C-C929-679B-83E6E281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25345" y="1823888"/>
            <a:ext cx="0" cy="1739698"/>
          </a:xfrm>
          <a:prstGeom prst="straightConnector1">
            <a:avLst/>
          </a:prstGeom>
          <a:ln w="38100">
            <a:solidFill>
              <a:srgbClr val="005A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119C63-497B-1E6E-52A1-F1E330CB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7899998" y="3634479"/>
            <a:ext cx="2646000" cy="2646000"/>
          </a:xfrm>
          <a:prstGeom prst="rect">
            <a:avLst/>
          </a:prstGeom>
        </p:spPr>
      </p:pic>
      <p:pic>
        <p:nvPicPr>
          <p:cNvPr id="10" name="Picture 9" descr="Pictiúr de chruach de bhoinn roinnte ina dhá leath ag líne. Gearrfar cáin ag an ráta caighdeánach 20% ar aon rud faoin líne agus gearrfar cáin ag an ardráta 40% ar aon rud os cionn na líne.">
            <a:extLst>
              <a:ext uri="{FF2B5EF4-FFF2-40B4-BE49-F238E27FC236}">
                <a16:creationId xmlns:a16="http://schemas.microsoft.com/office/drawing/2014/main" id="{48764998-EF87-A728-15B6-9FB9FDE092A5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7952096" y="1395415"/>
            <a:ext cx="2646000" cy="2646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86127D-1185-D7AF-E563-75752ECEB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57589" y="3709831"/>
            <a:ext cx="30785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9C258-94B3-B42F-15C6-EE603A41E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D7D6A-D328-D863-BB0F-20B6E3E282EA}"/>
              </a:ext>
            </a:extLst>
          </p:cNvPr>
          <p:cNvSpPr txBox="1"/>
          <p:nvPr/>
        </p:nvSpPr>
        <p:spPr>
          <a:xfrm>
            <a:off x="10215316" y="2185760"/>
            <a:ext cx="15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40% -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Imeallach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21C2E-24F2-D65E-8E2C-9A6D44D8787B}"/>
              </a:ext>
            </a:extLst>
          </p:cNvPr>
          <p:cNvSpPr txBox="1"/>
          <p:nvPr/>
        </p:nvSpPr>
        <p:spPr>
          <a:xfrm>
            <a:off x="10097247" y="4357315"/>
            <a:ext cx="19185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20% -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3E6376-7220-8512-CC16-F4657AE9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3" t="2982" r="11621"/>
          <a:stretch/>
        </p:blipFill>
        <p:spPr>
          <a:xfrm>
            <a:off x="6705050" y="5219725"/>
            <a:ext cx="1105925" cy="1638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5D26B0B-D1A0-C0FA-F784-C3500270802B}"/>
              </a:ext>
            </a:extLst>
          </p:cNvPr>
          <p:cNvGrpSpPr/>
          <p:nvPr/>
        </p:nvGrpSpPr>
        <p:grpSpPr>
          <a:xfrm>
            <a:off x="6085255" y="1337823"/>
            <a:ext cx="2350083" cy="1373132"/>
            <a:chOff x="6085255" y="1337823"/>
            <a:chExt cx="2350083" cy="1373132"/>
          </a:xfrm>
        </p:grpSpPr>
        <p:pic>
          <p:nvPicPr>
            <p:cNvPr id="15" name="Picture 14" descr="Pictiúr den bhanda ráta cánach do dhuine singil nó do bhaintreach nó do pháirtnéir sibhialta marthanach, gan leanaí cáilitheacha. €42,000 @ 20%, iarmhéid @ 40%">
              <a:extLst>
                <a:ext uri="{FF2B5EF4-FFF2-40B4-BE49-F238E27FC236}">
                  <a16:creationId xmlns:a16="http://schemas.microsoft.com/office/drawing/2014/main" id="{52C8CDE3-91C7-93FE-464F-BCFE81D5D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255" y="1337823"/>
              <a:ext cx="2350083" cy="137313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9D36B-D3D2-DA40-9ACD-19815EF8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73263" y="1415332"/>
              <a:ext cx="635937" cy="247863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€</a:t>
              </a:r>
              <a:endParaRPr lang="en-IE" sz="1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8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E03-26CF-FFEC-13B2-95DA0464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00" y="-1176264"/>
            <a:ext cx="8140453" cy="766992"/>
          </a:xfrm>
        </p:spPr>
        <p:txBody>
          <a:bodyPr/>
          <a:lstStyle/>
          <a:p>
            <a:r>
              <a:rPr lang="en-GB" dirty="0" err="1"/>
              <a:t>Bandaí</a:t>
            </a:r>
            <a:r>
              <a:rPr lang="en-GB" dirty="0"/>
              <a:t> </a:t>
            </a:r>
            <a:r>
              <a:rPr lang="en-GB" dirty="0" err="1"/>
              <a:t>Ráta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E91B59-F31A-DB60-E30B-B222D58F157C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Banda Ráta Cánach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A0D6678-2185-39E0-3207-D2208A67B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7600" y="1760400"/>
            <a:ext cx="5126908" cy="47526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Oibríonn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Ben mar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chomhairleoir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TF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ngnólacht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mór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ilnáisiúnta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Is fear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tuilleann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br>
              <a:rPr lang="en-GB" sz="2200" dirty="0"/>
            </a:b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€90,000 in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bliana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dhéanaimid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scrúdú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mbanda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is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féidir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fheiceáil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ngearrfar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Ben ag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20%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suas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dtí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Scoithphointe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Chaighdeánaigh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(SRC) de €42,000.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Ciallaíonn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ngearrfar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gcuid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eile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dá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ioncam, €</a:t>
            </a:r>
            <a:r>
              <a:rPr lang="en-GB" sz="2200" dirty="0"/>
              <a:t>48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,000 (€90,000 - €42,000) ag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airde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40%.</a:t>
            </a:r>
            <a:endParaRPr lang="en-US" sz="2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ECCAD-E0EF-D1FD-2953-00B9CADF925B}"/>
              </a:ext>
            </a:extLst>
          </p:cNvPr>
          <p:cNvSpPr txBox="1"/>
          <p:nvPr/>
        </p:nvSpPr>
        <p:spPr>
          <a:xfrm>
            <a:off x="6639340" y="1949530"/>
            <a:ext cx="1924216" cy="1015663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000" spc="-20" dirty="0" err="1">
                <a:latin typeface="Calibri" panose="020F0502020204030204" pitchFamily="34" charset="0"/>
                <a:cs typeface="Calibri" panose="020F0502020204030204" pitchFamily="34" charset="0"/>
              </a:rPr>
              <a:t>tIoncam</a:t>
            </a:r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2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20" dirty="0" err="1">
                <a:latin typeface="Calibri" panose="020F0502020204030204" pitchFamily="34" charset="0"/>
                <a:cs typeface="Calibri" panose="020F0502020204030204" pitchFamily="34" charset="0"/>
              </a:rPr>
              <a:t>fágtha</a:t>
            </a:r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 ag Ben €48,000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98781-E2F5-1850-4854-39676C35F7F8}"/>
              </a:ext>
            </a:extLst>
          </p:cNvPr>
          <p:cNvSpPr txBox="1"/>
          <p:nvPr/>
        </p:nvSpPr>
        <p:spPr>
          <a:xfrm>
            <a:off x="6639236" y="3043615"/>
            <a:ext cx="1925181" cy="1323439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Scoithphointe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Chaighdeánaigh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€42,000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FC73C6-5900-CEA8-912A-DD8B69E3FA0F}"/>
              </a:ext>
            </a:extLst>
          </p:cNvPr>
          <p:cNvSpPr txBox="1"/>
          <p:nvPr/>
        </p:nvSpPr>
        <p:spPr>
          <a:xfrm>
            <a:off x="6639339" y="4448228"/>
            <a:ext cx="1924216" cy="707886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Ioncam Ben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suas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€42,000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3E2BDE-BA7B-6307-0CF0-F6D7E8022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32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943FDE-BC9E-3D23-49A5-B1545FEB2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029600" y="3884400"/>
            <a:ext cx="7006" cy="2369504"/>
          </a:xfrm>
          <a:prstGeom prst="straightConnector1">
            <a:avLst/>
          </a:prstGeom>
          <a:ln w="38100">
            <a:solidFill>
              <a:srgbClr val="0099D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7F16B6-C6EC-FAF8-6520-520003763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26000" y="1825200"/>
            <a:ext cx="0" cy="1739698"/>
          </a:xfrm>
          <a:prstGeom prst="straightConnector1">
            <a:avLst/>
          </a:prstGeom>
          <a:ln w="38100">
            <a:solidFill>
              <a:srgbClr val="005A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AA6FBA-6591-B11D-3C97-8B3B2830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868063" y="2043486"/>
            <a:ext cx="333956" cy="1288111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989B714-E2DF-418D-89B6-9CD787456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7898400" y="3636000"/>
            <a:ext cx="2646000" cy="2646000"/>
          </a:xfrm>
          <a:prstGeom prst="rect">
            <a:avLst/>
          </a:prstGeom>
        </p:spPr>
      </p:pic>
      <p:pic>
        <p:nvPicPr>
          <p:cNvPr id="5" name="Picture 4" descr="Pictiúr de chruach de bhoinn roinnte ina dhá leath ag líne. Gearrfar cáin ag an ráta caighdeánach 20% ar aon rud faoin líne agus gearrfar cáin ag an ardráta 40% ar aon rud os cionn na líne.">
            <a:extLst>
              <a:ext uri="{FF2B5EF4-FFF2-40B4-BE49-F238E27FC236}">
                <a16:creationId xmlns:a16="http://schemas.microsoft.com/office/drawing/2014/main" id="{79802854-C902-2FD5-B8A0-9CBFE169F72A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7952400" y="1396800"/>
            <a:ext cx="2646000" cy="2646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436A60-48F7-A2B5-E107-D70FF29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57589" y="3709831"/>
            <a:ext cx="30785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1774AF-D0C4-307E-55A8-1F4631F7E1C7}"/>
              </a:ext>
            </a:extLst>
          </p:cNvPr>
          <p:cNvSpPr txBox="1"/>
          <p:nvPr/>
        </p:nvSpPr>
        <p:spPr>
          <a:xfrm>
            <a:off x="10216800" y="2185760"/>
            <a:ext cx="15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40% -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Imeallach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B66B68-1A46-EA4B-23CF-06E839EC229E}"/>
              </a:ext>
            </a:extLst>
          </p:cNvPr>
          <p:cNvSpPr txBox="1"/>
          <p:nvPr/>
        </p:nvSpPr>
        <p:spPr>
          <a:xfrm>
            <a:off x="10098000" y="4357315"/>
            <a:ext cx="196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20% -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03E7E14-45D9-A740-ED75-EEBEDD314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17" t="2455" r="27582"/>
          <a:stretch/>
        </p:blipFill>
        <p:spPr>
          <a:xfrm flipH="1">
            <a:off x="6957392" y="5172344"/>
            <a:ext cx="1152939" cy="16856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7DD8C48-6625-3E55-39DA-E04BAAA1733D}"/>
              </a:ext>
            </a:extLst>
          </p:cNvPr>
          <p:cNvGrpSpPr/>
          <p:nvPr/>
        </p:nvGrpSpPr>
        <p:grpSpPr>
          <a:xfrm>
            <a:off x="6096000" y="466539"/>
            <a:ext cx="2350083" cy="1373132"/>
            <a:chOff x="6085255" y="1337823"/>
            <a:chExt cx="2350083" cy="1373132"/>
          </a:xfrm>
        </p:grpSpPr>
        <p:pic>
          <p:nvPicPr>
            <p:cNvPr id="14" name="Picture 13" descr="Pictiúr den bhanda ráta cánach do dhuine singil nó do bhaintreach nó do pháirtnéir sibhialta marthanach, gan leanaí cáilitheacha. €42,000 @ 20%, iarmhéid @ 40%">
              <a:extLst>
                <a:ext uri="{FF2B5EF4-FFF2-40B4-BE49-F238E27FC236}">
                  <a16:creationId xmlns:a16="http://schemas.microsoft.com/office/drawing/2014/main" id="{5E7A845E-D357-C1BA-8D2D-1A44FFD9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255" y="1337823"/>
              <a:ext cx="2350083" cy="137313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36C7F6-8EC4-A1A1-09B3-B30CF549F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73263" y="1415332"/>
              <a:ext cx="635937" cy="247863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€</a:t>
              </a:r>
              <a:endParaRPr lang="en-IE" sz="1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7" grpId="0" animBg="1"/>
      <p:bldP spid="12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AF301F-E6FE-ECB1-A605-2873D6DC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Bandaí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Ráta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Cánach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36886-4184-2886-39F7-03ED24758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3" y="1568616"/>
            <a:ext cx="10064669" cy="2709186"/>
          </a:xfrm>
        </p:spPr>
        <p:txBody>
          <a:bodyPr/>
          <a:lstStyle/>
          <a:p>
            <a:r>
              <a:rPr lang="en-GB" sz="2400" dirty="0" err="1"/>
              <a:t>Taispeántar</a:t>
            </a:r>
            <a:r>
              <a:rPr lang="en-GB" sz="2400" dirty="0"/>
              <a:t> </a:t>
            </a:r>
            <a:r>
              <a:rPr lang="en-GB" sz="2400" dirty="0" err="1"/>
              <a:t>bandaí</a:t>
            </a:r>
            <a:r>
              <a:rPr lang="en-GB" sz="2400" dirty="0"/>
              <a:t>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cánach</a:t>
            </a:r>
            <a:r>
              <a:rPr lang="en-GB" sz="2400" dirty="0"/>
              <a:t> </a:t>
            </a:r>
            <a:r>
              <a:rPr lang="en-GB" sz="2400" dirty="0" err="1"/>
              <a:t>ioncaim</a:t>
            </a:r>
            <a:r>
              <a:rPr lang="en-GB" sz="2400" dirty="0"/>
              <a:t> ag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bliantúil</a:t>
            </a:r>
            <a:r>
              <a:rPr lang="en-GB" sz="2400" dirty="0"/>
              <a:t>, </a:t>
            </a:r>
            <a:r>
              <a:rPr lang="en-GB" sz="2400" dirty="0" err="1"/>
              <a:t>m.sh</a:t>
            </a:r>
            <a:r>
              <a:rPr lang="en-GB" sz="2400" dirty="0"/>
              <a:t>. is </a:t>
            </a:r>
            <a:r>
              <a:rPr lang="en-GB" sz="2400" dirty="0" err="1"/>
              <a:t>féidir</a:t>
            </a:r>
            <a:r>
              <a:rPr lang="en-GB" sz="2400" dirty="0"/>
              <a:t> le </a:t>
            </a:r>
            <a:r>
              <a:rPr lang="en-GB" sz="2400" dirty="0" err="1"/>
              <a:t>duine</a:t>
            </a:r>
            <a:r>
              <a:rPr lang="en-GB" sz="2400" dirty="0"/>
              <a:t> </a:t>
            </a:r>
            <a:r>
              <a:rPr lang="en-GB" sz="2400" dirty="0" err="1"/>
              <a:t>aonair</a:t>
            </a:r>
            <a:r>
              <a:rPr lang="en-GB" sz="2400" dirty="0"/>
              <a:t> </a:t>
            </a:r>
            <a:r>
              <a:rPr lang="en-GB" sz="2400" dirty="0" err="1"/>
              <a:t>suas</a:t>
            </a:r>
            <a:r>
              <a:rPr lang="en-GB" sz="2400" dirty="0"/>
              <a:t> le €42,000 in </a:t>
            </a:r>
            <a:r>
              <a:rPr lang="en-GB" sz="2400" dirty="0" err="1"/>
              <a:t>aghaidh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bliana</a:t>
            </a:r>
            <a:r>
              <a:rPr lang="en-GB" sz="2400" dirty="0"/>
              <a:t> a </a:t>
            </a:r>
            <a:r>
              <a:rPr lang="en-GB" sz="2400" dirty="0" err="1"/>
              <a:t>thuilleamh</a:t>
            </a:r>
            <a:r>
              <a:rPr lang="en-GB" sz="2400" dirty="0"/>
              <a:t> </a:t>
            </a:r>
            <a:r>
              <a:rPr lang="en-GB" sz="2400" dirty="0" err="1"/>
              <a:t>agus</a:t>
            </a:r>
            <a:r>
              <a:rPr lang="en-GB" sz="2400" dirty="0"/>
              <a:t> </a:t>
            </a:r>
            <a:r>
              <a:rPr lang="en-GB" sz="2400" dirty="0" err="1"/>
              <a:t>gearrfar</a:t>
            </a:r>
            <a:r>
              <a:rPr lang="en-GB" sz="2400" dirty="0"/>
              <a:t> </a:t>
            </a:r>
            <a:r>
              <a:rPr lang="en-GB" sz="2400" dirty="0" err="1"/>
              <a:t>cáin</a:t>
            </a:r>
            <a:r>
              <a:rPr lang="en-GB" sz="2400" dirty="0"/>
              <a:t> air ag an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caighdeánach</a:t>
            </a:r>
            <a:r>
              <a:rPr lang="en-GB" sz="2400" dirty="0"/>
              <a:t> 20%.</a:t>
            </a:r>
          </a:p>
          <a:p>
            <a:r>
              <a:rPr lang="en-GB" sz="2400" dirty="0" err="1"/>
              <a:t>Conas</a:t>
            </a:r>
            <a:r>
              <a:rPr lang="en-GB" sz="2400" dirty="0"/>
              <a:t> a </a:t>
            </a:r>
            <a:r>
              <a:rPr lang="en-GB" sz="2400" dirty="0" err="1"/>
              <a:t>chuireann</a:t>
            </a:r>
            <a:r>
              <a:rPr lang="en-GB" sz="2400" dirty="0"/>
              <a:t> </a:t>
            </a:r>
            <a:r>
              <a:rPr lang="en-GB" sz="2400" dirty="0" err="1"/>
              <a:t>tú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bandaí</a:t>
            </a:r>
            <a:r>
              <a:rPr lang="en-GB" sz="2400" dirty="0"/>
              <a:t>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cánach</a:t>
            </a:r>
            <a:r>
              <a:rPr lang="en-GB" sz="2400" dirty="0"/>
              <a:t> </a:t>
            </a:r>
            <a:r>
              <a:rPr lang="en-GB" sz="2400" dirty="0" err="1"/>
              <a:t>ioncaim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bhfeidhm</a:t>
            </a:r>
            <a:r>
              <a:rPr lang="en-GB" sz="2400" dirty="0"/>
              <a:t> </a:t>
            </a:r>
            <a:r>
              <a:rPr lang="en-GB" sz="2400" dirty="0" err="1"/>
              <a:t>má</a:t>
            </a:r>
            <a:r>
              <a:rPr lang="en-GB" sz="2400" dirty="0"/>
              <a:t> </a:t>
            </a:r>
            <a:r>
              <a:rPr lang="en-GB" sz="2400" dirty="0" err="1"/>
              <a:t>íoctar</a:t>
            </a:r>
            <a:r>
              <a:rPr lang="en-GB" sz="2400" dirty="0"/>
              <a:t> </a:t>
            </a:r>
            <a:r>
              <a:rPr lang="en-GB" sz="2400" dirty="0" err="1"/>
              <a:t>thú</a:t>
            </a:r>
            <a:r>
              <a:rPr lang="en-GB" sz="2400" dirty="0"/>
              <a:t> go </a:t>
            </a:r>
            <a:r>
              <a:rPr lang="en-GB" sz="2400" dirty="0" err="1"/>
              <a:t>seachtainiúil</a:t>
            </a:r>
            <a:r>
              <a:rPr lang="en-GB" sz="2400" dirty="0"/>
              <a:t>, </a:t>
            </a:r>
            <a:r>
              <a:rPr lang="en-GB" sz="2400" dirty="0" err="1"/>
              <a:t>coicísiúil</a:t>
            </a:r>
            <a:r>
              <a:rPr lang="en-GB" sz="2400" dirty="0"/>
              <a:t> </a:t>
            </a:r>
            <a:r>
              <a:rPr lang="en-GB" sz="2400" dirty="0" err="1"/>
              <a:t>nó</a:t>
            </a:r>
            <a:r>
              <a:rPr lang="en-GB" sz="2400" dirty="0"/>
              <a:t> </a:t>
            </a:r>
            <a:r>
              <a:rPr lang="en-GB" sz="2400" dirty="0" err="1"/>
              <a:t>míosúil</a:t>
            </a:r>
            <a:r>
              <a:rPr lang="en-GB" sz="2400" dirty="0"/>
              <a:t>?</a:t>
            </a:r>
          </a:p>
          <a:p>
            <a:r>
              <a:rPr lang="en-GB" sz="2400" dirty="0" err="1"/>
              <a:t>Féachaimis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shampla</a:t>
            </a:r>
            <a:r>
              <a:rPr lang="en-GB" sz="2400" dirty="0"/>
              <a:t> de </a:t>
            </a:r>
            <a:r>
              <a:rPr lang="en-GB" sz="2400" dirty="0" err="1"/>
              <a:t>dhuine</a:t>
            </a:r>
            <a:r>
              <a:rPr lang="en-GB" sz="2400" dirty="0"/>
              <a:t> </a:t>
            </a:r>
            <a:r>
              <a:rPr lang="en-GB" sz="2400" dirty="0" err="1"/>
              <a:t>singil</a:t>
            </a:r>
            <a:r>
              <a:rPr lang="en-GB" sz="2400" dirty="0"/>
              <a:t> a </a:t>
            </a:r>
            <a:r>
              <a:rPr lang="en-GB" sz="2400" dirty="0" err="1"/>
              <a:t>thuilleann</a:t>
            </a:r>
            <a:r>
              <a:rPr lang="en-GB" sz="2400" dirty="0"/>
              <a:t> €30,000 in </a:t>
            </a:r>
            <a:r>
              <a:rPr lang="en-GB" sz="2400" dirty="0" err="1"/>
              <a:t>aghaidh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bliana</a:t>
            </a:r>
            <a:r>
              <a:rPr lang="en-GB" sz="2400" dirty="0"/>
              <a:t>. </a:t>
            </a:r>
            <a:r>
              <a:rPr lang="en-GB" sz="2400" dirty="0" err="1"/>
              <a:t>Seo</a:t>
            </a:r>
            <a:r>
              <a:rPr lang="en-GB" sz="2400" dirty="0"/>
              <a:t> </a:t>
            </a:r>
            <a:r>
              <a:rPr lang="en-GB" sz="2400" dirty="0" err="1"/>
              <a:t>thíos</a:t>
            </a:r>
            <a:r>
              <a:rPr lang="en-GB" sz="2400" dirty="0"/>
              <a:t> a </a:t>
            </a:r>
            <a:r>
              <a:rPr lang="en-GB" sz="2400" dirty="0" err="1"/>
              <a:t>Scoithphointe</a:t>
            </a:r>
            <a:r>
              <a:rPr lang="en-GB" sz="2400" dirty="0"/>
              <a:t>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Chaighdeánaigh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5592D6-536F-6328-8F80-1057F0B54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630814"/>
              </p:ext>
            </p:extLst>
          </p:nvPr>
        </p:nvGraphicFramePr>
        <p:xfrm>
          <a:off x="2312766" y="4581465"/>
          <a:ext cx="9343846" cy="134407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240326">
                  <a:extLst>
                    <a:ext uri="{9D8B030D-6E8A-4147-A177-3AD203B41FA5}">
                      <a16:colId xmlns:a16="http://schemas.microsoft.com/office/drawing/2014/main" val="2142873651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257061171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2709565889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1541895409"/>
                    </a:ext>
                  </a:extLst>
                </a:gridCol>
                <a:gridCol w="2071269">
                  <a:extLst>
                    <a:ext uri="{9D8B030D-6E8A-4147-A177-3AD203B41FA5}">
                      <a16:colId xmlns:a16="http://schemas.microsoft.com/office/drawing/2014/main" val="2588025454"/>
                    </a:ext>
                  </a:extLst>
                </a:gridCol>
              </a:tblGrid>
              <a:tr h="43450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50936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Bliantúil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Míosúil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Coicísiúil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4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Seachtainiúil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91520"/>
                  </a:ext>
                </a:extLst>
              </a:tr>
              <a:tr h="47197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Singil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42,000.00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3,500.00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1,615.38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807.69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391104"/>
                  </a:ext>
                </a:extLst>
              </a:tr>
            </a:tbl>
          </a:graphicData>
        </a:graphic>
      </p:graphicFrame>
      <p:sp>
        <p:nvSpPr>
          <p:cNvPr id="14" name="Up Arrow 13">
            <a:extLst>
              <a:ext uri="{FF2B5EF4-FFF2-40B4-BE49-F238E27FC236}">
                <a16:creationId xmlns:a16="http://schemas.microsoft.com/office/drawing/2014/main" id="{39A7FC0D-9A88-C98F-2267-F358CE879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60654" y="6007864"/>
            <a:ext cx="216769" cy="207802"/>
          </a:xfrm>
          <a:prstGeom prst="upArrow">
            <a:avLst/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2752A131-01B5-16CF-2684-5BA9F8432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29399" y="6007864"/>
            <a:ext cx="216769" cy="207802"/>
          </a:xfrm>
          <a:prstGeom prst="upArrow">
            <a:avLst/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65D2608F-AF01-B4AC-907E-E9615D989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98144" y="6007864"/>
            <a:ext cx="216769" cy="207802"/>
          </a:xfrm>
          <a:prstGeom prst="upArrow">
            <a:avLst/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6F418-A768-6A8F-F31D-B9B68E3770D2}"/>
              </a:ext>
            </a:extLst>
          </p:cNvPr>
          <p:cNvSpPr txBox="1"/>
          <p:nvPr/>
        </p:nvSpPr>
        <p:spPr>
          <a:xfrm>
            <a:off x="6368366" y="6284783"/>
            <a:ext cx="14013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5A57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€42,000 ÷ 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C3517-877C-6D86-10A4-C98936230997}"/>
              </a:ext>
            </a:extLst>
          </p:cNvPr>
          <p:cNvSpPr txBox="1"/>
          <p:nvPr/>
        </p:nvSpPr>
        <p:spPr>
          <a:xfrm>
            <a:off x="8037111" y="6284783"/>
            <a:ext cx="14013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5A57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€42,000 ÷ 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0E50B-6208-7BCC-4284-6C289F1B42BC}"/>
              </a:ext>
            </a:extLst>
          </p:cNvPr>
          <p:cNvSpPr txBox="1"/>
          <p:nvPr/>
        </p:nvSpPr>
        <p:spPr>
          <a:xfrm>
            <a:off x="9705856" y="6284783"/>
            <a:ext cx="14013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5A57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€42,000 ÷ 52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8B142-EFDA-B650-13BD-C7889DD44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Cáin Ioncaim d’Fhostaithe (físeán) ">
            <a:extLst>
              <a:ext uri="{FF2B5EF4-FFF2-40B4-BE49-F238E27FC236}">
                <a16:creationId xmlns:a16="http://schemas.microsoft.com/office/drawing/2014/main" id="{9DFA86F4-8EA7-DAE8-A224-8676BB881B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</a:t>
            </a:r>
            <a:r>
              <a:rPr lang="en-GB" dirty="0" err="1"/>
              <a:t>d’Fhostaithe</a:t>
            </a:r>
            <a:r>
              <a:rPr lang="en-GB" dirty="0"/>
              <a:t> (</a:t>
            </a:r>
            <a:r>
              <a:rPr lang="en-GB" dirty="0" err="1"/>
              <a:t>físeán</a:t>
            </a:r>
            <a:r>
              <a:rPr lang="en-GB" dirty="0"/>
              <a:t>)</a:t>
            </a:r>
            <a:r>
              <a:rPr lang="en-US" dirty="0"/>
              <a:t> </a:t>
            </a:r>
          </a:p>
        </p:txBody>
      </p:sp>
      <p:pic>
        <p:nvPicPr>
          <p:cNvPr id="4" name="IRISH - Unit 3 Animation - 2 Parts FA" descr="Físeán dar teideal cáin Ioncaim d’Fhostaithe">
            <a:hlinkClick r:id="" action="ppaction://media"/>
            <a:extLst>
              <a:ext uri="{FF2B5EF4-FFF2-40B4-BE49-F238E27FC236}">
                <a16:creationId xmlns:a16="http://schemas.microsoft.com/office/drawing/2014/main" id="{B5236545-CF93-36C7-A19A-338B9A4CE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1298-8D9A-EF1F-C73D-8255FBBD2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2037109"/>
            <a:ext cx="9635297" cy="968484"/>
          </a:xfr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rIns="0"/>
          <a:lstStyle/>
          <a:p>
            <a:r>
              <a:rPr lang="en-GB" dirty="0" err="1"/>
              <a:t>Oibríonn</a:t>
            </a:r>
            <a:r>
              <a:rPr lang="en-GB" dirty="0"/>
              <a:t> </a:t>
            </a:r>
            <a:r>
              <a:rPr lang="en-GB" dirty="0" err="1"/>
              <a:t>Azfar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gcuideachta</a:t>
            </a:r>
            <a:r>
              <a:rPr lang="en-GB" dirty="0"/>
              <a:t> </a:t>
            </a:r>
            <a:r>
              <a:rPr lang="en-GB" dirty="0" err="1"/>
              <a:t>árachais</a:t>
            </a:r>
            <a:r>
              <a:rPr lang="en-GB" dirty="0"/>
              <a:t>. Is fear </a:t>
            </a:r>
            <a:r>
              <a:rPr lang="en-GB" dirty="0" err="1"/>
              <a:t>singil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tuilleann</a:t>
            </a:r>
            <a:r>
              <a:rPr lang="en-GB" dirty="0"/>
              <a:t> </a:t>
            </a:r>
            <a:r>
              <a:rPr lang="en-GB" dirty="0" err="1"/>
              <a:t>sé</a:t>
            </a:r>
            <a:r>
              <a:rPr lang="en-GB" dirty="0"/>
              <a:t> €25,000 in </a:t>
            </a:r>
            <a:r>
              <a:rPr lang="en-GB" dirty="0" err="1"/>
              <a:t>aghaidh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bliana</a:t>
            </a:r>
            <a:r>
              <a:rPr lang="en-GB" dirty="0"/>
              <a:t>. </a:t>
            </a:r>
            <a:r>
              <a:rPr lang="en-GB" dirty="0" err="1"/>
              <a:t>Ríomh</a:t>
            </a:r>
            <a:r>
              <a:rPr lang="en-GB" dirty="0"/>
              <a:t> a </a:t>
            </a:r>
            <a:r>
              <a:rPr lang="en-GB" dirty="0" err="1"/>
              <a:t>cháin</a:t>
            </a:r>
            <a:r>
              <a:rPr lang="en-GB" dirty="0"/>
              <a:t> </a:t>
            </a:r>
            <a:r>
              <a:rPr lang="en-GB" dirty="0" err="1"/>
              <a:t>chomhlán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0DD9D-E0AD-C0AD-2B72-5A4759D0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497" y="1056537"/>
            <a:ext cx="9932894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Ceist</a:t>
            </a:r>
            <a:r>
              <a:rPr lang="en-IE" b="1" dirty="0">
                <a:solidFill>
                  <a:srgbClr val="0E101A"/>
                </a:solidFill>
                <a:effectLst/>
              </a:rPr>
              <a:t> 1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Oibrigh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amach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Chomhlán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B49303-4414-CF43-32BF-2D493EA0F0B9}"/>
              </a:ext>
            </a:extLst>
          </p:cNvPr>
          <p:cNvGrpSpPr/>
          <p:nvPr/>
        </p:nvGrpSpPr>
        <p:grpSpPr>
          <a:xfrm>
            <a:off x="1780525" y="3179637"/>
            <a:ext cx="3500734" cy="2045447"/>
            <a:chOff x="1780525" y="3179637"/>
            <a:chExt cx="3500734" cy="20454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7A6FBD-DC9A-C66C-0157-700EB8594159}"/>
                </a:ext>
              </a:extLst>
            </p:cNvPr>
            <p:cNvGrpSpPr/>
            <p:nvPr/>
          </p:nvGrpSpPr>
          <p:grpSpPr>
            <a:xfrm>
              <a:off x="1780525" y="3179637"/>
              <a:ext cx="3500734" cy="2045447"/>
              <a:chOff x="6085255" y="1371924"/>
              <a:chExt cx="2350083" cy="1373132"/>
            </a:xfrm>
          </p:grpSpPr>
          <p:pic>
            <p:nvPicPr>
              <p:cNvPr id="10" name="Picture 9" descr="Pictiúr den bhanda ráta cánach do dhuine singil nó do bhaintreach nó do pháirtnéir sibhialta marthanach, gan leanaí cáilitheacha. €42,000 @ 20%, iarmhéid @ 40%">
                <a:extLst>
                  <a:ext uri="{FF2B5EF4-FFF2-40B4-BE49-F238E27FC236}">
                    <a16:creationId xmlns:a16="http://schemas.microsoft.com/office/drawing/2014/main" id="{8B392E7C-D7E7-7357-73B5-42B06AFDF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5255" y="1371924"/>
                <a:ext cx="2350083" cy="137313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698AE8-617C-C37E-623D-9A4B5243E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573263" y="1415332"/>
                <a:ext cx="635937" cy="247863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€</a:t>
                </a:r>
                <a:endParaRPr lang="en-IE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Doughnut 17">
              <a:extLst>
                <a:ext uri="{FF2B5EF4-FFF2-40B4-BE49-F238E27FC236}">
                  <a16:creationId xmlns:a16="http://schemas.microsoft.com/office/drawing/2014/main" id="{666310A2-17B4-396A-A194-15C13598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14391" y="3729161"/>
              <a:ext cx="641683" cy="371450"/>
            </a:xfrm>
            <a:prstGeom prst="donut">
              <a:avLst>
                <a:gd name="adj" fmla="val 2675"/>
              </a:avLst>
            </a:prstGeom>
            <a:ln>
              <a:solidFill>
                <a:srgbClr val="0099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5752F14F-3A4E-372A-DFAF-E5A2C0137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96139" y="3742012"/>
              <a:ext cx="1129085" cy="570352"/>
            </a:xfrm>
            <a:prstGeom prst="frame">
              <a:avLst>
                <a:gd name="adj1" fmla="val 2500"/>
              </a:avLst>
            </a:prstGeom>
            <a:ln>
              <a:solidFill>
                <a:srgbClr val="005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82DD74-FB16-EB3C-2F60-1D3E6BD1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16EB7-B237-91F8-2245-73261E5D0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487160" y="4409704"/>
            <a:ext cx="389614" cy="898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9A97CF-A3AD-E706-8F17-6AFA549CF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97102"/>
              </p:ext>
            </p:extLst>
          </p:nvPr>
        </p:nvGraphicFramePr>
        <p:xfrm>
          <a:off x="6925586" y="3141734"/>
          <a:ext cx="4468633" cy="122059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81411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€25,000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Chomhlán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4553457-AAA8-4DFA-D48E-0BDB5329211A}"/>
              </a:ext>
            </a:extLst>
          </p:cNvPr>
          <p:cNvSpPr txBox="1"/>
          <p:nvPr/>
        </p:nvSpPr>
        <p:spPr>
          <a:xfrm>
            <a:off x="8753060" y="5286871"/>
            <a:ext cx="2775005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híoc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sula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ndéantar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mar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gheall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chúinsí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pearsanta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97B89-15F9-FF5F-CB5B-BB4C31B1BF39}"/>
              </a:ext>
            </a:extLst>
          </p:cNvPr>
          <p:cNvSpPr txBox="1"/>
          <p:nvPr/>
        </p:nvSpPr>
        <p:spPr>
          <a:xfrm>
            <a:off x="2051436" y="5358073"/>
            <a:ext cx="6357457" cy="1323439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Azfar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agus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bhrí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sin, is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féidir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leis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suas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€42,000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thuilleamh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agus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air ag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20%.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ioncam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iomlán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laistigh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bhanda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air ag 20%.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A82B56-0974-6964-FC18-90A182709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2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1298-8D9A-EF1F-C73D-8255FBBD2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2037108"/>
            <a:ext cx="9491663" cy="976437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dirty="0" err="1"/>
              <a:t>Oibríonn</a:t>
            </a:r>
            <a:r>
              <a:rPr lang="en-GB" dirty="0"/>
              <a:t> Mia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gcuideachta</a:t>
            </a:r>
            <a:r>
              <a:rPr lang="en-GB" dirty="0"/>
              <a:t> TF. Is bean </a:t>
            </a:r>
            <a:r>
              <a:rPr lang="en-GB" dirty="0" err="1"/>
              <a:t>shingil</a:t>
            </a:r>
            <a:r>
              <a:rPr lang="en-GB" dirty="0"/>
              <a:t> </a:t>
            </a:r>
            <a:r>
              <a:rPr lang="en-GB" dirty="0" err="1"/>
              <a:t>í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tuilleann</a:t>
            </a:r>
            <a:r>
              <a:rPr lang="en-GB" dirty="0"/>
              <a:t> </a:t>
            </a:r>
            <a:r>
              <a:rPr lang="en-GB" dirty="0" err="1"/>
              <a:t>sí</a:t>
            </a:r>
            <a:r>
              <a:rPr lang="en-GB" dirty="0"/>
              <a:t> €50,000 in </a:t>
            </a:r>
            <a:r>
              <a:rPr lang="en-GB" dirty="0" err="1"/>
              <a:t>aghaidh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bliana</a:t>
            </a:r>
            <a:r>
              <a:rPr lang="en-GB" dirty="0"/>
              <a:t>. </a:t>
            </a:r>
            <a:r>
              <a:rPr lang="en-GB" dirty="0" err="1"/>
              <a:t>Ríomh</a:t>
            </a:r>
            <a:r>
              <a:rPr lang="en-GB" dirty="0"/>
              <a:t> a </a:t>
            </a:r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chomhlán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0DD9D-E0AD-C0AD-2B72-5A4759D0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58" y="1017200"/>
            <a:ext cx="9412942" cy="766992"/>
          </a:xfrm>
        </p:spPr>
        <p:txBody>
          <a:bodyPr/>
          <a:lstStyle/>
          <a:p>
            <a:r>
              <a:rPr lang="en-IE" dirty="0" err="1"/>
              <a:t>Ceist</a:t>
            </a:r>
            <a:r>
              <a:rPr lang="en-IE" dirty="0"/>
              <a:t> 2 – </a:t>
            </a:r>
            <a:r>
              <a:rPr lang="en-IE" dirty="0" err="1"/>
              <a:t>Oibrigh</a:t>
            </a:r>
            <a:r>
              <a:rPr lang="en-IE" dirty="0"/>
              <a:t> </a:t>
            </a:r>
            <a:r>
              <a:rPr lang="en-IE" dirty="0" err="1"/>
              <a:t>amach</a:t>
            </a:r>
            <a:r>
              <a:rPr lang="en-IE" dirty="0"/>
              <a:t> an </a:t>
            </a:r>
            <a:r>
              <a:rPr lang="en-IE" dirty="0" err="1"/>
              <a:t>Cháin</a:t>
            </a:r>
            <a:r>
              <a:rPr lang="en-IE" dirty="0"/>
              <a:t> </a:t>
            </a:r>
            <a:r>
              <a:rPr lang="en-IE" dirty="0" err="1"/>
              <a:t>Chomhlán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4036B-C7CD-5B24-B79D-20D9FD1B9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F8C520-92AF-BA63-199F-D394D4ABF3F5}"/>
              </a:ext>
            </a:extLst>
          </p:cNvPr>
          <p:cNvGrpSpPr/>
          <p:nvPr/>
        </p:nvGrpSpPr>
        <p:grpSpPr>
          <a:xfrm>
            <a:off x="1695860" y="3179637"/>
            <a:ext cx="3500734" cy="2045447"/>
            <a:chOff x="1695860" y="3179637"/>
            <a:chExt cx="3500734" cy="20454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A091EE-A2E8-9C27-156E-CF4D4BF7C37B}"/>
                </a:ext>
              </a:extLst>
            </p:cNvPr>
            <p:cNvGrpSpPr/>
            <p:nvPr/>
          </p:nvGrpSpPr>
          <p:grpSpPr>
            <a:xfrm>
              <a:off x="1695860" y="3179637"/>
              <a:ext cx="3500734" cy="2045447"/>
              <a:chOff x="1780525" y="3179637"/>
              <a:chExt cx="3500734" cy="204544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8890682-FFD2-AC47-8A3C-8276D006BD39}"/>
                  </a:ext>
                </a:extLst>
              </p:cNvPr>
              <p:cNvGrpSpPr/>
              <p:nvPr/>
            </p:nvGrpSpPr>
            <p:grpSpPr>
              <a:xfrm>
                <a:off x="1780525" y="3179637"/>
                <a:ext cx="3500734" cy="2045447"/>
                <a:chOff x="6085255" y="1371924"/>
                <a:chExt cx="2350083" cy="1373132"/>
              </a:xfrm>
            </p:grpSpPr>
            <p:pic>
              <p:nvPicPr>
                <p:cNvPr id="9" name="Picture 8" descr="Pictiúr den bhanda ráta cánach do dhuine singil nó do bhaintreach nó do pháirtnéir sibhialta marthanach, gan leanaí cáilitheacha. €42,000 @ 20%, iarmhéid @ 40%">
                  <a:extLst>
                    <a:ext uri="{FF2B5EF4-FFF2-40B4-BE49-F238E27FC236}">
                      <a16:creationId xmlns:a16="http://schemas.microsoft.com/office/drawing/2014/main" id="{D4C198C6-C86D-C78D-2D8E-A7CCA3049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085255" y="1371924"/>
                  <a:ext cx="2350083" cy="1373132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70BA5F0-98FC-9079-F932-74723F92D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7573263" y="1415332"/>
                  <a:ext cx="635937" cy="247863"/>
                </a:xfrm>
                <a:prstGeom prst="rect">
                  <a:avLst/>
                </a:prstGeom>
                <a:solidFill>
                  <a:srgbClr val="FAFA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E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€</a:t>
                  </a:r>
                  <a:endParaRPr lang="en-IE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Doughnut 17">
                <a:extLst>
                  <a:ext uri="{FF2B5EF4-FFF2-40B4-BE49-F238E27FC236}">
                    <a16:creationId xmlns:a16="http://schemas.microsoft.com/office/drawing/2014/main" id="{9DC85E43-807B-67AE-68D3-40CCEBCD50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14391" y="3729161"/>
                <a:ext cx="641683" cy="371450"/>
              </a:xfrm>
              <a:prstGeom prst="donut">
                <a:avLst>
                  <a:gd name="adj" fmla="val 2675"/>
                </a:avLst>
              </a:prstGeom>
              <a:ln>
                <a:solidFill>
                  <a:srgbClr val="0099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Frame 7">
                <a:extLst>
                  <a:ext uri="{FF2B5EF4-FFF2-40B4-BE49-F238E27FC236}">
                    <a16:creationId xmlns:a16="http://schemas.microsoft.com/office/drawing/2014/main" id="{522A0F79-1E02-8782-9CAC-A429E223A0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3963871" y="3742012"/>
                <a:ext cx="1129085" cy="570352"/>
              </a:xfrm>
              <a:prstGeom prst="frame">
                <a:avLst>
                  <a:gd name="adj1" fmla="val 2500"/>
                </a:avLst>
              </a:prstGeom>
              <a:ln>
                <a:solidFill>
                  <a:srgbClr val="0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C94D7E0F-86D4-1E6D-9BEB-01DA3ADEB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80236" y="4325432"/>
              <a:ext cx="1129085" cy="570352"/>
            </a:xfrm>
            <a:prstGeom prst="frame">
              <a:avLst>
                <a:gd name="adj1" fmla="val 25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BA25B8-850B-BD76-B300-E50758E99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B594B2-B4AD-E55E-4A2E-11BDBE19B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147407" y="4890499"/>
            <a:ext cx="209414" cy="452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E10C6AB-BE6E-998B-06B2-AD0968673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609455"/>
              </p:ext>
            </p:extLst>
          </p:nvPr>
        </p:nvGraphicFramePr>
        <p:xfrm>
          <a:off x="6846073" y="3125831"/>
          <a:ext cx="4429951" cy="1627907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€42,000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€8,000 × 40%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+ 3,200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Chomhlán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11,600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EA722AAF-5F77-93D5-D373-0CB0C399129C}"/>
              </a:ext>
            </a:extLst>
          </p:cNvPr>
          <p:cNvSpPr txBox="1"/>
          <p:nvPr/>
        </p:nvSpPr>
        <p:spPr>
          <a:xfrm>
            <a:off x="2857109" y="5350121"/>
            <a:ext cx="3591399" cy="1042728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Mia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féidir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léi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suas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€42,000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thuilleamh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20% air sin.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48E485-06BE-2052-8912-6ACCD6D080C2}"/>
              </a:ext>
            </a:extLst>
          </p:cNvPr>
          <p:cNvSpPr txBox="1"/>
          <p:nvPr/>
        </p:nvSpPr>
        <p:spPr>
          <a:xfrm>
            <a:off x="6667928" y="5358560"/>
            <a:ext cx="5438057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gcuid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eile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hioncam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cionn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€42,000 ag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imeallach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40%.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€50,000 - €42,000 = €8,000</a:t>
            </a:r>
          </a:p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€8,000 ag 40%.</a:t>
            </a:r>
          </a:p>
        </p:txBody>
      </p:sp>
    </p:spTree>
    <p:extLst>
      <p:ext uri="{BB962C8B-B14F-4D97-AF65-F5344CB8AC3E}">
        <p14:creationId xmlns:p14="http://schemas.microsoft.com/office/powerpoint/2010/main" val="206291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9C0E969-5AD4-F09F-CF22-5F3B916A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77" y="1001528"/>
            <a:ext cx="9412941" cy="76676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Ceist</a:t>
            </a:r>
            <a:r>
              <a:rPr lang="en-IE" b="1" dirty="0">
                <a:solidFill>
                  <a:srgbClr val="0E101A"/>
                </a:solidFill>
                <a:effectLst/>
              </a:rPr>
              <a:t> 3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Oibrigh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amach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Chomhlán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12DF88-C4A3-6030-3558-DFACA7A9A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2776" y="2021206"/>
            <a:ext cx="10183937" cy="968484"/>
          </a:xfr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/>
          <a:lstStyle/>
          <a:p>
            <a:r>
              <a:rPr lang="en-GB" sz="2400" spc="-50" dirty="0" err="1"/>
              <a:t>Oibríonn</a:t>
            </a:r>
            <a:r>
              <a:rPr lang="en-GB" sz="2400" spc="-50" dirty="0"/>
              <a:t> </a:t>
            </a:r>
            <a:r>
              <a:rPr lang="en-GB" sz="2400" spc="-50" dirty="0" err="1"/>
              <a:t>Yihang</a:t>
            </a:r>
            <a:r>
              <a:rPr lang="en-GB" sz="2400" spc="-50" dirty="0"/>
              <a:t> mar </a:t>
            </a:r>
            <a:r>
              <a:rPr lang="en-GB" sz="2400" spc="-50" dirty="0" err="1"/>
              <a:t>dhearthóir</a:t>
            </a:r>
            <a:r>
              <a:rPr lang="en-GB" sz="2400" spc="-50" dirty="0"/>
              <a:t> </a:t>
            </a:r>
            <a:r>
              <a:rPr lang="en-GB" sz="2400" spc="-50" dirty="0" err="1"/>
              <a:t>grafach</a:t>
            </a:r>
            <a:r>
              <a:rPr lang="en-GB" sz="2400" spc="-50" dirty="0"/>
              <a:t>. Is fear </a:t>
            </a:r>
            <a:r>
              <a:rPr lang="en-GB" sz="2400" spc="-50" dirty="0" err="1"/>
              <a:t>singil</a:t>
            </a:r>
            <a:r>
              <a:rPr lang="en-GB" sz="2400" spc="-50" dirty="0"/>
              <a:t> </a:t>
            </a:r>
            <a:r>
              <a:rPr lang="en-GB" sz="2400" spc="-50" dirty="0" err="1"/>
              <a:t>é</a:t>
            </a:r>
            <a:r>
              <a:rPr lang="en-GB" sz="2400" spc="-50" dirty="0"/>
              <a:t> </a:t>
            </a:r>
            <a:r>
              <a:rPr lang="en-GB" sz="2400" spc="-50" dirty="0" err="1"/>
              <a:t>agus</a:t>
            </a:r>
            <a:r>
              <a:rPr lang="en-GB" sz="2400" spc="-50" dirty="0"/>
              <a:t> </a:t>
            </a:r>
            <a:r>
              <a:rPr lang="en-GB" sz="2400" spc="-50" dirty="0" err="1"/>
              <a:t>tuilleann</a:t>
            </a:r>
            <a:r>
              <a:rPr lang="en-GB" sz="2400" spc="-50" dirty="0"/>
              <a:t> </a:t>
            </a:r>
            <a:r>
              <a:rPr lang="en-GB" sz="2400" spc="-50" dirty="0" err="1"/>
              <a:t>sé</a:t>
            </a:r>
            <a:r>
              <a:rPr lang="en-GB" sz="2400" spc="-50" dirty="0"/>
              <a:t> €660 </a:t>
            </a:r>
            <a:r>
              <a:rPr lang="en-GB" sz="2400" spc="-50" dirty="0" err="1"/>
              <a:t>sa</a:t>
            </a:r>
            <a:r>
              <a:rPr lang="en-GB" sz="2400" spc="-50" dirty="0"/>
              <a:t> </a:t>
            </a:r>
            <a:r>
              <a:rPr lang="en-GB" sz="2400" spc="-50" dirty="0" err="1"/>
              <a:t>tseachtain</a:t>
            </a:r>
            <a:r>
              <a:rPr lang="en-GB" sz="2400" spc="-50" dirty="0"/>
              <a:t> </a:t>
            </a:r>
            <a:r>
              <a:rPr lang="en-GB" sz="2400" spc="-50" dirty="0" err="1"/>
              <a:t>ar</a:t>
            </a:r>
            <a:r>
              <a:rPr lang="en-GB" sz="2400" spc="-50" dirty="0"/>
              <a:t> an </a:t>
            </a:r>
            <a:r>
              <a:rPr lang="en-GB" sz="2400" spc="-50" dirty="0" err="1"/>
              <a:t>gcéad</a:t>
            </a:r>
            <a:r>
              <a:rPr lang="en-GB" sz="2400" spc="-50" dirty="0"/>
              <a:t> </a:t>
            </a:r>
            <a:r>
              <a:rPr lang="en-GB" sz="2400" spc="-50" dirty="0" err="1"/>
              <a:t>seachtain</a:t>
            </a:r>
            <a:r>
              <a:rPr lang="en-GB" sz="2400" spc="-50" dirty="0"/>
              <a:t> den </a:t>
            </a:r>
            <a:r>
              <a:rPr lang="en-GB" sz="2400" spc="-50" dirty="0" err="1"/>
              <a:t>bhliain</a:t>
            </a:r>
            <a:r>
              <a:rPr lang="en-GB" sz="2400" spc="-50" dirty="0"/>
              <a:t>. </a:t>
            </a:r>
            <a:r>
              <a:rPr lang="en-GB" sz="2400" spc="-50" dirty="0" err="1"/>
              <a:t>Ríomh</a:t>
            </a:r>
            <a:r>
              <a:rPr lang="en-GB" sz="2400" spc="-50" dirty="0"/>
              <a:t> a </a:t>
            </a:r>
            <a:r>
              <a:rPr lang="en-GB" sz="2400" spc="-50" dirty="0" err="1"/>
              <a:t>cháin</a:t>
            </a:r>
            <a:r>
              <a:rPr lang="en-GB" sz="2400" spc="-50" dirty="0"/>
              <a:t> </a:t>
            </a:r>
            <a:r>
              <a:rPr lang="en-GB" sz="2400" spc="-50" dirty="0" err="1"/>
              <a:t>chomhlán</a:t>
            </a:r>
            <a:r>
              <a:rPr lang="en-GB" sz="2400" spc="-50" dirty="0"/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D294FC-C262-C484-99D3-C21DE6070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16471A1-8ABD-3AF0-6244-E852D6C7A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188315"/>
              </p:ext>
            </p:extLst>
          </p:nvPr>
        </p:nvGraphicFramePr>
        <p:xfrm>
          <a:off x="6846073" y="3125831"/>
          <a:ext cx="4429951" cy="122059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€660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132.00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Chomhlán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132.00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DA051-0995-98C7-2305-FA7067FC8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9D3BD-A4C2-AECA-740C-2A08FDFFAE7C}"/>
              </a:ext>
            </a:extLst>
          </p:cNvPr>
          <p:cNvSpPr txBox="1"/>
          <p:nvPr/>
        </p:nvSpPr>
        <p:spPr>
          <a:xfrm>
            <a:off x="2246810" y="5358073"/>
            <a:ext cx="8020596" cy="1323439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Yihang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Scoithphointe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Chaighdeánaigh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seachtainiúil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(SRC) de €807.69 (€42,000 ÷ 52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aige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Ós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é go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bhfuil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ioncam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seachtainiúil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de €660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faoi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bhun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an SRC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seachtainiúil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ioncam go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léir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20%.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B346F9-06ED-932C-FDB8-DAE8A7A4F02B}"/>
              </a:ext>
            </a:extLst>
          </p:cNvPr>
          <p:cNvGrpSpPr/>
          <p:nvPr/>
        </p:nvGrpSpPr>
        <p:grpSpPr>
          <a:xfrm>
            <a:off x="1780525" y="3179637"/>
            <a:ext cx="3500734" cy="2045447"/>
            <a:chOff x="1780525" y="3179637"/>
            <a:chExt cx="3500734" cy="20454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23DBFE-80CF-6168-7B23-07DC927FB065}"/>
                </a:ext>
              </a:extLst>
            </p:cNvPr>
            <p:cNvGrpSpPr/>
            <p:nvPr/>
          </p:nvGrpSpPr>
          <p:grpSpPr>
            <a:xfrm>
              <a:off x="1780525" y="3179637"/>
              <a:ext cx="3500734" cy="2045447"/>
              <a:chOff x="6085255" y="1371924"/>
              <a:chExt cx="2350083" cy="1373132"/>
            </a:xfrm>
          </p:grpSpPr>
          <p:pic>
            <p:nvPicPr>
              <p:cNvPr id="10" name="Picture 9" descr="Pictiúr den bhanda ráta cánach do dhuine singil nó do bhaintreach nó do pháirtnéir sibhialta marthanach, gan leanaí cáilitheacha. €42,000 @ 20%, iarmhéid @ 40%">
                <a:extLst>
                  <a:ext uri="{FF2B5EF4-FFF2-40B4-BE49-F238E27FC236}">
                    <a16:creationId xmlns:a16="http://schemas.microsoft.com/office/drawing/2014/main" id="{86FFD7A2-5EBC-D1A8-628A-03872ABB8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85255" y="1371924"/>
                <a:ext cx="2350083" cy="137313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CEE28F-0C02-2051-A0C5-089C96D43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573263" y="1415332"/>
                <a:ext cx="635937" cy="247863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€</a:t>
                </a:r>
                <a:endParaRPr lang="en-IE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Doughnut 17">
              <a:extLst>
                <a:ext uri="{FF2B5EF4-FFF2-40B4-BE49-F238E27FC236}">
                  <a16:creationId xmlns:a16="http://schemas.microsoft.com/office/drawing/2014/main" id="{EFFE570C-D750-C5C8-5B3E-055169699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14391" y="3729161"/>
              <a:ext cx="641683" cy="371450"/>
            </a:xfrm>
            <a:prstGeom prst="donut">
              <a:avLst>
                <a:gd name="adj" fmla="val 2675"/>
              </a:avLst>
            </a:prstGeom>
            <a:ln>
              <a:solidFill>
                <a:srgbClr val="0099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4C5CD7F8-FF22-9510-B03F-6D217626B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96139" y="3742012"/>
              <a:ext cx="1129085" cy="570352"/>
            </a:xfrm>
            <a:prstGeom prst="frame">
              <a:avLst>
                <a:gd name="adj1" fmla="val 2500"/>
              </a:avLst>
            </a:prstGeom>
            <a:ln>
              <a:solidFill>
                <a:srgbClr val="005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6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DEAE1B-7081-FDA3-99D7-4AD445A7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4" y="1040863"/>
            <a:ext cx="9556376" cy="766762"/>
          </a:xfrm>
        </p:spPr>
        <p:txBody>
          <a:bodyPr/>
          <a:lstStyle/>
          <a:p>
            <a:r>
              <a:rPr lang="en-IE" dirty="0" err="1"/>
              <a:t>Ceist</a:t>
            </a:r>
            <a:r>
              <a:rPr lang="en-IE" dirty="0"/>
              <a:t> 4 – </a:t>
            </a:r>
            <a:r>
              <a:rPr lang="en-IE" dirty="0" err="1"/>
              <a:t>Oibrigh</a:t>
            </a:r>
            <a:r>
              <a:rPr lang="en-IE" dirty="0"/>
              <a:t> </a:t>
            </a:r>
            <a:r>
              <a:rPr lang="en-IE" dirty="0" err="1"/>
              <a:t>amach</a:t>
            </a:r>
            <a:r>
              <a:rPr lang="en-IE" dirty="0"/>
              <a:t> an </a:t>
            </a:r>
            <a:r>
              <a:rPr lang="en-IE" dirty="0" err="1"/>
              <a:t>Cháin</a:t>
            </a:r>
            <a:r>
              <a:rPr lang="en-IE" dirty="0"/>
              <a:t> </a:t>
            </a:r>
            <a:r>
              <a:rPr lang="en-IE" dirty="0" err="1"/>
              <a:t>Chomhlán</a:t>
            </a:r>
            <a:r>
              <a:rPr lang="en-IE" dirty="0"/>
              <a:t> 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74435E-D3A3-FB07-71F2-AB6DF2B5F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728" y="2021205"/>
            <a:ext cx="10009008" cy="976437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dirty="0" err="1"/>
              <a:t>Oibríonn</a:t>
            </a:r>
            <a:r>
              <a:rPr lang="en-GB" dirty="0"/>
              <a:t> Kevin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ngnólacht</a:t>
            </a:r>
            <a:r>
              <a:rPr lang="en-GB" dirty="0"/>
              <a:t> </a:t>
            </a:r>
            <a:r>
              <a:rPr lang="en-GB" dirty="0" err="1"/>
              <a:t>margaíochta</a:t>
            </a:r>
            <a:r>
              <a:rPr lang="en-GB" dirty="0"/>
              <a:t>. Is fear </a:t>
            </a:r>
            <a:r>
              <a:rPr lang="en-GB" dirty="0" err="1"/>
              <a:t>singil</a:t>
            </a:r>
            <a:r>
              <a:rPr lang="en-GB" dirty="0"/>
              <a:t> é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tuilleann</a:t>
            </a:r>
            <a:r>
              <a:rPr lang="en-GB" dirty="0"/>
              <a:t> </a:t>
            </a:r>
            <a:r>
              <a:rPr lang="en-GB" dirty="0" err="1"/>
              <a:t>sé</a:t>
            </a:r>
            <a:r>
              <a:rPr lang="en-GB" dirty="0"/>
              <a:t> €900 </a:t>
            </a:r>
            <a:r>
              <a:rPr lang="en-GB" dirty="0" err="1"/>
              <a:t>ar</a:t>
            </a:r>
            <a:r>
              <a:rPr lang="en-GB" dirty="0"/>
              <a:t> an </a:t>
            </a:r>
            <a:r>
              <a:rPr lang="en-GB" dirty="0" err="1"/>
              <a:t>gcéad</a:t>
            </a:r>
            <a:r>
              <a:rPr lang="en-GB" dirty="0"/>
              <a:t> </a:t>
            </a:r>
            <a:r>
              <a:rPr lang="en-GB" dirty="0" err="1"/>
              <a:t>seachtain</a:t>
            </a:r>
            <a:r>
              <a:rPr lang="en-GB" dirty="0"/>
              <a:t> den </a:t>
            </a:r>
            <a:r>
              <a:rPr lang="en-GB" dirty="0" err="1"/>
              <a:t>bhliain</a:t>
            </a:r>
            <a:r>
              <a:rPr lang="en-GB" dirty="0"/>
              <a:t>. </a:t>
            </a:r>
            <a:r>
              <a:rPr lang="en-GB" dirty="0" err="1"/>
              <a:t>Ríomh</a:t>
            </a:r>
            <a:r>
              <a:rPr lang="en-GB" dirty="0"/>
              <a:t> a </a:t>
            </a:r>
            <a:r>
              <a:rPr lang="en-GB" dirty="0" err="1"/>
              <a:t>cháin</a:t>
            </a:r>
            <a:r>
              <a:rPr lang="en-GB" dirty="0"/>
              <a:t> </a:t>
            </a:r>
            <a:r>
              <a:rPr lang="en-GB" dirty="0" err="1"/>
              <a:t>chomhlán</a:t>
            </a:r>
            <a:r>
              <a:rPr lang="en-GB" dirty="0"/>
              <a:t>.</a:t>
            </a:r>
          </a:p>
        </p:txBody>
      </p:sp>
      <p:pic>
        <p:nvPicPr>
          <p:cNvPr id="9" name="Picture 8" descr="Pictiúr a thaispeánann an banda ráta cánach do dhuine singil gan leanaí cáilitheacha.&#10;€40,000 @ 20%&#10;">
            <a:extLst>
              <a:ext uri="{FF2B5EF4-FFF2-40B4-BE49-F238E27FC236}">
                <a16:creationId xmlns:a16="http://schemas.microsoft.com/office/drawing/2014/main" id="{D6D9CAEC-005E-AF43-FAD3-B990A759F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" b="734"/>
          <a:stretch/>
        </p:blipFill>
        <p:spPr>
          <a:xfrm>
            <a:off x="1781504" y="3236180"/>
            <a:ext cx="3284056" cy="19083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F03C1D-3507-78C1-C3BE-031E70870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24934-6EE6-017C-0962-AEC46CAB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147407" y="4890499"/>
            <a:ext cx="209414" cy="452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ughnut 17">
            <a:extLst>
              <a:ext uri="{FF2B5EF4-FFF2-40B4-BE49-F238E27FC236}">
                <a16:creationId xmlns:a16="http://schemas.microsoft.com/office/drawing/2014/main" id="{3EB28FA1-DB44-DB51-54D3-E4840285F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14391" y="3729161"/>
            <a:ext cx="641683" cy="371450"/>
          </a:xfrm>
          <a:prstGeom prst="donut">
            <a:avLst>
              <a:gd name="adj" fmla="val 2675"/>
            </a:avLst>
          </a:prstGeom>
          <a:ln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7A52CB73-2654-548D-9B40-AF1C7C0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6139" y="3742012"/>
            <a:ext cx="1129085" cy="570352"/>
          </a:xfrm>
          <a:prstGeom prst="frame">
            <a:avLst>
              <a:gd name="adj1" fmla="val 2500"/>
            </a:avLst>
          </a:prstGeom>
          <a:ln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2D2FC14-1327-342C-8BD8-E14DF2E6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21039"/>
              </p:ext>
            </p:extLst>
          </p:nvPr>
        </p:nvGraphicFramePr>
        <p:xfrm>
          <a:off x="6846073" y="3125831"/>
          <a:ext cx="4429951" cy="1627907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€807.69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161.54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€92.31 × 40%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+ 36.92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Chomhlán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198.46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E17ABEB-5FAA-C68C-00E7-CC2E228057BA}"/>
              </a:ext>
            </a:extLst>
          </p:cNvPr>
          <p:cNvSpPr txBox="1"/>
          <p:nvPr/>
        </p:nvSpPr>
        <p:spPr>
          <a:xfrm>
            <a:off x="2007894" y="5358073"/>
            <a:ext cx="4178220" cy="1323439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Is é SRC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seachtainiúil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Kevin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€807.69 (€42,000 ÷ 52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20%.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523FE-0F37-B916-1BD2-92A5ADDE9968}"/>
              </a:ext>
            </a:extLst>
          </p:cNvPr>
          <p:cNvSpPr txBox="1"/>
          <p:nvPr/>
        </p:nvSpPr>
        <p:spPr>
          <a:xfrm>
            <a:off x="6329238" y="5358560"/>
            <a:ext cx="5776747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mhéid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thuilleann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Kevin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cionn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€807.69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tseachtain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imeallach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40%.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€900 - €807.69 = €92.31.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Gearrtar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air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40%.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8FCF-FDAA-825F-3214-AEDA7BE43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0" grpId="0" animBg="1"/>
      <p:bldP spid="11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BA67-7EDD-8F21-D75A-BE87619E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Creidmheasanna</a:t>
            </a:r>
            <a:r>
              <a:rPr lang="en-GB" dirty="0"/>
              <a:t> </a:t>
            </a:r>
            <a:r>
              <a:rPr lang="en-GB" dirty="0" err="1"/>
              <a:t>Cánach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E8B28-E745-B4C0-D355-F00D656FA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560664"/>
            <a:ext cx="9807576" cy="2047240"/>
          </a:xfrm>
        </p:spPr>
        <p:txBody>
          <a:bodyPr/>
          <a:lstStyle/>
          <a:p>
            <a:r>
              <a:rPr lang="en-IE" b="1" dirty="0" err="1"/>
              <a:t>Laghdaíonn</a:t>
            </a:r>
            <a:r>
              <a:rPr lang="en-IE" b="1" dirty="0"/>
              <a:t> </a:t>
            </a:r>
            <a:r>
              <a:rPr lang="en-IE" b="1" dirty="0" err="1"/>
              <a:t>creidmheasanna</a:t>
            </a:r>
            <a:r>
              <a:rPr lang="en-IE" b="1" dirty="0"/>
              <a:t> </a:t>
            </a:r>
            <a:r>
              <a:rPr lang="en-IE" b="1" dirty="0" err="1"/>
              <a:t>cánach</a:t>
            </a:r>
            <a:r>
              <a:rPr lang="en-IE" b="1" dirty="0"/>
              <a:t> an </a:t>
            </a:r>
            <a:r>
              <a:rPr lang="en-IE" b="1" dirty="0" err="1"/>
              <a:t>méid</a:t>
            </a:r>
            <a:r>
              <a:rPr lang="en-IE" b="1" dirty="0"/>
              <a:t> 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b="1" dirty="0"/>
              <a:t> a </a:t>
            </a:r>
            <a:r>
              <a:rPr lang="en-IE" b="1" dirty="0" err="1"/>
              <a:t>íocann</a:t>
            </a:r>
            <a:r>
              <a:rPr lang="en-IE" b="1" dirty="0"/>
              <a:t> </a:t>
            </a:r>
            <a:r>
              <a:rPr lang="en-IE" b="1" dirty="0" err="1"/>
              <a:t>duine</a:t>
            </a:r>
            <a:endParaRPr lang="en-IE" b="1" dirty="0"/>
          </a:p>
          <a:p>
            <a:pPr lvl="1"/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Chomhlán</a:t>
            </a:r>
            <a:r>
              <a:rPr lang="en-GB" dirty="0"/>
              <a:t> – </a:t>
            </a:r>
            <a:r>
              <a:rPr lang="en-GB" dirty="0" err="1"/>
              <a:t>Creidmheasanna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= </a:t>
            </a:r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Ghlan</a:t>
            </a:r>
            <a:r>
              <a:rPr lang="en-GB" dirty="0"/>
              <a:t> (an </a:t>
            </a:r>
            <a:r>
              <a:rPr lang="en-GB" dirty="0" err="1"/>
              <a:t>méid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</a:t>
            </a:r>
            <a:r>
              <a:rPr lang="en-GB" dirty="0" err="1"/>
              <a:t>atá</a:t>
            </a:r>
            <a:r>
              <a:rPr lang="en-GB" dirty="0"/>
              <a:t> le </a:t>
            </a:r>
            <a:r>
              <a:rPr lang="en-GB" dirty="0" err="1"/>
              <a:t>híoc</a:t>
            </a:r>
            <a:r>
              <a:rPr lang="en-GB" dirty="0"/>
              <a:t>)</a:t>
            </a:r>
            <a:endParaRPr lang="en-GB" sz="1400" dirty="0"/>
          </a:p>
          <a:p>
            <a:r>
              <a:rPr lang="en-IE" b="1" dirty="0" err="1"/>
              <a:t>Braitheann</a:t>
            </a:r>
            <a:r>
              <a:rPr lang="en-IE" dirty="0"/>
              <a:t> </a:t>
            </a:r>
            <a:r>
              <a:rPr lang="en-IE" b="1" dirty="0" err="1"/>
              <a:t>méid</a:t>
            </a:r>
            <a:r>
              <a:rPr lang="en-IE" b="1" dirty="0"/>
              <a:t> </a:t>
            </a:r>
            <a:r>
              <a:rPr lang="en-IE" b="1" dirty="0" err="1"/>
              <a:t>na</a:t>
            </a:r>
            <a:r>
              <a:rPr lang="en-IE" b="1" dirty="0"/>
              <a:t> </a:t>
            </a:r>
            <a:r>
              <a:rPr lang="en-IE" b="1" dirty="0" err="1"/>
              <a:t>gcreidmheasanna</a:t>
            </a:r>
            <a:r>
              <a:rPr lang="en-IE" b="1" dirty="0"/>
              <a:t> </a:t>
            </a:r>
            <a:r>
              <a:rPr lang="en-IE" b="1" dirty="0" err="1"/>
              <a:t>cánach</a:t>
            </a:r>
            <a:r>
              <a:rPr lang="en-IE" dirty="0"/>
              <a:t> a </a:t>
            </a:r>
            <a:r>
              <a:rPr lang="en-IE" dirty="0" err="1"/>
              <a:t>fhaigheann</a:t>
            </a:r>
            <a:r>
              <a:rPr lang="en-IE" dirty="0"/>
              <a:t> </a:t>
            </a:r>
            <a:r>
              <a:rPr lang="en-IE" dirty="0" err="1"/>
              <a:t>duine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</a:t>
            </a:r>
            <a:r>
              <a:rPr lang="en-IE" b="1" dirty="0"/>
              <a:t> </a:t>
            </a:r>
            <a:r>
              <a:rPr lang="en-IE" b="1" dirty="0" err="1"/>
              <a:t>gcúinsí</a:t>
            </a:r>
            <a:r>
              <a:rPr lang="en-IE" b="1" dirty="0"/>
              <a:t> </a:t>
            </a:r>
            <a:r>
              <a:rPr lang="en-IE" b="1" dirty="0" err="1"/>
              <a:t>pearsanta</a:t>
            </a:r>
            <a:r>
              <a:rPr lang="en-IE" dirty="0"/>
              <a:t>, </a:t>
            </a:r>
            <a:r>
              <a:rPr lang="en-IE" dirty="0" err="1"/>
              <a:t>san</a:t>
            </a:r>
            <a:r>
              <a:rPr lang="en-IE" dirty="0"/>
              <a:t> </a:t>
            </a:r>
            <a:r>
              <a:rPr lang="en-IE" dirty="0" err="1"/>
              <a:t>áireamh</a:t>
            </a:r>
            <a:r>
              <a:rPr lang="en-IE" dirty="0"/>
              <a:t> </a:t>
            </a:r>
            <a:r>
              <a:rPr lang="en-IE" dirty="0" err="1"/>
              <a:t>anseo</a:t>
            </a:r>
            <a:r>
              <a:rPr lang="en-IE" dirty="0"/>
              <a:t> </a:t>
            </a:r>
            <a:r>
              <a:rPr lang="en-IE" dirty="0" err="1"/>
              <a:t>tá</a:t>
            </a:r>
            <a:r>
              <a:rPr lang="en-IE" dirty="0"/>
              <a:t>: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7305F0-6CEB-8990-E19F-303082D6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7840" y="4170750"/>
            <a:ext cx="1800200" cy="1800200"/>
          </a:xfrm>
          <a:prstGeom prst="rect">
            <a:avLst/>
          </a:prstGeom>
        </p:spPr>
      </p:pic>
      <p:sp>
        <p:nvSpPr>
          <p:cNvPr id="21" name="Round Same Side Corner Rectangle 20">
            <a:extLst>
              <a:ext uri="{FF2B5EF4-FFF2-40B4-BE49-F238E27FC236}">
                <a16:creationId xmlns:a16="http://schemas.microsoft.com/office/drawing/2014/main" id="{98BFE948-09AC-9DD8-8E30-36E89CEBAA4D}"/>
              </a:ext>
            </a:extLst>
          </p:cNvPr>
          <p:cNvSpPr/>
          <p:nvPr/>
        </p:nvSpPr>
        <p:spPr>
          <a:xfrm>
            <a:off x="1891747" y="5790617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>
              <a:lnSpc>
                <a:spcPts val="2000"/>
              </a:lnSpc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Stádas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Pearsanta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4652988-717D-6E7F-A4F5-EAFF60C9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92808" y="4285253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3B3109-977F-7E8A-D245-05B6D8DEE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5800" y="4285253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140026-8BA6-5273-744B-244D16492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6761" y="4253615"/>
            <a:ext cx="1598409" cy="1616804"/>
          </a:xfrm>
          <a:prstGeom prst="rect">
            <a:avLst/>
          </a:prstGeom>
        </p:spPr>
      </p:pic>
      <p:sp>
        <p:nvSpPr>
          <p:cNvPr id="23" name="Round Same Side Corner Rectangle 22">
            <a:extLst>
              <a:ext uri="{FF2B5EF4-FFF2-40B4-BE49-F238E27FC236}">
                <a16:creationId xmlns:a16="http://schemas.microsoft.com/office/drawing/2014/main" id="{35A95AED-CB1B-A506-53F0-75534557E2F4}"/>
              </a:ext>
            </a:extLst>
          </p:cNvPr>
          <p:cNvSpPr/>
          <p:nvPr/>
        </p:nvSpPr>
        <p:spPr>
          <a:xfrm>
            <a:off x="4294739" y="5790617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Cleithiúnaigh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3183F2-FA51-592F-5650-AE2E8F72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60681" y="4225957"/>
            <a:ext cx="1488960" cy="1488960"/>
          </a:xfrm>
          <a:prstGeom prst="rect">
            <a:avLst/>
          </a:prstGeom>
        </p:spPr>
      </p:pic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0A89DC48-2641-6EB5-2148-F3EB0756D3FE}"/>
              </a:ext>
            </a:extLst>
          </p:cNvPr>
          <p:cNvSpPr/>
          <p:nvPr/>
        </p:nvSpPr>
        <p:spPr>
          <a:xfrm>
            <a:off x="6671003" y="5790617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Aois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CCEEFC9-AA94-7D16-C1CF-2F9C577A7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2064" y="4285253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3595C-C8E5-E5E8-DFF5-31556469D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10C4FF-F500-FB2B-480D-C752915EA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26656" y="4289965"/>
            <a:ext cx="1488960" cy="1488960"/>
          </a:xfrm>
          <a:prstGeom prst="rect">
            <a:avLst/>
          </a:prstGeom>
        </p:spPr>
      </p:pic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954C119F-26DC-3A89-68BB-EB2CCE8B8AED}"/>
              </a:ext>
            </a:extLst>
          </p:cNvPr>
          <p:cNvSpPr/>
          <p:nvPr/>
        </p:nvSpPr>
        <p:spPr>
          <a:xfrm>
            <a:off x="9047267" y="5790617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Sláinte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09D030-89FF-000F-010A-081B883D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8328" y="4285253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5DD1FD-536B-22E7-1C66-D26B3AF90592}"/>
              </a:ext>
            </a:extLst>
          </p:cNvPr>
          <p:cNvSpPr txBox="1"/>
          <p:nvPr/>
        </p:nvSpPr>
        <p:spPr>
          <a:xfrm>
            <a:off x="1864364" y="579939"/>
            <a:ext cx="3057493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E" sz="2400" b="1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IE" sz="2400" b="1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(</a:t>
            </a:r>
            <a:r>
              <a:rPr lang="en-IE" sz="2400" b="1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E" sz="2400" b="1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0E3A9F-5738-0A26-8271-5038CCE3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6885403" cy="766992"/>
          </a:xfrm>
        </p:spPr>
        <p:txBody>
          <a:bodyPr>
            <a:normAutofit fontScale="90000"/>
          </a:bodyPr>
          <a:lstStyle/>
          <a:p>
            <a:r>
              <a:rPr lang="en-IE" dirty="0"/>
              <a:t>Cad is </a:t>
            </a:r>
            <a:r>
              <a:rPr lang="en-IE" dirty="0" err="1"/>
              <a:t>ioncam</a:t>
            </a:r>
            <a:r>
              <a:rPr lang="en-IE" dirty="0"/>
              <a:t> </a:t>
            </a:r>
            <a:r>
              <a:rPr lang="en-IE" dirty="0" err="1"/>
              <a:t>ann</a:t>
            </a:r>
            <a:r>
              <a:rPr lang="en-IE" dirty="0"/>
              <a:t>? </a:t>
            </a:r>
            <a:r>
              <a:rPr lang="en-IE" dirty="0" err="1"/>
              <a:t>Cé</a:t>
            </a:r>
            <a:r>
              <a:rPr lang="en-IE" dirty="0"/>
              <a:t> a </a:t>
            </a:r>
            <a:r>
              <a:rPr lang="en-IE" dirty="0" err="1"/>
              <a:t>fhaigheann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18D0-F894-BE9F-2810-00B08298F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414" y="6356350"/>
            <a:ext cx="2743200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0E6D74-2EB2-370D-90C0-CAFAFF39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18003-5E57-F59C-B229-E4893EFC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17" name="Rounded Rectangular Callout 16" descr="Bolgán cainte bán a thugann spás do scoláirí a gcuid moltaí a bhreacadh síos ar cé a fhaigheann ioncam">
            <a:extLst>
              <a:ext uri="{FF2B5EF4-FFF2-40B4-BE49-F238E27FC236}">
                <a16:creationId xmlns:a16="http://schemas.microsoft.com/office/drawing/2014/main" id="{79DAB077-A647-9884-67F9-181F7D924753}"/>
              </a:ext>
            </a:extLst>
          </p:cNvPr>
          <p:cNvSpPr/>
          <p:nvPr/>
        </p:nvSpPr>
        <p:spPr>
          <a:xfrm>
            <a:off x="6000750" y="4557792"/>
            <a:ext cx="5494564" cy="2208484"/>
          </a:xfrm>
          <a:prstGeom prst="wedgeRoundRectCallout">
            <a:avLst>
              <a:gd name="adj1" fmla="val -61612"/>
              <a:gd name="adj2" fmla="val -33030"/>
              <a:gd name="adj3" fmla="val 16667"/>
            </a:avLst>
          </a:prstGeom>
          <a:solidFill>
            <a:schemeClr val="bg1"/>
          </a:solidFill>
          <a:ln w="66675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 descr="Bolgán cainte bán a thugann spás do scoláirí a gcuid moltaí a bhreacadh síos ar céard is ioncam ann">
            <a:extLst>
              <a:ext uri="{FF2B5EF4-FFF2-40B4-BE49-F238E27FC236}">
                <a16:creationId xmlns:a16="http://schemas.microsoft.com/office/drawing/2014/main" id="{63580B09-4AEA-4714-555D-41258C4354E8}"/>
              </a:ext>
            </a:extLst>
          </p:cNvPr>
          <p:cNvSpPr/>
          <p:nvPr/>
        </p:nvSpPr>
        <p:spPr>
          <a:xfrm flipV="1">
            <a:off x="3862129" y="2154802"/>
            <a:ext cx="5657428" cy="2208484"/>
          </a:xfrm>
          <a:prstGeom prst="wedgeRoundRectCallout">
            <a:avLst>
              <a:gd name="adj1" fmla="val -61443"/>
              <a:gd name="adj2" fmla="val -19237"/>
              <a:gd name="adj3" fmla="val 16667"/>
            </a:avLst>
          </a:prstGeom>
          <a:solidFill>
            <a:schemeClr val="bg1"/>
          </a:solidFill>
          <a:ln w="66675">
            <a:solidFill>
              <a:srgbClr val="0099D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BA67-7EDD-8F21-D75A-BE87619E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65111"/>
            <a:ext cx="8140453" cy="766992"/>
          </a:xfrm>
        </p:spPr>
        <p:txBody>
          <a:bodyPr/>
          <a:lstStyle/>
          <a:p>
            <a:r>
              <a:rPr lang="en-GB" dirty="0" err="1"/>
              <a:t>Creidmheasanna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2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C14984-C9B8-C58E-F4BD-8D0665797FA3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Creidmheasanna Cánach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E8B28-E745-B4C0-D355-F00D656FA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7215" y="1720290"/>
            <a:ext cx="9807576" cy="2047240"/>
          </a:xfrm>
        </p:spPr>
        <p:txBody>
          <a:bodyPr/>
          <a:lstStyle/>
          <a:p>
            <a:r>
              <a:rPr lang="en-IE" sz="2800" dirty="0" err="1"/>
              <a:t>Tugtar</a:t>
            </a:r>
            <a:r>
              <a:rPr lang="en-IE" sz="2800" dirty="0"/>
              <a:t> </a:t>
            </a:r>
            <a:r>
              <a:rPr lang="en-IE" sz="2800" b="1" dirty="0" err="1"/>
              <a:t>creidmheasanna</a:t>
            </a:r>
            <a:r>
              <a:rPr lang="en-IE" sz="2800" b="1" dirty="0"/>
              <a:t> </a:t>
            </a:r>
            <a:r>
              <a:rPr lang="en-IE" sz="2800" b="1" dirty="0" err="1"/>
              <a:t>cánach</a:t>
            </a:r>
            <a:r>
              <a:rPr lang="en-IE" sz="2800" dirty="0"/>
              <a:t> don </a:t>
            </a:r>
            <a:r>
              <a:rPr lang="en-IE" sz="2800" b="1" dirty="0" err="1"/>
              <a:t>bhliain</a:t>
            </a:r>
            <a:r>
              <a:rPr lang="en-IE" sz="2800" b="1" dirty="0"/>
              <a:t> </a:t>
            </a:r>
            <a:r>
              <a:rPr lang="en-IE" sz="2800" b="1" dirty="0" err="1"/>
              <a:t>iomlán</a:t>
            </a:r>
            <a:r>
              <a:rPr lang="en-IE" sz="2800" b="1" dirty="0"/>
              <a:t> </a:t>
            </a:r>
            <a:r>
              <a:rPr lang="en-IE" sz="2800" b="1" dirty="0" err="1"/>
              <a:t>chánach</a:t>
            </a:r>
            <a:r>
              <a:rPr lang="en-IE" sz="2800" b="1" dirty="0"/>
              <a:t>.</a:t>
            </a:r>
            <a:endParaRPr lang="en-GB" sz="2800" b="1" dirty="0"/>
          </a:p>
          <a:p>
            <a:pPr lvl="1"/>
            <a:r>
              <a:rPr lang="en-IE" sz="2800" b="1" dirty="0" err="1"/>
              <a:t>Ní</a:t>
            </a:r>
            <a:r>
              <a:rPr lang="en-IE" sz="2800" b="1" dirty="0"/>
              <a:t> </a:t>
            </a:r>
            <a:r>
              <a:rPr lang="en-IE" sz="2800" b="1" dirty="0" err="1"/>
              <a:t>féidir</a:t>
            </a:r>
            <a:r>
              <a:rPr lang="en-IE" sz="2800" b="1" dirty="0"/>
              <a:t> </a:t>
            </a:r>
            <a:r>
              <a:rPr lang="en-IE" sz="2800" b="1" dirty="0" err="1"/>
              <a:t>creidmheasanna</a:t>
            </a:r>
            <a:r>
              <a:rPr lang="en-IE" sz="2800" b="1" dirty="0"/>
              <a:t> </a:t>
            </a:r>
            <a:r>
              <a:rPr lang="en-IE" sz="2800" b="1" dirty="0" err="1"/>
              <a:t>neamhúsáidte</a:t>
            </a:r>
            <a:r>
              <a:rPr lang="en-IE" sz="2800" b="1" dirty="0"/>
              <a:t> a </a:t>
            </a:r>
            <a:r>
              <a:rPr lang="en-IE" sz="2800" b="1" dirty="0" err="1"/>
              <a:t>thabhairt</a:t>
            </a:r>
            <a:r>
              <a:rPr lang="en-IE" sz="2800" b="1" dirty="0"/>
              <a:t> </a:t>
            </a:r>
            <a:r>
              <a:rPr lang="en-IE" sz="2800" b="1" dirty="0" err="1"/>
              <a:t>ar</a:t>
            </a:r>
            <a:r>
              <a:rPr lang="en-IE" sz="2800" b="1" dirty="0"/>
              <a:t> </a:t>
            </a:r>
            <a:r>
              <a:rPr lang="en-IE" sz="2800" b="1" dirty="0" err="1"/>
              <a:t>aghaidh</a:t>
            </a:r>
            <a:r>
              <a:rPr lang="en-IE" sz="2800" dirty="0"/>
              <a:t> go </a:t>
            </a:r>
            <a:r>
              <a:rPr lang="en-IE" sz="2800" dirty="0" err="1"/>
              <a:t>dtí</a:t>
            </a:r>
            <a:r>
              <a:rPr lang="en-IE" sz="2800" dirty="0"/>
              <a:t> an </a:t>
            </a:r>
            <a:r>
              <a:rPr lang="en-IE" sz="2800" dirty="0" err="1"/>
              <a:t>chéad</a:t>
            </a:r>
            <a:r>
              <a:rPr lang="en-IE" sz="2800" dirty="0"/>
              <a:t> </a:t>
            </a:r>
            <a:r>
              <a:rPr lang="en-IE" sz="2800" dirty="0" err="1"/>
              <a:t>bhliain</a:t>
            </a:r>
            <a:r>
              <a:rPr lang="en-IE" sz="2800" dirty="0"/>
              <a:t> </a:t>
            </a:r>
            <a:r>
              <a:rPr lang="en-IE" sz="2800" dirty="0" err="1"/>
              <a:t>chánach</a:t>
            </a:r>
            <a:r>
              <a:rPr lang="en-IE" sz="2800" dirty="0"/>
              <a:t> </a:t>
            </a:r>
            <a:r>
              <a:rPr lang="en-IE" sz="2800" dirty="0" err="1"/>
              <a:t>eile</a:t>
            </a:r>
            <a:r>
              <a:rPr lang="en-IE" sz="2800" dirty="0"/>
              <a:t>.</a:t>
            </a:r>
            <a:endParaRPr lang="en-GB" sz="2800" dirty="0"/>
          </a:p>
          <a:p>
            <a:r>
              <a:rPr lang="en-GB" sz="2800" dirty="0"/>
              <a:t>I </a:t>
            </a:r>
            <a:r>
              <a:rPr lang="en-GB" sz="2800" dirty="0" err="1"/>
              <a:t>measc</a:t>
            </a:r>
            <a:r>
              <a:rPr lang="en-GB" sz="2800" dirty="0"/>
              <a:t> </a:t>
            </a:r>
            <a:r>
              <a:rPr lang="en-GB" sz="2800" dirty="0" err="1"/>
              <a:t>samplaí</a:t>
            </a:r>
            <a:r>
              <a:rPr lang="en-GB" sz="2800" dirty="0"/>
              <a:t> de </a:t>
            </a:r>
            <a:r>
              <a:rPr lang="en-GB" sz="2800" dirty="0" err="1"/>
              <a:t>chreidmheasanna</a:t>
            </a:r>
            <a:r>
              <a:rPr lang="en-GB" sz="2800" dirty="0"/>
              <a:t> </a:t>
            </a:r>
            <a:r>
              <a:rPr lang="en-GB" sz="2800" dirty="0" err="1"/>
              <a:t>cánach</a:t>
            </a:r>
            <a:r>
              <a:rPr lang="en-GB" sz="2800" dirty="0"/>
              <a:t> </a:t>
            </a:r>
            <a:r>
              <a:rPr lang="en-GB" sz="2800" dirty="0" err="1"/>
              <a:t>tá</a:t>
            </a:r>
            <a:r>
              <a:rPr lang="en-GB" sz="2800" dirty="0"/>
              <a:t>: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4652988-717D-6E7F-A4F5-EAFF60C9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92808" y="3854937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31BA1-5CB2-EDA8-F4B7-9F61B0DD2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6144" y="3882162"/>
            <a:ext cx="1457304" cy="1457304"/>
          </a:xfrm>
          <a:prstGeom prst="rect">
            <a:avLst/>
          </a:prstGeom>
        </p:spPr>
      </p:pic>
      <p:sp>
        <p:nvSpPr>
          <p:cNvPr id="21" name="Round Same Side Corner Rectangle 20">
            <a:extLst>
              <a:ext uri="{FF2B5EF4-FFF2-40B4-BE49-F238E27FC236}">
                <a16:creationId xmlns:a16="http://schemas.microsoft.com/office/drawing/2014/main" id="{98BFE948-09AC-9DD8-8E30-36E89CEBAA4D}"/>
              </a:ext>
            </a:extLst>
          </p:cNvPr>
          <p:cNvSpPr/>
          <p:nvPr/>
        </p:nvSpPr>
        <p:spPr>
          <a:xfrm>
            <a:off x="1891747" y="5360301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Duine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3B3109-977F-7E8A-D245-05B6D8DEE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5800" y="3854937"/>
            <a:ext cx="2250905" cy="2585343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7305F0-6CEB-8990-E19F-303082D6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2712" y="3703858"/>
            <a:ext cx="1800200" cy="1800200"/>
          </a:xfrm>
          <a:prstGeom prst="rect">
            <a:avLst/>
          </a:prstGeom>
        </p:spPr>
      </p:pic>
      <p:sp>
        <p:nvSpPr>
          <p:cNvPr id="23" name="Round Same Side Corner Rectangle 22">
            <a:extLst>
              <a:ext uri="{FF2B5EF4-FFF2-40B4-BE49-F238E27FC236}">
                <a16:creationId xmlns:a16="http://schemas.microsoft.com/office/drawing/2014/main" id="{35A95AED-CB1B-A506-53F0-75534557E2F4}"/>
              </a:ext>
            </a:extLst>
          </p:cNvPr>
          <p:cNvSpPr/>
          <p:nvPr/>
        </p:nvSpPr>
        <p:spPr>
          <a:xfrm>
            <a:off x="4294739" y="5374932"/>
            <a:ext cx="2245000" cy="1069848"/>
          </a:xfrm>
          <a:prstGeom prst="round2SameRect">
            <a:avLst>
              <a:gd name="adj1" fmla="val 0"/>
              <a:gd name="adj2" fmla="val 13004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000"/>
              </a:lnSpc>
            </a:pP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Creidmheas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Dhuine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Pósta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Páirtnéir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Sibhialta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leanaí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CCEEFC9-AA94-7D16-C1CF-2F9C577A7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2064" y="3854937"/>
            <a:ext cx="2250905" cy="2580698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3183F2-FA51-592F-5650-AE2E8F72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2393" y="3868793"/>
            <a:ext cx="1488960" cy="1488960"/>
          </a:xfrm>
          <a:prstGeom prst="rect">
            <a:avLst/>
          </a:prstGeom>
        </p:spPr>
      </p:pic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0A89DC48-2641-6EB5-2148-F3EB0756D3FE}"/>
              </a:ext>
            </a:extLst>
          </p:cNvPr>
          <p:cNvSpPr/>
          <p:nvPr/>
        </p:nvSpPr>
        <p:spPr>
          <a:xfrm>
            <a:off x="6671003" y="5360301"/>
            <a:ext cx="2245000" cy="1075334"/>
          </a:xfrm>
          <a:prstGeom prst="round2SameRect">
            <a:avLst>
              <a:gd name="adj1" fmla="val 0"/>
              <a:gd name="adj2" fmla="val 10492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Creidmheas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d’Fhostaithe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ÍMAT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09D030-89FF-000F-010A-081B883D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8328" y="3854937"/>
            <a:ext cx="2250905" cy="2580698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10C4FF-F500-FB2B-480D-C752915EA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17512" y="3905369"/>
            <a:ext cx="1488960" cy="1488960"/>
          </a:xfrm>
          <a:prstGeom prst="rect">
            <a:avLst/>
          </a:prstGeom>
        </p:spPr>
      </p:pic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954C119F-26DC-3A89-68BB-EB2CCE8B8AED}"/>
              </a:ext>
            </a:extLst>
          </p:cNvPr>
          <p:cNvSpPr/>
          <p:nvPr/>
        </p:nvSpPr>
        <p:spPr>
          <a:xfrm>
            <a:off x="9047267" y="5360301"/>
            <a:ext cx="2245000" cy="1084478"/>
          </a:xfrm>
          <a:prstGeom prst="round2SameRect">
            <a:avLst>
              <a:gd name="adj1" fmla="val 0"/>
              <a:gd name="adj2" fmla="val 13951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000"/>
              </a:lnSpc>
            </a:pP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Baintreach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Mná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Páirtnéir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Sibhialta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Fós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Beo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F98B9-CC92-F9DD-DA02-3D45F7162015}"/>
              </a:ext>
            </a:extLst>
          </p:cNvPr>
          <p:cNvSpPr txBox="1"/>
          <p:nvPr/>
        </p:nvSpPr>
        <p:spPr>
          <a:xfrm>
            <a:off x="931817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Bliain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mhéala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3595C-C8E5-E5E8-DFF5-31556469D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  <p:bldP spid="23" grpId="0" animBg="1"/>
      <p:bldP spid="26" grpId="0" animBg="1"/>
      <p:bldP spid="25" grpId="0" animBg="1"/>
      <p:bldP spid="28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AED103-7CC7-85BD-CA98-1BB771DDAE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457201"/>
            <a:ext cx="3784873" cy="505326"/>
          </a:xfrm>
        </p:spPr>
        <p:txBody>
          <a:bodyPr/>
          <a:lstStyle/>
          <a:p>
            <a:r>
              <a:rPr lang="en-US" dirty="0" err="1"/>
              <a:t>Gníomhaíocht</a:t>
            </a:r>
            <a:r>
              <a:rPr lang="en-US" dirty="0"/>
              <a:t> 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69550E-0E8C-A9AD-0805-C634695E0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437927" cy="766992"/>
          </a:xfrm>
        </p:spPr>
        <p:txBody>
          <a:bodyPr/>
          <a:lstStyle/>
          <a:p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Sainaithin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Creidmheasanna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53F9F-E8D6-6223-AF6F-E64830D4F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3" y="1508951"/>
            <a:ext cx="10198697" cy="685609"/>
          </a:xfrm>
        </p:spPr>
        <p:txBody>
          <a:bodyPr/>
          <a:lstStyle/>
          <a:p>
            <a:r>
              <a:rPr lang="en-GB" dirty="0" err="1"/>
              <a:t>Sainaithin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creidmheasanna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</a:t>
            </a:r>
            <a:r>
              <a:rPr lang="en-GB" dirty="0" err="1"/>
              <a:t>atá</a:t>
            </a:r>
            <a:r>
              <a:rPr lang="en-GB" dirty="0"/>
              <a:t> </a:t>
            </a:r>
            <a:r>
              <a:rPr lang="en-GB" dirty="0" err="1"/>
              <a:t>gach</a:t>
            </a:r>
            <a:r>
              <a:rPr lang="en-GB" dirty="0"/>
              <a:t> </a:t>
            </a:r>
            <a:r>
              <a:rPr lang="en-GB" dirty="0" err="1"/>
              <a:t>duine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dteideal</a:t>
            </a:r>
            <a:r>
              <a:rPr lang="en-GB" dirty="0"/>
              <a:t> a </a:t>
            </a:r>
            <a:r>
              <a:rPr lang="en-GB" dirty="0" err="1"/>
              <a:t>fháil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78D6C7-B4A1-94BE-D623-565F2DC505F2}"/>
              </a:ext>
            </a:extLst>
          </p:cNvPr>
          <p:cNvSpPr/>
          <p:nvPr/>
        </p:nvSpPr>
        <p:spPr>
          <a:xfrm>
            <a:off x="975680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 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fear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chónaí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gCorcaigh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ngníomhaireacht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earcaíochta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áitiúil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F7F722BA-F360-8FA7-C0B6-6E5A32C41AC6}"/>
              </a:ext>
            </a:extLst>
          </p:cNvPr>
          <p:cNvSpPr/>
          <p:nvPr/>
        </p:nvSpPr>
        <p:spPr>
          <a:xfrm>
            <a:off x="978480" y="2313431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 descr="Bosca téacs folamh do scoláirí chun a bhfreagra a scríobh">
            <a:extLst>
              <a:ext uri="{FF2B5EF4-FFF2-40B4-BE49-F238E27FC236}">
                <a16:creationId xmlns:a16="http://schemas.microsoft.com/office/drawing/2014/main" id="{D39D7C73-6D72-E0AC-9324-3B7CC8F8FE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D28416-9B4B-E41C-C67E-5366922CE238}"/>
              </a:ext>
            </a:extLst>
          </p:cNvPr>
          <p:cNvSpPr/>
          <p:nvPr/>
        </p:nvSpPr>
        <p:spPr>
          <a:xfrm>
            <a:off x="975680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Hassan 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pósta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bhean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chéile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láthair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gcomhlacht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innealtóireachta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8AEED3DD-F97E-079A-F856-41C3101AC768}"/>
              </a:ext>
            </a:extLst>
          </p:cNvPr>
          <p:cNvSpPr/>
          <p:nvPr/>
        </p:nvSpPr>
        <p:spPr>
          <a:xfrm>
            <a:off x="978480" y="442796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Rounded Rectangle 25" descr="Bosca téacs folamh do scoláirí chun a bhfreagra a scríobh">
            <a:extLst>
              <a:ext uri="{FF2B5EF4-FFF2-40B4-BE49-F238E27FC236}">
                <a16:creationId xmlns:a16="http://schemas.microsoft.com/office/drawing/2014/main" id="{4339BF12-BBE5-D61C-9F9F-07B41D48CC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5EF50A-ED11-1498-7592-724472F56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  <p:bldP spid="16" grpId="0" animBg="1"/>
      <p:bldP spid="18" grpId="0" animBg="1"/>
      <p:bldP spid="25" grpId="0" animBg="1"/>
      <p:bldP spid="23" grpId="0" animBg="1"/>
      <p:bldP spid="24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AED103-7CC7-85BD-CA98-1BB771DDAE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1" y="457201"/>
            <a:ext cx="3407502" cy="505326"/>
          </a:xfrm>
        </p:spPr>
        <p:txBody>
          <a:bodyPr/>
          <a:lstStyle/>
          <a:p>
            <a:r>
              <a:rPr lang="en-US" dirty="0" err="1"/>
              <a:t>Gníomhaíocht</a:t>
            </a:r>
            <a:r>
              <a:rPr lang="en-US" dirty="0"/>
              <a:t> 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69550E-0E8C-A9AD-0805-C634695E0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568555" cy="766992"/>
          </a:xfrm>
        </p:spPr>
        <p:txBody>
          <a:bodyPr/>
          <a:lstStyle/>
          <a:p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Sainaithin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Creidmheasanna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53F9F-E8D6-6223-AF6F-E64830D4F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3" y="1508951"/>
            <a:ext cx="10147897" cy="685609"/>
          </a:xfrm>
        </p:spPr>
        <p:txBody>
          <a:bodyPr/>
          <a:lstStyle/>
          <a:p>
            <a:r>
              <a:rPr lang="en-GB" dirty="0" err="1"/>
              <a:t>Sainaithin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creidmheasanna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</a:t>
            </a:r>
            <a:r>
              <a:rPr lang="en-GB" dirty="0" err="1"/>
              <a:t>atá</a:t>
            </a:r>
            <a:r>
              <a:rPr lang="en-GB" dirty="0"/>
              <a:t> </a:t>
            </a:r>
            <a:r>
              <a:rPr lang="en-GB" dirty="0" err="1"/>
              <a:t>gach</a:t>
            </a:r>
            <a:r>
              <a:rPr lang="en-GB" dirty="0"/>
              <a:t> </a:t>
            </a:r>
            <a:r>
              <a:rPr lang="en-GB" dirty="0" err="1"/>
              <a:t>duine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dteideal</a:t>
            </a:r>
            <a:r>
              <a:rPr lang="en-GB" dirty="0"/>
              <a:t> a </a:t>
            </a:r>
            <a:r>
              <a:rPr lang="en-GB" dirty="0" err="1"/>
              <a:t>fháil</a:t>
            </a:r>
            <a:r>
              <a:rPr lang="en-GB" dirty="0"/>
              <a:t>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78D6C7-B4A1-94BE-D623-565F2DC505F2}"/>
              </a:ext>
            </a:extLst>
          </p:cNvPr>
          <p:cNvSpPr/>
          <p:nvPr/>
        </p:nvSpPr>
        <p:spPr>
          <a:xfrm>
            <a:off x="975680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Nikolas 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baintreach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pháistí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ionad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glaonna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mBaile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Átha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Cliath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F7F722BA-F360-8FA7-C0B6-6E5A32C41AC6}"/>
              </a:ext>
            </a:extLst>
          </p:cNvPr>
          <p:cNvSpPr/>
          <p:nvPr/>
        </p:nvSpPr>
        <p:spPr>
          <a:xfrm>
            <a:off x="978480" y="2313431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 descr="Bosca téacs folamh do scoláirí chun a bhfreagra a scríobh">
            <a:extLst>
              <a:ext uri="{FF2B5EF4-FFF2-40B4-BE49-F238E27FC236}">
                <a16:creationId xmlns:a16="http://schemas.microsoft.com/office/drawing/2014/main" id="{D39D7C73-6D72-E0AC-9324-3B7CC8F8FE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D28416-9B4B-E41C-C67E-5366922CE238}"/>
              </a:ext>
            </a:extLst>
          </p:cNvPr>
          <p:cNvSpPr/>
          <p:nvPr/>
        </p:nvSpPr>
        <p:spPr>
          <a:xfrm>
            <a:off x="975680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pPr>
              <a:lnSpc>
                <a:spcPts val="2700"/>
              </a:lnSpc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bpáirtnéireacht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shibhialta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páiste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amháin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pháirtí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láthair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ollmhargadh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8AEED3DD-F97E-079A-F856-41C3101AC768}"/>
              </a:ext>
            </a:extLst>
          </p:cNvPr>
          <p:cNvSpPr/>
          <p:nvPr/>
        </p:nvSpPr>
        <p:spPr>
          <a:xfrm>
            <a:off x="978480" y="442796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Rounded Rectangle 25" descr="Bosca téacs folamh do scoláirí chun a bhfreagra a scríobh">
            <a:extLst>
              <a:ext uri="{FF2B5EF4-FFF2-40B4-BE49-F238E27FC236}">
                <a16:creationId xmlns:a16="http://schemas.microsoft.com/office/drawing/2014/main" id="{4339BF12-BBE5-D61C-9F9F-07B41D48CC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5EF50A-ED11-1498-7592-724472F56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  <p:bldP spid="16" grpId="0" animBg="1"/>
      <p:bldP spid="18" grpId="0" animBg="1"/>
      <p:bldP spid="25" grpId="0" animBg="1"/>
      <p:bldP spid="23" grpId="0" animBg="1"/>
      <p:bldP spid="24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DEAE1B-7081-FDA3-99D7-4AD445A7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299" y="909638"/>
            <a:ext cx="8474529" cy="76676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Ceist</a:t>
            </a:r>
            <a:r>
              <a:rPr lang="en-IE" b="1" dirty="0">
                <a:solidFill>
                  <a:srgbClr val="0E101A"/>
                </a:solidFill>
                <a:effectLst/>
              </a:rPr>
              <a:t> 1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Oibrigh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amach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ghlan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74435E-D3A3-FB07-71F2-AB6DF2B5F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6425" y="1838325"/>
            <a:ext cx="4726559" cy="4925332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sz="2400" dirty="0" err="1"/>
              <a:t>Oibríonn</a:t>
            </a:r>
            <a:r>
              <a:rPr lang="en-GB" sz="2400" dirty="0"/>
              <a:t> </a:t>
            </a:r>
            <a:r>
              <a:rPr lang="en-GB" sz="2400" dirty="0" err="1"/>
              <a:t>Azfar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gcuideachta</a:t>
            </a:r>
            <a:r>
              <a:rPr lang="en-GB" sz="2400" dirty="0"/>
              <a:t> </a:t>
            </a:r>
            <a:r>
              <a:rPr lang="en-GB" sz="2400" dirty="0" err="1"/>
              <a:t>árachais</a:t>
            </a:r>
            <a:r>
              <a:rPr lang="en-GB" sz="2400" dirty="0"/>
              <a:t>. Is fear </a:t>
            </a:r>
            <a:r>
              <a:rPr lang="en-GB" sz="2400" dirty="0" err="1"/>
              <a:t>singil</a:t>
            </a:r>
            <a:r>
              <a:rPr lang="en-GB" sz="2400" dirty="0"/>
              <a:t> </a:t>
            </a:r>
            <a:r>
              <a:rPr lang="en-GB" sz="2400" dirty="0" err="1"/>
              <a:t>é</a:t>
            </a:r>
            <a:r>
              <a:rPr lang="en-GB" sz="2400" dirty="0"/>
              <a:t> </a:t>
            </a:r>
            <a:r>
              <a:rPr lang="en-GB" sz="2400" dirty="0" err="1"/>
              <a:t>agus</a:t>
            </a:r>
            <a:r>
              <a:rPr lang="en-GB" sz="2400" dirty="0"/>
              <a:t> </a:t>
            </a:r>
            <a:r>
              <a:rPr lang="en-GB" sz="2400" dirty="0" err="1"/>
              <a:t>tuilleann</a:t>
            </a:r>
            <a:r>
              <a:rPr lang="en-GB" sz="2400" dirty="0"/>
              <a:t> </a:t>
            </a:r>
            <a:r>
              <a:rPr lang="en-GB" sz="2400" dirty="0" err="1"/>
              <a:t>sé</a:t>
            </a:r>
            <a:r>
              <a:rPr lang="en-GB" sz="2400" dirty="0"/>
              <a:t> €25,000 in </a:t>
            </a:r>
            <a:r>
              <a:rPr lang="en-GB" sz="2400" dirty="0" err="1"/>
              <a:t>aghaidh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bliana</a:t>
            </a:r>
            <a:r>
              <a:rPr lang="en-GB" sz="2400" dirty="0"/>
              <a:t>. </a:t>
            </a:r>
          </a:p>
          <a:p>
            <a:r>
              <a:rPr lang="en-GB" sz="2400" dirty="0"/>
              <a:t>Is é a </a:t>
            </a:r>
            <a:r>
              <a:rPr lang="en-GB" sz="2400" dirty="0" err="1"/>
              <a:t>Scoithphointe</a:t>
            </a:r>
            <a:r>
              <a:rPr lang="en-GB" sz="2400" dirty="0"/>
              <a:t>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Chaighdeánaigh</a:t>
            </a:r>
            <a:r>
              <a:rPr lang="en-GB" sz="2400" dirty="0"/>
              <a:t> (SRC) </a:t>
            </a:r>
            <a:r>
              <a:rPr lang="en-GB" sz="2400" dirty="0" err="1"/>
              <a:t>ná</a:t>
            </a:r>
            <a:r>
              <a:rPr lang="en-GB" sz="2400" dirty="0"/>
              <a:t> €42,000.</a:t>
            </a:r>
          </a:p>
          <a:p>
            <a:r>
              <a:rPr lang="en-GB" sz="2400" dirty="0" err="1"/>
              <a:t>Tá</a:t>
            </a:r>
            <a:r>
              <a:rPr lang="en-GB" sz="2400" dirty="0"/>
              <a:t> </a:t>
            </a:r>
            <a:r>
              <a:rPr lang="en-GB" sz="2400" dirty="0" err="1"/>
              <a:t>sé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dteideal</a:t>
            </a:r>
            <a:r>
              <a:rPr lang="en-GB" sz="2400" dirty="0"/>
              <a:t> </a:t>
            </a:r>
            <a:r>
              <a:rPr lang="en-GB" sz="2400" dirty="0" err="1"/>
              <a:t>Creidmheas</a:t>
            </a:r>
            <a:r>
              <a:rPr lang="en-GB" sz="2400" dirty="0"/>
              <a:t> </a:t>
            </a:r>
            <a:r>
              <a:rPr lang="en-GB" sz="2400" dirty="0" err="1"/>
              <a:t>Cánach</a:t>
            </a:r>
            <a:r>
              <a:rPr lang="en-GB" sz="2400" dirty="0"/>
              <a:t> </a:t>
            </a:r>
            <a:r>
              <a:rPr lang="en-GB" sz="2400" dirty="0" err="1"/>
              <a:t>Fostaí</a:t>
            </a:r>
            <a:r>
              <a:rPr lang="en-GB" sz="2400" dirty="0"/>
              <a:t> ÍMAT de €1,875 </a:t>
            </a:r>
            <a:r>
              <a:rPr lang="en-GB" sz="2400" dirty="0" err="1"/>
              <a:t>agus</a:t>
            </a:r>
            <a:r>
              <a:rPr lang="en-GB" sz="2400" dirty="0"/>
              <a:t> </a:t>
            </a:r>
            <a:r>
              <a:rPr lang="en-GB" sz="2400" dirty="0" err="1"/>
              <a:t>Creidmheas</a:t>
            </a:r>
            <a:r>
              <a:rPr lang="en-GB" sz="2400" dirty="0"/>
              <a:t> </a:t>
            </a:r>
            <a:r>
              <a:rPr lang="en-GB" sz="2400" dirty="0" err="1"/>
              <a:t>Cánach</a:t>
            </a:r>
            <a:r>
              <a:rPr lang="en-GB" sz="2400" dirty="0"/>
              <a:t> </a:t>
            </a:r>
            <a:r>
              <a:rPr lang="en-GB" sz="2400" dirty="0" err="1"/>
              <a:t>Duine</a:t>
            </a:r>
            <a:r>
              <a:rPr lang="en-GB" sz="2400" dirty="0"/>
              <a:t> </a:t>
            </a:r>
            <a:r>
              <a:rPr lang="en-GB" sz="2400" dirty="0" err="1"/>
              <a:t>Singil</a:t>
            </a:r>
            <a:r>
              <a:rPr lang="en-GB" sz="2400" dirty="0"/>
              <a:t> de €1,875. </a:t>
            </a:r>
          </a:p>
          <a:p>
            <a:r>
              <a:rPr lang="en-GB" sz="2400" dirty="0" err="1"/>
              <a:t>Oibrigh</a:t>
            </a:r>
            <a:r>
              <a:rPr lang="en-GB" sz="2400" dirty="0"/>
              <a:t> </a:t>
            </a:r>
            <a:r>
              <a:rPr lang="en-GB" sz="2400" dirty="0" err="1"/>
              <a:t>amach</a:t>
            </a:r>
            <a:r>
              <a:rPr lang="en-GB" sz="2400" dirty="0"/>
              <a:t> a </a:t>
            </a:r>
            <a:r>
              <a:rPr lang="en-GB" sz="2400" dirty="0" err="1"/>
              <a:t>cháin</a:t>
            </a:r>
            <a:r>
              <a:rPr lang="en-GB" sz="2400" dirty="0"/>
              <a:t> </a:t>
            </a:r>
            <a:r>
              <a:rPr lang="en-GB" sz="2400" dirty="0" err="1"/>
              <a:t>ghlan</a:t>
            </a:r>
            <a:r>
              <a:rPr lang="en-GB" sz="2400" dirty="0"/>
              <a:t>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24934-6EE6-017C-0962-AEC46CAB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509939" y="5500099"/>
            <a:ext cx="209414" cy="452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2D2FC14-1327-342C-8BD8-E14DF2E6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6958"/>
              </p:ext>
            </p:extLst>
          </p:nvPr>
        </p:nvGraphicFramePr>
        <p:xfrm>
          <a:off x="6745488" y="1838325"/>
          <a:ext cx="4995407" cy="3587949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35279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06050053"/>
                    </a:ext>
                  </a:extLst>
                </a:gridCol>
                <a:gridCol w="1316735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28903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2751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€25,000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270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Chomhlán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21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Lúide</a:t>
                      </a:r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Creidmheasanna</a:t>
                      </a:r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75266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Fostaí</a:t>
                      </a: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ÍMAT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1,875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800000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Singil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+ 1,875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- 3,750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929910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Ghlan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1,250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6C523FE-0F37-B916-1BD2-92A5ADDE9968}"/>
              </a:ext>
            </a:extLst>
          </p:cNvPr>
          <p:cNvSpPr txBox="1"/>
          <p:nvPr/>
        </p:nvSpPr>
        <p:spPr>
          <a:xfrm>
            <a:off x="6876116" y="5949872"/>
            <a:ext cx="3893392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híoc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tar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éis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asbhaintí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dhéanamh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8FCF-FDAA-825F-3214-AEDA7BE43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DEAE1B-7081-FDA3-99D7-4AD445A7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837386" cy="76676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Ceist</a:t>
            </a:r>
            <a:r>
              <a:rPr lang="en-IE" b="1" dirty="0">
                <a:solidFill>
                  <a:srgbClr val="0E101A"/>
                </a:solidFill>
                <a:effectLst/>
              </a:rPr>
              <a:t> 2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Oibrigh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amach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Ghlan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74435E-D3A3-FB07-71F2-AB6DF2B5F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6425" y="1838325"/>
            <a:ext cx="4726559" cy="4867275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sz="2400" dirty="0" err="1"/>
              <a:t>Oibríonn</a:t>
            </a:r>
            <a:r>
              <a:rPr lang="en-GB" sz="2400" dirty="0"/>
              <a:t> Kevin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ngnólacht</a:t>
            </a:r>
            <a:r>
              <a:rPr lang="en-GB" sz="2400" dirty="0"/>
              <a:t> </a:t>
            </a:r>
            <a:r>
              <a:rPr lang="en-GB" sz="2400" dirty="0" err="1"/>
              <a:t>margaíochta</a:t>
            </a:r>
            <a:r>
              <a:rPr lang="en-GB" sz="2400" dirty="0"/>
              <a:t>. Is fear </a:t>
            </a:r>
            <a:r>
              <a:rPr lang="en-GB" sz="2400" dirty="0" err="1"/>
              <a:t>singil</a:t>
            </a:r>
            <a:r>
              <a:rPr lang="en-GB" sz="2400" dirty="0"/>
              <a:t> é </a:t>
            </a:r>
            <a:r>
              <a:rPr lang="en-GB" sz="2400" dirty="0" err="1"/>
              <a:t>agus</a:t>
            </a:r>
            <a:r>
              <a:rPr lang="en-GB" sz="2400" dirty="0"/>
              <a:t> </a:t>
            </a:r>
            <a:r>
              <a:rPr lang="en-GB" sz="2400" dirty="0" err="1"/>
              <a:t>tuilleann</a:t>
            </a:r>
            <a:r>
              <a:rPr lang="en-GB" sz="2400" dirty="0"/>
              <a:t> </a:t>
            </a:r>
            <a:r>
              <a:rPr lang="en-GB" sz="2400" dirty="0" err="1"/>
              <a:t>sé</a:t>
            </a:r>
            <a:r>
              <a:rPr lang="en-GB" sz="2400" dirty="0"/>
              <a:t> €900 </a:t>
            </a:r>
            <a:r>
              <a:rPr lang="en-GB" sz="2400" dirty="0" err="1"/>
              <a:t>ar</a:t>
            </a:r>
            <a:r>
              <a:rPr lang="en-GB" sz="2400" dirty="0"/>
              <a:t> an </a:t>
            </a:r>
            <a:r>
              <a:rPr lang="en-GB" sz="2400" dirty="0" err="1"/>
              <a:t>gcéad</a:t>
            </a:r>
            <a:r>
              <a:rPr lang="en-GB" sz="2400" dirty="0"/>
              <a:t> </a:t>
            </a:r>
            <a:r>
              <a:rPr lang="en-GB" sz="2400" dirty="0" err="1"/>
              <a:t>seachtain</a:t>
            </a:r>
            <a:r>
              <a:rPr lang="en-GB" sz="2400" dirty="0"/>
              <a:t> den </a:t>
            </a:r>
            <a:r>
              <a:rPr lang="en-GB" sz="2400" dirty="0" err="1"/>
              <a:t>bhliain</a:t>
            </a:r>
            <a:r>
              <a:rPr lang="en-GB" sz="2400" dirty="0"/>
              <a:t>. </a:t>
            </a:r>
          </a:p>
          <a:p>
            <a:r>
              <a:rPr lang="en-GB" sz="2400" dirty="0"/>
              <a:t>Is é a </a:t>
            </a:r>
            <a:r>
              <a:rPr lang="en-GB" sz="2400" dirty="0" err="1"/>
              <a:t>Scoithphointe</a:t>
            </a:r>
            <a:r>
              <a:rPr lang="en-GB" sz="2400" dirty="0"/>
              <a:t> </a:t>
            </a:r>
            <a:r>
              <a:rPr lang="en-GB" sz="2400" dirty="0" err="1"/>
              <a:t>Ráta</a:t>
            </a:r>
            <a:r>
              <a:rPr lang="en-GB" sz="2400" dirty="0"/>
              <a:t> </a:t>
            </a:r>
            <a:r>
              <a:rPr lang="en-GB" sz="2400" dirty="0" err="1"/>
              <a:t>Chaighdeánaigh</a:t>
            </a:r>
            <a:r>
              <a:rPr lang="en-GB" sz="2400" dirty="0"/>
              <a:t> (SRC) </a:t>
            </a:r>
            <a:r>
              <a:rPr lang="en-GB" sz="2400" dirty="0" err="1"/>
              <a:t>ná</a:t>
            </a:r>
            <a:r>
              <a:rPr lang="en-GB" sz="2400" dirty="0"/>
              <a:t> €42,000.</a:t>
            </a:r>
          </a:p>
          <a:p>
            <a:r>
              <a:rPr lang="en-GB" sz="2400" dirty="0" err="1"/>
              <a:t>Tá</a:t>
            </a:r>
            <a:r>
              <a:rPr lang="en-GB" sz="2400" dirty="0"/>
              <a:t> </a:t>
            </a:r>
            <a:r>
              <a:rPr lang="en-GB" sz="2400" dirty="0" err="1"/>
              <a:t>sé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dteideal</a:t>
            </a:r>
            <a:r>
              <a:rPr lang="en-GB" sz="2400" dirty="0"/>
              <a:t> </a:t>
            </a:r>
            <a:r>
              <a:rPr lang="en-GB" sz="2400" dirty="0" err="1"/>
              <a:t>Creidmheas</a:t>
            </a:r>
            <a:r>
              <a:rPr lang="en-GB" sz="2400" dirty="0"/>
              <a:t> </a:t>
            </a:r>
            <a:r>
              <a:rPr lang="en-GB" sz="2400" dirty="0" err="1"/>
              <a:t>Cánach</a:t>
            </a:r>
            <a:r>
              <a:rPr lang="en-GB" sz="2400" dirty="0"/>
              <a:t> </a:t>
            </a:r>
            <a:r>
              <a:rPr lang="en-GB" sz="2400" dirty="0" err="1"/>
              <a:t>Fostaí</a:t>
            </a:r>
            <a:r>
              <a:rPr lang="en-GB" sz="2400" dirty="0"/>
              <a:t> ÍMAT de €1,875 </a:t>
            </a:r>
            <a:r>
              <a:rPr lang="en-GB" sz="2400" dirty="0" err="1"/>
              <a:t>agus</a:t>
            </a:r>
            <a:r>
              <a:rPr lang="en-GB" sz="2400" dirty="0"/>
              <a:t> </a:t>
            </a:r>
            <a:r>
              <a:rPr lang="en-GB" sz="2400" dirty="0" err="1"/>
              <a:t>Creidmheas</a:t>
            </a:r>
            <a:r>
              <a:rPr lang="en-GB" sz="2400" dirty="0"/>
              <a:t> </a:t>
            </a:r>
            <a:r>
              <a:rPr lang="en-GB" sz="2400" dirty="0" err="1"/>
              <a:t>Cánach</a:t>
            </a:r>
            <a:r>
              <a:rPr lang="en-GB" sz="2400" dirty="0"/>
              <a:t> do </a:t>
            </a:r>
            <a:r>
              <a:rPr lang="en-GB" sz="2400" dirty="0" err="1"/>
              <a:t>Dhuine</a:t>
            </a:r>
            <a:r>
              <a:rPr lang="en-GB" sz="2400" dirty="0"/>
              <a:t> </a:t>
            </a:r>
            <a:r>
              <a:rPr lang="en-GB" sz="2400" dirty="0" err="1"/>
              <a:t>Singil</a:t>
            </a:r>
            <a:r>
              <a:rPr lang="en-GB" sz="2400" dirty="0"/>
              <a:t> de €1,875.</a:t>
            </a:r>
          </a:p>
          <a:p>
            <a:r>
              <a:rPr lang="en-GB" sz="2400" dirty="0" err="1"/>
              <a:t>Oibrigh</a:t>
            </a:r>
            <a:r>
              <a:rPr lang="en-GB" sz="2400" dirty="0"/>
              <a:t> </a:t>
            </a:r>
            <a:r>
              <a:rPr lang="en-GB" sz="2400" dirty="0" err="1"/>
              <a:t>amach</a:t>
            </a:r>
            <a:r>
              <a:rPr lang="en-GB" sz="2400" dirty="0"/>
              <a:t> a </a:t>
            </a:r>
            <a:r>
              <a:rPr lang="en-GB" sz="2400" dirty="0" err="1"/>
              <a:t>cháin</a:t>
            </a:r>
            <a:r>
              <a:rPr lang="en-GB" sz="2400" dirty="0"/>
              <a:t> </a:t>
            </a:r>
            <a:r>
              <a:rPr lang="en-GB" sz="2400" dirty="0" err="1"/>
              <a:t>ghlan</a:t>
            </a:r>
            <a:r>
              <a:rPr lang="en-GB" sz="2400" dirty="0"/>
              <a:t>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24934-6EE6-017C-0962-AEC46CAB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207829" y="4791982"/>
            <a:ext cx="991960" cy="1209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D86FC4-17C7-C58A-8FF6-0E56E3CC0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75939" y="5191016"/>
            <a:ext cx="3108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2D2FC14-1327-342C-8BD8-E14DF2E6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91559"/>
              </p:ext>
            </p:extLst>
          </p:nvPr>
        </p:nvGraphicFramePr>
        <p:xfrm>
          <a:off x="6745488" y="1838325"/>
          <a:ext cx="4995407" cy="3989709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35279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06050053"/>
                    </a:ext>
                  </a:extLst>
                </a:gridCol>
                <a:gridCol w="1316735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28903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275184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€807.69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161.54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2751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€92.31 × 40%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+ 36.92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307162"/>
                  </a:ext>
                </a:extLst>
              </a:tr>
              <a:tr h="270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Chomhlán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198.46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21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Lúide</a:t>
                      </a:r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Creidmheasanna</a:t>
                      </a:r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75266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Fostaí</a:t>
                      </a: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ÍMAT 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36.06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800000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Singil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+ 36.06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- 72.12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929910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Ghlan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126.34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6C523FE-0F37-B916-1BD2-92A5ADDE9968}"/>
              </a:ext>
            </a:extLst>
          </p:cNvPr>
          <p:cNvSpPr txBox="1"/>
          <p:nvPr/>
        </p:nvSpPr>
        <p:spPr>
          <a:xfrm>
            <a:off x="6752746" y="6002849"/>
            <a:ext cx="3595940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€1,875 ÷ 52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€36.06 in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seachtaine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8FCF-FDAA-825F-3214-AEDA7BE43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3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Cáin Ioncaim d’Fhostaithe (físeán) ">
            <a:extLst>
              <a:ext uri="{FF2B5EF4-FFF2-40B4-BE49-F238E27FC236}">
                <a16:creationId xmlns:a16="http://schemas.microsoft.com/office/drawing/2014/main" id="{9DFA86F4-8EA7-DAE8-A224-8676BB881B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</a:t>
            </a:r>
            <a:r>
              <a:rPr lang="en-GB" dirty="0" err="1"/>
              <a:t>d’Fhostaithe</a:t>
            </a:r>
            <a:r>
              <a:rPr lang="en-GB" dirty="0"/>
              <a:t> (</a:t>
            </a:r>
            <a:r>
              <a:rPr lang="en-GB" dirty="0" err="1"/>
              <a:t>físeán</a:t>
            </a:r>
            <a:r>
              <a:rPr lang="en-GB" dirty="0"/>
              <a:t>)</a:t>
            </a:r>
            <a:r>
              <a:rPr lang="en-US" dirty="0"/>
              <a:t> </a:t>
            </a:r>
          </a:p>
        </p:txBody>
      </p:sp>
      <p:pic>
        <p:nvPicPr>
          <p:cNvPr id="4" name="IRISH - Unit 3 Animation - 2 Parts FA" descr="Físeán dar teideal cáin Ioncaim d’Fhostaithe">
            <a:hlinkClick r:id="" action="ppaction://media"/>
            <a:extLst>
              <a:ext uri="{FF2B5EF4-FFF2-40B4-BE49-F238E27FC236}">
                <a16:creationId xmlns:a16="http://schemas.microsoft.com/office/drawing/2014/main" id="{B5236545-CF93-36C7-A19A-338B9A4CE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3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4C2F3D5-8D8C-971C-7E96-04DA5256F1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384629"/>
            <a:ext cx="3429273" cy="57789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E" b="1" dirty="0" err="1">
                <a:solidFill>
                  <a:srgbClr val="0E101A"/>
                </a:solidFill>
                <a:effectLst/>
              </a:rPr>
              <a:t>Gníomhaíocht</a:t>
            </a:r>
            <a:r>
              <a:rPr lang="en-IE" b="1" dirty="0">
                <a:solidFill>
                  <a:srgbClr val="0E101A"/>
                </a:solidFill>
                <a:effectLst/>
              </a:rPr>
              <a:t> 6</a:t>
            </a:r>
            <a:endParaRPr lang="en-IE" dirty="0">
              <a:solidFill>
                <a:srgbClr val="0E101A"/>
              </a:solidFill>
              <a:effectLst/>
            </a:endParaRP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B5E517F9-0407-3878-E97B-E2DAD672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88" y="909409"/>
            <a:ext cx="3253063" cy="2255272"/>
          </a:xfrm>
        </p:spPr>
        <p:txBody>
          <a:bodyPr/>
          <a:lstStyle/>
          <a:p>
            <a:r>
              <a:rPr lang="en-IE" dirty="0" err="1"/>
              <a:t>Aonad</a:t>
            </a:r>
            <a:r>
              <a:rPr lang="en-IE" dirty="0"/>
              <a:t> 3 – </a:t>
            </a:r>
            <a:r>
              <a:rPr lang="en-IE" dirty="0" err="1"/>
              <a:t>Athbhreithniú</a:t>
            </a:r>
            <a:r>
              <a:rPr lang="en-IE" dirty="0"/>
              <a:t> </a:t>
            </a:r>
            <a:r>
              <a:rPr lang="en-IE" dirty="0" err="1"/>
              <a:t>Cánach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 </a:t>
            </a:r>
            <a:r>
              <a:rPr lang="en-IE" dirty="0" err="1"/>
              <a:t>d’Fhostaithe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C0B7F1-E680-82B6-AE55-4E4E96ECD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1196340"/>
            <a:ext cx="9971530" cy="5539739"/>
          </a:xfrm>
          <a:prstGeom prst="rect">
            <a:avLst/>
          </a:prstGeom>
        </p:spPr>
      </p:pic>
      <p:grpSp>
        <p:nvGrpSpPr>
          <p:cNvPr id="39" name="Group 38" descr="Asbhaint Neamhreachtúil&#10;Ioncam incháinithe&#10;Cáin indíreach&#10;Asbhaint reachtúil&#10;Sochar Cuardaitheora Poist&#10;Banda ráta cánach&#10;Tuarastal&#10;ÍMAT&#10;Cáin dhíreach&#10;Creidmheas cánach&#10;Sochar linbh&#10;Cáin Ioncaim&#10;Ragobair&#10;FPCI&#10;UPSP&#10;Coimisiún&#10;Pá&#10;Díbhinn&#10;Ioncam&#10;Cáin éigeandála&#10;Pinsean&#10;Ioncam neamh-incháinithe&#10;">
            <a:extLst>
              <a:ext uri="{FF2B5EF4-FFF2-40B4-BE49-F238E27FC236}">
                <a16:creationId xmlns:a16="http://schemas.microsoft.com/office/drawing/2014/main" id="{8DFB3368-E9A2-9482-2BEC-F1015202C1ED}"/>
              </a:ext>
            </a:extLst>
          </p:cNvPr>
          <p:cNvGrpSpPr/>
          <p:nvPr/>
        </p:nvGrpSpPr>
        <p:grpSpPr>
          <a:xfrm>
            <a:off x="5421089" y="1560286"/>
            <a:ext cx="6531425" cy="4341622"/>
            <a:chOff x="5421089" y="1560286"/>
            <a:chExt cx="6531425" cy="4341622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4D7D3165-B345-CB62-18A1-ABD67F9C0BBB}"/>
                </a:ext>
              </a:extLst>
            </p:cNvPr>
            <p:cNvSpPr txBox="1">
              <a:spLocks/>
            </p:cNvSpPr>
            <p:nvPr/>
          </p:nvSpPr>
          <p:spPr>
            <a:xfrm>
              <a:off x="6763187" y="3979069"/>
              <a:ext cx="3816707" cy="642938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 err="1">
                  <a:solidFill>
                    <a:srgbClr val="0099D8"/>
                  </a:solidFill>
                </a:rPr>
                <a:t>Cáin</a:t>
              </a:r>
              <a:r>
                <a:rPr lang="en-GB" sz="4000" dirty="0">
                  <a:solidFill>
                    <a:srgbClr val="0099D8"/>
                  </a:solidFill>
                </a:rPr>
                <a:t> </a:t>
              </a:r>
              <a:r>
                <a:rPr lang="en-GB" sz="4000" dirty="0" err="1">
                  <a:solidFill>
                    <a:srgbClr val="0099D8"/>
                  </a:solidFill>
                </a:rPr>
                <a:t>indíreach</a:t>
              </a:r>
              <a:endParaRPr lang="en-GB" sz="4000" dirty="0">
                <a:solidFill>
                  <a:srgbClr val="0099D8"/>
                </a:solidFill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263C718-56CA-7244-5F15-55FB5BA2B99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668357" y="3090776"/>
              <a:ext cx="3359658" cy="995362"/>
            </a:xfrm>
            <a:prstGeom prst="rect">
              <a:avLst/>
            </a:prstGeom>
          </p:spPr>
          <p:txBody>
            <a:bodyPr lIns="0" bIns="0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70000"/>
                </a:lnSpc>
              </a:pPr>
              <a:r>
                <a:rPr lang="en-GB" sz="4000" dirty="0" err="1">
                  <a:solidFill>
                    <a:srgbClr val="005A57"/>
                  </a:solidFill>
                </a:rPr>
                <a:t>Asbhaint</a:t>
              </a:r>
              <a:r>
                <a:rPr lang="en-GB" sz="4000" dirty="0">
                  <a:solidFill>
                    <a:srgbClr val="005A57"/>
                  </a:solidFill>
                </a:rPr>
                <a:t> </a:t>
              </a:r>
              <a:r>
                <a:rPr lang="en-GB" sz="4000" dirty="0" err="1">
                  <a:solidFill>
                    <a:srgbClr val="005A57"/>
                  </a:solidFill>
                </a:rPr>
                <a:t>Neamhreachtúil</a:t>
              </a:r>
              <a:endParaRPr lang="en-GB" sz="4000" dirty="0">
                <a:solidFill>
                  <a:srgbClr val="005A57"/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022AD41-BD8E-5E30-CDE9-52A441132286}"/>
                </a:ext>
              </a:extLst>
            </p:cNvPr>
            <p:cNvSpPr txBox="1">
              <a:spLocks/>
            </p:cNvSpPr>
            <p:nvPr/>
          </p:nvSpPr>
          <p:spPr>
            <a:xfrm>
              <a:off x="7569611" y="1894115"/>
              <a:ext cx="2511172" cy="407124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2400" b="1" dirty="0" err="1">
                  <a:solidFill>
                    <a:srgbClr val="0E101A"/>
                  </a:solidFill>
                  <a:effectLst/>
                </a:rPr>
                <a:t>Coimisiún</a:t>
              </a:r>
              <a:endParaRPr lang="en-GB" sz="5400" dirty="0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560CC62B-2E84-050B-2B03-316FF8A9D775}"/>
                </a:ext>
              </a:extLst>
            </p:cNvPr>
            <p:cNvSpPr txBox="1">
              <a:spLocks/>
            </p:cNvSpPr>
            <p:nvPr/>
          </p:nvSpPr>
          <p:spPr>
            <a:xfrm>
              <a:off x="6785133" y="4836320"/>
              <a:ext cx="4337686" cy="601026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3800" b="1" dirty="0" err="1">
                  <a:solidFill>
                    <a:srgbClr val="0E101A"/>
                  </a:solidFill>
                  <a:effectLst/>
                </a:rPr>
                <a:t>Asbhaint</a:t>
              </a:r>
              <a:r>
                <a:rPr lang="en-IE" sz="3800" b="1" dirty="0">
                  <a:solidFill>
                    <a:srgbClr val="0E101A"/>
                  </a:solidFill>
                  <a:effectLst/>
                </a:rPr>
                <a:t> </a:t>
              </a:r>
              <a:r>
                <a:rPr lang="en-IE" sz="3800" b="1" dirty="0" err="1">
                  <a:solidFill>
                    <a:srgbClr val="0E101A"/>
                  </a:solidFill>
                  <a:effectLst/>
                </a:rPr>
                <a:t>reachtúil</a:t>
              </a:r>
              <a:endParaRPr lang="en-GB" sz="3800" dirty="0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DB66C24-53C5-A742-48C0-E9510B5059E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61924" y="3326050"/>
              <a:ext cx="785227" cy="466898"/>
            </a:xfrm>
            <a:prstGeom prst="rect">
              <a:avLst/>
            </a:prstGeom>
          </p:spPr>
          <p:txBody>
            <a:bodyPr lIns="0" bIns="0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3200" b="1" dirty="0" err="1">
                  <a:solidFill>
                    <a:srgbClr val="0E101A"/>
                  </a:solidFill>
                  <a:effectLst/>
                </a:rPr>
                <a:t>Pá</a:t>
              </a:r>
              <a:endParaRPr lang="en-GB" sz="6600" dirty="0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F9E05BEE-648B-DD0B-D286-59271546F4DF}"/>
                </a:ext>
              </a:extLst>
            </p:cNvPr>
            <p:cNvSpPr txBox="1">
              <a:spLocks/>
            </p:cNvSpPr>
            <p:nvPr/>
          </p:nvSpPr>
          <p:spPr>
            <a:xfrm>
              <a:off x="7567552" y="2607377"/>
              <a:ext cx="2969116" cy="546328"/>
            </a:xfrm>
            <a:prstGeom prst="rect">
              <a:avLst/>
            </a:prstGeom>
          </p:spPr>
          <p:txBody>
            <a:bodyPr lIns="0" bIns="0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3500" dirty="0" err="1">
                  <a:solidFill>
                    <a:srgbClr val="005A57"/>
                  </a:solidFill>
                </a:rPr>
                <a:t>Cáin</a:t>
              </a:r>
              <a:r>
                <a:rPr lang="en-GB" sz="3500" dirty="0">
                  <a:solidFill>
                    <a:srgbClr val="005A57"/>
                  </a:solidFill>
                </a:rPr>
                <a:t> </a:t>
              </a:r>
              <a:r>
                <a:rPr lang="en-GB" sz="3500" dirty="0" err="1">
                  <a:solidFill>
                    <a:srgbClr val="005A57"/>
                  </a:solidFill>
                </a:rPr>
                <a:t>éigeandála</a:t>
              </a:r>
              <a:endParaRPr lang="en-GB" sz="3500" dirty="0">
                <a:solidFill>
                  <a:srgbClr val="005A57"/>
                </a:solidFill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A3080F2-E5AD-AC70-401B-C42B9012C12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900650" y="2483167"/>
              <a:ext cx="2212268" cy="619688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3200" b="1" dirty="0" err="1">
                  <a:solidFill>
                    <a:srgbClr val="0E101A"/>
                  </a:solidFill>
                  <a:effectLst/>
                </a:rPr>
                <a:t>Tuarastal</a:t>
              </a:r>
              <a:endParaRPr lang="en-GB" sz="6600" dirty="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BB85C701-BB58-993C-8812-222A87272966}"/>
                </a:ext>
              </a:extLst>
            </p:cNvPr>
            <p:cNvSpPr txBox="1">
              <a:spLocks/>
            </p:cNvSpPr>
            <p:nvPr/>
          </p:nvSpPr>
          <p:spPr>
            <a:xfrm>
              <a:off x="7579519" y="3459614"/>
              <a:ext cx="3068498" cy="72042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3000" b="1" dirty="0" err="1">
                  <a:solidFill>
                    <a:srgbClr val="0E101A"/>
                  </a:solidFill>
                  <a:effectLst/>
                </a:rPr>
                <a:t>Cáin</a:t>
              </a:r>
              <a:r>
                <a:rPr lang="en-IE" sz="3000" b="1" dirty="0">
                  <a:solidFill>
                    <a:srgbClr val="0E101A"/>
                  </a:solidFill>
                  <a:effectLst/>
                </a:rPr>
                <a:t> </a:t>
              </a:r>
              <a:r>
                <a:rPr lang="en-IE" sz="3000" b="1" dirty="0" err="1">
                  <a:solidFill>
                    <a:srgbClr val="0E101A"/>
                  </a:solidFill>
                  <a:effectLst/>
                </a:rPr>
                <a:t>dhíreach</a:t>
              </a:r>
              <a:endParaRPr lang="en-GB" sz="3000" dirty="0"/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70931DCD-B69F-ED7A-FC09-5FBA0A5DC74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115773" y="2192170"/>
              <a:ext cx="1806510" cy="542741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3200" dirty="0">
                  <a:solidFill>
                    <a:srgbClr val="0099D8"/>
                  </a:solidFill>
                </a:rPr>
                <a:t>Ioncam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4FFCE851-7933-7EBF-3040-C146CCDBDAD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462012" y="3396285"/>
              <a:ext cx="2228849" cy="650082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dirty="0" err="1">
                  <a:solidFill>
                    <a:srgbClr val="0099D8"/>
                  </a:solidFill>
                </a:rPr>
                <a:t>Ragobair</a:t>
              </a:r>
              <a:endParaRPr lang="en-GB" dirty="0">
                <a:solidFill>
                  <a:srgbClr val="0099D8"/>
                </a:solidFill>
              </a:endParaRP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4BE96C9F-34F1-C6FC-4DCF-56510FA69983}"/>
                </a:ext>
              </a:extLst>
            </p:cNvPr>
            <p:cNvSpPr txBox="1">
              <a:spLocks/>
            </p:cNvSpPr>
            <p:nvPr/>
          </p:nvSpPr>
          <p:spPr>
            <a:xfrm>
              <a:off x="7595032" y="3041741"/>
              <a:ext cx="1215140" cy="427174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1400" dirty="0" err="1">
                  <a:solidFill>
                    <a:srgbClr val="0099D8"/>
                  </a:solidFill>
                </a:rPr>
                <a:t>Creidmheas</a:t>
              </a:r>
              <a:r>
                <a:rPr lang="en-GB" sz="1400" dirty="0">
                  <a:solidFill>
                    <a:srgbClr val="0099D8"/>
                  </a:solidFill>
                </a:rPr>
                <a:t> </a:t>
              </a:r>
              <a:r>
                <a:rPr lang="en-GB" sz="1400" dirty="0" err="1">
                  <a:solidFill>
                    <a:srgbClr val="0099D8"/>
                  </a:solidFill>
                </a:rPr>
                <a:t>cánach</a:t>
              </a:r>
              <a:endParaRPr lang="en-GB" sz="1400" dirty="0">
                <a:solidFill>
                  <a:srgbClr val="0099D8"/>
                </a:solidFill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AC2C1517-28A4-3B93-293F-0822F8B65F1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25081" y="2969324"/>
              <a:ext cx="1479180" cy="469402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2800" b="1" dirty="0" err="1">
                  <a:solidFill>
                    <a:srgbClr val="0E101A"/>
                  </a:solidFill>
                  <a:effectLst/>
                </a:rPr>
                <a:t>Díbhinn</a:t>
              </a:r>
              <a:endParaRPr lang="en-GB" sz="6000" dirty="0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E962C192-A00D-73F0-3BB5-A273EE38E31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306163" y="2604649"/>
              <a:ext cx="2120624" cy="394752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000" dirty="0">
                  <a:solidFill>
                    <a:srgbClr val="005A57"/>
                  </a:solidFill>
                </a:rPr>
                <a:t>Banda </a:t>
              </a:r>
              <a:r>
                <a:rPr lang="en-GB" sz="2000" dirty="0" err="1">
                  <a:solidFill>
                    <a:srgbClr val="005A57"/>
                  </a:solidFill>
                </a:rPr>
                <a:t>ráta</a:t>
              </a:r>
              <a:r>
                <a:rPr lang="en-GB" sz="2000" dirty="0">
                  <a:solidFill>
                    <a:srgbClr val="005A57"/>
                  </a:solidFill>
                </a:rPr>
                <a:t> </a:t>
              </a:r>
              <a:r>
                <a:rPr lang="en-GB" sz="2000" dirty="0" err="1">
                  <a:solidFill>
                    <a:srgbClr val="005A57"/>
                  </a:solidFill>
                </a:rPr>
                <a:t>cánach</a:t>
              </a:r>
              <a:endParaRPr lang="en-GB" sz="2000" dirty="0">
                <a:solidFill>
                  <a:srgbClr val="005A57"/>
                </a:solidFill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29E5BF3D-C05A-A467-05FC-BAE9EB8980EC}"/>
                </a:ext>
              </a:extLst>
            </p:cNvPr>
            <p:cNvSpPr txBox="1">
              <a:spLocks/>
            </p:cNvSpPr>
            <p:nvPr/>
          </p:nvSpPr>
          <p:spPr>
            <a:xfrm>
              <a:off x="8672512" y="3043238"/>
              <a:ext cx="1864519" cy="263390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2400" b="1" dirty="0" err="1">
                  <a:solidFill>
                    <a:srgbClr val="0E101A"/>
                  </a:solidFill>
                  <a:effectLst/>
                </a:rPr>
                <a:t>Sochar</a:t>
              </a:r>
              <a:r>
                <a:rPr lang="en-IE" sz="2400" b="1" dirty="0">
                  <a:solidFill>
                    <a:srgbClr val="0E101A"/>
                  </a:solidFill>
                  <a:effectLst/>
                </a:rPr>
                <a:t> </a:t>
              </a:r>
              <a:r>
                <a:rPr lang="en-IE" sz="2400" b="1" dirty="0" err="1">
                  <a:solidFill>
                    <a:srgbClr val="0E101A"/>
                  </a:solidFill>
                  <a:effectLst/>
                </a:rPr>
                <a:t>linbh</a:t>
              </a:r>
              <a:endParaRPr lang="en-GB" sz="2400" dirty="0"/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7B005199-8194-22F4-2B67-D6D48A69DB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407287" y="3534437"/>
              <a:ext cx="1328157" cy="61722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>
                  <a:solidFill>
                    <a:srgbClr val="005A57"/>
                  </a:solidFill>
                </a:rPr>
                <a:t>ÍMAT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B06E8D90-9346-BFEE-DA8D-29EF69E9ED2D}"/>
                </a:ext>
              </a:extLst>
            </p:cNvPr>
            <p:cNvSpPr txBox="1">
              <a:spLocks/>
            </p:cNvSpPr>
            <p:nvPr/>
          </p:nvSpPr>
          <p:spPr>
            <a:xfrm>
              <a:off x="6797690" y="4553188"/>
              <a:ext cx="2753504" cy="336084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1700" dirty="0" err="1"/>
                <a:t>Sochar</a:t>
              </a:r>
              <a:r>
                <a:rPr lang="en-GB" sz="1700" dirty="0"/>
                <a:t> </a:t>
              </a:r>
              <a:r>
                <a:rPr lang="en-GB" sz="1700" dirty="0" err="1"/>
                <a:t>Cuardaitheora</a:t>
              </a:r>
              <a:r>
                <a:rPr lang="en-GB" sz="1700" dirty="0"/>
                <a:t> </a:t>
              </a:r>
              <a:r>
                <a:rPr lang="en-GB" sz="1700" dirty="0" err="1"/>
                <a:t>Poist</a:t>
              </a:r>
              <a:endParaRPr lang="en-GB" sz="1700" dirty="0"/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F2629E02-962C-6A04-A3B3-5D83B3E5E6CE}"/>
                </a:ext>
              </a:extLst>
            </p:cNvPr>
            <p:cNvSpPr txBox="1">
              <a:spLocks/>
            </p:cNvSpPr>
            <p:nvPr/>
          </p:nvSpPr>
          <p:spPr>
            <a:xfrm>
              <a:off x="6625771" y="1966686"/>
              <a:ext cx="704056" cy="48986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rgbClr val="0099D8"/>
                  </a:solidFill>
                </a:rPr>
                <a:t>FPCI</a:t>
              </a:r>
              <a:endParaRPr lang="en-GB" sz="1800" dirty="0">
                <a:solidFill>
                  <a:srgbClr val="0099D8"/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865EC1D3-C339-BA52-D5AA-DF234B85B6AA}"/>
                </a:ext>
              </a:extLst>
            </p:cNvPr>
            <p:cNvSpPr txBox="1">
              <a:spLocks/>
            </p:cNvSpPr>
            <p:nvPr/>
          </p:nvSpPr>
          <p:spPr>
            <a:xfrm>
              <a:off x="5989712" y="5284688"/>
              <a:ext cx="1328157" cy="61722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>
                  <a:solidFill>
                    <a:srgbClr val="0099D8"/>
                  </a:solidFill>
                </a:rPr>
                <a:t>UPSP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98ED361E-CBE4-B250-F4E9-4D61D62F6E07}"/>
                </a:ext>
              </a:extLst>
            </p:cNvPr>
            <p:cNvSpPr txBox="1">
              <a:spLocks/>
            </p:cNvSpPr>
            <p:nvPr/>
          </p:nvSpPr>
          <p:spPr>
            <a:xfrm>
              <a:off x="9379357" y="4515340"/>
              <a:ext cx="1165312" cy="435669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200" dirty="0" err="1">
                  <a:solidFill>
                    <a:srgbClr val="0099D8"/>
                  </a:solidFill>
                </a:rPr>
                <a:t>Pinsean</a:t>
              </a:r>
              <a:endParaRPr lang="en-GB" sz="2200" dirty="0">
                <a:solidFill>
                  <a:srgbClr val="0099D8"/>
                </a:solidFill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631267DA-D659-9B0C-26CD-74205C313B35}"/>
                </a:ext>
              </a:extLst>
            </p:cNvPr>
            <p:cNvSpPr txBox="1">
              <a:spLocks/>
            </p:cNvSpPr>
            <p:nvPr/>
          </p:nvSpPr>
          <p:spPr>
            <a:xfrm>
              <a:off x="7566000" y="2157410"/>
              <a:ext cx="4386514" cy="514351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>
                  <a:solidFill>
                    <a:srgbClr val="0099D8"/>
                  </a:solidFill>
                </a:rPr>
                <a:t>Ioncam </a:t>
              </a:r>
              <a:r>
                <a:rPr lang="en-GB" sz="4000" dirty="0" err="1">
                  <a:solidFill>
                    <a:srgbClr val="0099D8"/>
                  </a:solidFill>
                </a:rPr>
                <a:t>incháinithe</a:t>
              </a:r>
              <a:endParaRPr lang="en-GB" sz="4000" dirty="0">
                <a:solidFill>
                  <a:srgbClr val="0099D8"/>
                </a:solidFill>
              </a:endParaRPr>
            </a:p>
          </p:txBody>
        </p:sp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1EDF95B2-5483-93B5-494F-2F86881C7323}"/>
                </a:ext>
              </a:extLst>
            </p:cNvPr>
            <p:cNvSpPr txBox="1">
              <a:spLocks/>
            </p:cNvSpPr>
            <p:nvPr/>
          </p:nvSpPr>
          <p:spPr>
            <a:xfrm>
              <a:off x="8638051" y="5329674"/>
              <a:ext cx="1935606" cy="435669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200" dirty="0" err="1">
                  <a:solidFill>
                    <a:srgbClr val="0099D8"/>
                  </a:solidFill>
                </a:rPr>
                <a:t>Cáin</a:t>
              </a:r>
              <a:r>
                <a:rPr lang="en-GB" sz="2200" dirty="0">
                  <a:solidFill>
                    <a:srgbClr val="0099D8"/>
                  </a:solidFill>
                </a:rPr>
                <a:t> </a:t>
              </a:r>
              <a:r>
                <a:rPr lang="en-GB" sz="2200" dirty="0" err="1">
                  <a:solidFill>
                    <a:srgbClr val="0099D8"/>
                  </a:solidFill>
                </a:rPr>
                <a:t>Ioncaim</a:t>
              </a:r>
              <a:endParaRPr lang="en-GB" sz="2200" dirty="0">
                <a:solidFill>
                  <a:srgbClr val="0099D8"/>
                </a:solidFill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8234C29-36AD-68AC-07ED-4DFA18F80867}"/>
                </a:ext>
              </a:extLst>
            </p:cNvPr>
            <p:cNvSpPr txBox="1">
              <a:spLocks/>
            </p:cNvSpPr>
            <p:nvPr/>
          </p:nvSpPr>
          <p:spPr>
            <a:xfrm>
              <a:off x="8935627" y="1650471"/>
              <a:ext cx="2683058" cy="394752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000" dirty="0">
                  <a:solidFill>
                    <a:srgbClr val="005A57"/>
                  </a:solidFill>
                </a:rPr>
                <a:t>Ioncam </a:t>
              </a:r>
              <a:br>
                <a:rPr lang="en-GB" sz="2000" dirty="0">
                  <a:solidFill>
                    <a:srgbClr val="005A57"/>
                  </a:solidFill>
                </a:rPr>
              </a:br>
              <a:r>
                <a:rPr lang="en-GB" sz="2000" dirty="0" err="1">
                  <a:solidFill>
                    <a:srgbClr val="005A57"/>
                  </a:solidFill>
                </a:rPr>
                <a:t>neamh-incháinithe</a:t>
              </a:r>
              <a:endParaRPr lang="en-GB" sz="2000" dirty="0">
                <a:solidFill>
                  <a:srgbClr val="005A57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D8077-9733-9CA5-CC2C-620522427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A817-9007-263B-8657-2B88E08C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589369"/>
            <a:ext cx="8140453" cy="766992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GB" dirty="0" err="1"/>
              <a:t>Dialann</a:t>
            </a:r>
            <a:r>
              <a:rPr lang="en-GB" dirty="0"/>
              <a:t> </a:t>
            </a:r>
            <a:r>
              <a:rPr lang="en-GB" dirty="0" err="1"/>
              <a:t>Foghlama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576CC-E4EA-75D2-55BC-9A4A284C2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"/>
          <a:stretch/>
        </p:blipFill>
        <p:spPr>
          <a:xfrm>
            <a:off x="1612669" y="1494131"/>
            <a:ext cx="8975956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D7EB9A75-A976-BAAF-A142-7C9CE7FF8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E0B3B-DC4E-C95C-EF44-CE3F96C2E342}"/>
              </a:ext>
            </a:extLst>
          </p:cNvPr>
          <p:cNvSpPr txBox="1"/>
          <p:nvPr/>
        </p:nvSpPr>
        <p:spPr>
          <a:xfrm>
            <a:off x="7825841" y="2256972"/>
            <a:ext cx="229787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Líon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isteach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Dhialann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Aonad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d’Fhostaithe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F3024-35A7-197F-FBFB-8C0EA16B0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2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5DD1FD-536B-22E7-1C66-D26B3AF90592}"/>
              </a:ext>
            </a:extLst>
          </p:cNvPr>
          <p:cNvSpPr txBox="1"/>
          <p:nvPr/>
        </p:nvSpPr>
        <p:spPr>
          <a:xfrm>
            <a:off x="1864364" y="579939"/>
            <a:ext cx="331193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E" sz="2400" b="1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IE" sz="2400" b="1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(</a:t>
            </a:r>
            <a:r>
              <a:rPr lang="en-IE" sz="2400" b="1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E" sz="2400" b="1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86C86D-388E-FA25-BFEC-733DD01264F5}"/>
              </a:ext>
            </a:extLst>
          </p:cNvPr>
          <p:cNvSpPr txBox="1">
            <a:spLocks/>
          </p:cNvSpPr>
          <p:nvPr/>
        </p:nvSpPr>
        <p:spPr>
          <a:xfrm>
            <a:off x="1765616" y="909408"/>
            <a:ext cx="6837695" cy="130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/>
              <a:t>Cad is ioncam ann? Cé a fhaigheann ioncam?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0E3A9F-5738-0A26-8271-5038CCE3F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184567"/>
            <a:ext cx="6837695" cy="766992"/>
          </a:xfrm>
        </p:spPr>
        <p:txBody>
          <a:bodyPr>
            <a:normAutofit fontScale="90000"/>
          </a:bodyPr>
          <a:lstStyle/>
          <a:p>
            <a:r>
              <a:rPr lang="en-IE" dirty="0"/>
              <a:t>Cad is </a:t>
            </a:r>
            <a:r>
              <a:rPr lang="en-IE" dirty="0" err="1"/>
              <a:t>ioncam</a:t>
            </a:r>
            <a:r>
              <a:rPr lang="en-IE" dirty="0"/>
              <a:t> </a:t>
            </a:r>
            <a:r>
              <a:rPr lang="en-IE" dirty="0" err="1"/>
              <a:t>ann</a:t>
            </a:r>
            <a:r>
              <a:rPr lang="en-IE" dirty="0"/>
              <a:t>? </a:t>
            </a:r>
            <a:r>
              <a:rPr lang="en-IE" dirty="0" err="1"/>
              <a:t>Cé</a:t>
            </a:r>
            <a:r>
              <a:rPr lang="en-IE" dirty="0"/>
              <a:t> a </a:t>
            </a:r>
            <a:r>
              <a:rPr lang="en-IE" dirty="0" err="1"/>
              <a:t>fhaigheann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? 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18D0-F894-BE9F-2810-00B08298F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0E6D74-2EB2-370D-90C0-CAFAFF39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63580B09-4AEA-4714-555D-41258C435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690678" y="2277775"/>
            <a:ext cx="7200479" cy="1188994"/>
          </a:xfrm>
          <a:prstGeom prst="wedgeRoundRectCallout">
            <a:avLst>
              <a:gd name="adj1" fmla="val -55485"/>
              <a:gd name="adj2" fmla="val 8524"/>
              <a:gd name="adj3" fmla="val 16667"/>
            </a:avLst>
          </a:prstGeom>
          <a:solidFill>
            <a:schemeClr val="bg1"/>
          </a:solidFill>
          <a:ln w="66675">
            <a:solidFill>
              <a:srgbClr val="0099D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12159-C790-12F3-9D95-E47B68916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CF232-FAEB-859D-BB8E-F1F4548F6026}"/>
              </a:ext>
            </a:extLst>
          </p:cNvPr>
          <p:cNvSpPr txBox="1"/>
          <p:nvPr/>
        </p:nvSpPr>
        <p:spPr>
          <a:xfrm>
            <a:off x="3927021" y="2353090"/>
            <a:ext cx="6906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ionann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ioncam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airgead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thuilleann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daoine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obair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dhéanamh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dirty="0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DAFE5B4-5F68-8BD9-F295-CC6500E42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147827" y="3668947"/>
            <a:ext cx="6682223" cy="1341225"/>
          </a:xfrm>
          <a:prstGeom prst="wedgeRoundRectCallout">
            <a:avLst>
              <a:gd name="adj1" fmla="val -57571"/>
              <a:gd name="adj2" fmla="val 33362"/>
              <a:gd name="adj3" fmla="val 16667"/>
            </a:avLst>
          </a:prstGeom>
          <a:solidFill>
            <a:schemeClr val="bg1"/>
          </a:solidFill>
          <a:ln w="66675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0A817-D1DB-3A96-9584-93DE82F275C9}"/>
              </a:ext>
            </a:extLst>
          </p:cNvPr>
          <p:cNvSpPr txBox="1"/>
          <p:nvPr/>
        </p:nvSpPr>
        <p:spPr>
          <a:xfrm>
            <a:off x="5465813" y="3837762"/>
            <a:ext cx="620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ionann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ioncam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brabús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cuideachta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thar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thréimhse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áirithe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ama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D9F64A5-318C-1096-B462-545D028EC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394432" y="5324322"/>
            <a:ext cx="6545712" cy="1058720"/>
          </a:xfrm>
          <a:prstGeom prst="wedgeRoundRectCallout">
            <a:avLst>
              <a:gd name="adj1" fmla="val -55835"/>
              <a:gd name="adj2" fmla="val 43997"/>
              <a:gd name="adj3" fmla="val 16667"/>
            </a:avLst>
          </a:prstGeom>
          <a:solidFill>
            <a:schemeClr val="bg1"/>
          </a:solidFill>
          <a:ln w="66675">
            <a:solidFill>
              <a:srgbClr val="0099D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81B6A-DFAE-7A6E-C183-5543F67DF653}"/>
              </a:ext>
            </a:extLst>
          </p:cNvPr>
          <p:cNvSpPr txBox="1"/>
          <p:nvPr/>
        </p:nvSpPr>
        <p:spPr>
          <a:xfrm>
            <a:off x="4630774" y="5566614"/>
            <a:ext cx="6906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Faightear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ioncam ó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infheistíochtaí</a:t>
            </a:r>
            <a:endParaRPr lang="en-GB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637487-4C6C-A002-C6E2-7AB9E338263B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" grpId="0"/>
      <p:bldP spid="3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5DD1FD-536B-22E7-1C66-D26B3AF90592}"/>
              </a:ext>
            </a:extLst>
          </p:cNvPr>
          <p:cNvSpPr txBox="1"/>
          <p:nvPr/>
        </p:nvSpPr>
        <p:spPr>
          <a:xfrm>
            <a:off x="1864364" y="579939"/>
            <a:ext cx="4544387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E" sz="2400" b="1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IE" sz="2400" b="1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(</a:t>
            </a:r>
            <a:r>
              <a:rPr lang="en-IE" sz="2400" b="1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E" sz="2400" b="1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0E3A9F-5738-0A26-8271-5038CCE3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IE" dirty="0" err="1"/>
              <a:t>Cé</a:t>
            </a:r>
            <a:r>
              <a:rPr lang="en-IE" dirty="0"/>
              <a:t> a </a:t>
            </a:r>
            <a:r>
              <a:rPr lang="en-IE" dirty="0" err="1"/>
              <a:t>fhaigheann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?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9F4977-11C7-3847-285C-9932A038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18D0-F894-BE9F-2810-00B08298F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0E6D74-2EB2-370D-90C0-CAFAFF39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C9B87C-E3DD-B36A-FF57-8701C38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43362" y="1524395"/>
            <a:ext cx="1866107" cy="1866107"/>
          </a:xfrm>
          <a:prstGeom prst="rect">
            <a:avLst/>
          </a:prstGeom>
        </p:spPr>
      </p:pic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34F6A94D-A920-9260-6A6E-46326976ED10}"/>
              </a:ext>
            </a:extLst>
          </p:cNvPr>
          <p:cNvSpPr/>
          <p:nvPr/>
        </p:nvSpPr>
        <p:spPr>
          <a:xfrm>
            <a:off x="3750770" y="3357068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Fostaithe</a:t>
            </a:r>
            <a:endParaRPr lang="en-I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DC0F3-5332-6637-931F-43087295E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630" y="1624408"/>
            <a:ext cx="1866107" cy="1866107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DD19A538-EC03-493B-812D-2BEA0A401C79}"/>
              </a:ext>
            </a:extLst>
          </p:cNvPr>
          <p:cNvSpPr/>
          <p:nvPr/>
        </p:nvSpPr>
        <p:spPr>
          <a:xfrm>
            <a:off x="6398585" y="3357068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Úinéirí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Gnó</a:t>
            </a:r>
            <a:endParaRPr lang="en-I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4407DF2-857E-94D6-89CF-089A5D659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40193" y="1374376"/>
            <a:ext cx="1866107" cy="1866107"/>
          </a:xfrm>
          <a:prstGeom prst="rect">
            <a:avLst/>
          </a:prstGeom>
        </p:spPr>
      </p:pic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1ADE3C02-3865-3EEA-C46D-176D6333278E}"/>
              </a:ext>
            </a:extLst>
          </p:cNvPr>
          <p:cNvSpPr/>
          <p:nvPr/>
        </p:nvSpPr>
        <p:spPr>
          <a:xfrm>
            <a:off x="9061563" y="3357068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Daoine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Dífhostaithe</a:t>
            </a:r>
            <a:endParaRPr lang="en-I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270FCE-CD8A-589C-C735-AC53C450C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43362" y="3928266"/>
            <a:ext cx="1866107" cy="1866107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6419BC71-F8E1-3CFB-E08F-A86BA987011D}"/>
              </a:ext>
            </a:extLst>
          </p:cNvPr>
          <p:cNvSpPr/>
          <p:nvPr/>
        </p:nvSpPr>
        <p:spPr>
          <a:xfrm>
            <a:off x="3750770" y="5835791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léinn</a:t>
            </a:r>
            <a:endParaRPr lang="en-I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82F67-8199-8776-FB37-EED9DFAA7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630" y="3928266"/>
            <a:ext cx="1866107" cy="1866107"/>
          </a:xfrm>
          <a:prstGeom prst="rect">
            <a:avLst/>
          </a:prstGeom>
        </p:spPr>
      </p:pic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FAAEA51B-83C6-98D9-F031-AA8C000FE1B3}"/>
              </a:ext>
            </a:extLst>
          </p:cNvPr>
          <p:cNvSpPr/>
          <p:nvPr/>
        </p:nvSpPr>
        <p:spPr>
          <a:xfrm>
            <a:off x="6398585" y="5835791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Daoine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scor</a:t>
            </a:r>
            <a:endParaRPr lang="en-I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A5A33A-2FE8-10BA-04BE-DFAB3F485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40193" y="3999704"/>
            <a:ext cx="1866107" cy="1866107"/>
          </a:xfrm>
          <a:prstGeom prst="rect">
            <a:avLst/>
          </a:prstGeom>
        </p:spPr>
      </p:pic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53348255-A7EF-6B12-C92A-C438E4998640}"/>
              </a:ext>
            </a:extLst>
          </p:cNvPr>
          <p:cNvSpPr/>
          <p:nvPr/>
        </p:nvSpPr>
        <p:spPr>
          <a:xfrm>
            <a:off x="9061563" y="5835791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Rialtas</a:t>
            </a:r>
            <a:endParaRPr lang="en-I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0BBED376-6559-B8DA-1F6E-8F6E2DD55ED8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  <p:bldP spid="13" grpId="0" animBg="1"/>
      <p:bldP spid="14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75281BD7-81D4-989F-BE78-7570BA2B5273}"/>
              </a:ext>
            </a:extLst>
          </p:cNvPr>
          <p:cNvSpPr txBox="1"/>
          <p:nvPr/>
        </p:nvSpPr>
        <p:spPr>
          <a:xfrm>
            <a:off x="1864364" y="579939"/>
            <a:ext cx="2922321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(ii)</a:t>
            </a:r>
          </a:p>
        </p:txBody>
      </p:sp>
      <p:sp>
        <p:nvSpPr>
          <p:cNvPr id="47" name="Title 43">
            <a:extLst>
              <a:ext uri="{FF2B5EF4-FFF2-40B4-BE49-F238E27FC236}">
                <a16:creationId xmlns:a16="http://schemas.microsoft.com/office/drawing/2014/main" id="{BF872B14-D6B0-C1FE-9021-743A1F1D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GB" dirty="0"/>
              <a:t>Cad </a:t>
            </a:r>
            <a:r>
              <a:rPr lang="en-GB" dirty="0" err="1"/>
              <a:t>iad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cineálacha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is </a:t>
            </a:r>
            <a:r>
              <a:rPr lang="en-GB" dirty="0" err="1"/>
              <a:t>féidir</a:t>
            </a:r>
            <a:r>
              <a:rPr lang="en-GB" dirty="0"/>
              <a:t> le </a:t>
            </a:r>
            <a:r>
              <a:rPr lang="en-GB" dirty="0" err="1"/>
              <a:t>daoine</a:t>
            </a:r>
            <a:r>
              <a:rPr lang="en-GB" dirty="0"/>
              <a:t> </a:t>
            </a:r>
            <a:r>
              <a:rPr lang="en-GB" dirty="0" err="1"/>
              <a:t>aonair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gnólachtaí</a:t>
            </a:r>
            <a:r>
              <a:rPr lang="en-GB" dirty="0"/>
              <a:t> a </a:t>
            </a:r>
            <a:r>
              <a:rPr lang="en-GB" dirty="0" err="1"/>
              <a:t>fháil</a:t>
            </a:r>
            <a:r>
              <a:rPr lang="en-GB" dirty="0"/>
              <a:t>?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C3D95-7AED-49BE-088F-555067235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AC089B1A-B9CE-6496-B018-99CF2440152A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CBD9200-7719-2DA8-6A4C-A306024A1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grpSp>
        <p:nvGrpSpPr>
          <p:cNvPr id="49" name="Group 48" descr="12 bolgán cainte bán a thugann spás do scoláirí a gcuid moltaí a bhreacadh síos">
            <a:extLst>
              <a:ext uri="{FF2B5EF4-FFF2-40B4-BE49-F238E27FC236}">
                <a16:creationId xmlns:a16="http://schemas.microsoft.com/office/drawing/2014/main" id="{AAB7C165-C187-CE91-5923-6A972446D1C8}"/>
              </a:ext>
            </a:extLst>
          </p:cNvPr>
          <p:cNvGrpSpPr/>
          <p:nvPr/>
        </p:nvGrpSpPr>
        <p:grpSpPr>
          <a:xfrm>
            <a:off x="3886200" y="2077063"/>
            <a:ext cx="7939608" cy="3945118"/>
            <a:chOff x="3886200" y="2077063"/>
            <a:chExt cx="7939608" cy="3945118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0EB7EB31-23F2-C42A-7A0D-130663433D53}"/>
                </a:ext>
              </a:extLst>
            </p:cNvPr>
            <p:cNvSpPr/>
            <p:nvPr/>
          </p:nvSpPr>
          <p:spPr>
            <a:xfrm>
              <a:off x="3886200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88A5A9D7-9DBF-53D1-0944-7D8480203C24}"/>
                </a:ext>
              </a:extLst>
            </p:cNvPr>
            <p:cNvSpPr/>
            <p:nvPr/>
          </p:nvSpPr>
          <p:spPr>
            <a:xfrm>
              <a:off x="3886200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0AF0642A-A576-A529-A1EA-1E121BB8211C}"/>
                </a:ext>
              </a:extLst>
            </p:cNvPr>
            <p:cNvSpPr/>
            <p:nvPr/>
          </p:nvSpPr>
          <p:spPr>
            <a:xfrm>
              <a:off x="5936769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6E2C827C-819C-D6A4-9BE4-C1C2C92203DE}"/>
                </a:ext>
              </a:extLst>
            </p:cNvPr>
            <p:cNvSpPr/>
            <p:nvPr/>
          </p:nvSpPr>
          <p:spPr>
            <a:xfrm>
              <a:off x="5936769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0D4E50FE-2618-ECFB-B02B-26DBCA457628}"/>
                </a:ext>
              </a:extLst>
            </p:cNvPr>
            <p:cNvSpPr/>
            <p:nvPr/>
          </p:nvSpPr>
          <p:spPr>
            <a:xfrm>
              <a:off x="5936769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14AFF89B-A01E-3CA2-1CF8-1B90853DE9C0}"/>
                </a:ext>
              </a:extLst>
            </p:cNvPr>
            <p:cNvSpPr/>
            <p:nvPr/>
          </p:nvSpPr>
          <p:spPr>
            <a:xfrm>
              <a:off x="7987339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3BEB3A83-A2F6-C1E6-60E7-8D89AB893BF7}"/>
                </a:ext>
              </a:extLst>
            </p:cNvPr>
            <p:cNvSpPr/>
            <p:nvPr/>
          </p:nvSpPr>
          <p:spPr>
            <a:xfrm>
              <a:off x="7987339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9F17DA28-E7A9-9D35-0F77-5045356041F7}"/>
                </a:ext>
              </a:extLst>
            </p:cNvPr>
            <p:cNvSpPr/>
            <p:nvPr/>
          </p:nvSpPr>
          <p:spPr>
            <a:xfrm>
              <a:off x="7987339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24EBACC3-B00E-0BF0-16EA-A801D295D4E4}"/>
                </a:ext>
              </a:extLst>
            </p:cNvPr>
            <p:cNvSpPr/>
            <p:nvPr/>
          </p:nvSpPr>
          <p:spPr>
            <a:xfrm>
              <a:off x="3886200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673D6252-12E0-177D-1758-E9CC2E0D2BF5}"/>
                </a:ext>
              </a:extLst>
            </p:cNvPr>
            <p:cNvSpPr/>
            <p:nvPr/>
          </p:nvSpPr>
          <p:spPr>
            <a:xfrm>
              <a:off x="10061318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8E242B74-24B7-D669-0193-737D4137358C}"/>
                </a:ext>
              </a:extLst>
            </p:cNvPr>
            <p:cNvSpPr/>
            <p:nvPr/>
          </p:nvSpPr>
          <p:spPr>
            <a:xfrm>
              <a:off x="10061318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319511AA-9404-AD09-2F29-BC4393BE232B}"/>
                </a:ext>
              </a:extLst>
            </p:cNvPr>
            <p:cNvSpPr/>
            <p:nvPr/>
          </p:nvSpPr>
          <p:spPr>
            <a:xfrm>
              <a:off x="10061318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41866EA4-FECC-C9F5-613A-E96369035B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617-5A85-E159-4E06-1EE9BFB6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Cineálacha</a:t>
            </a:r>
            <a:r>
              <a:rPr lang="en-GB" dirty="0"/>
              <a:t> </a:t>
            </a:r>
            <a:r>
              <a:rPr lang="en-GB" dirty="0" err="1"/>
              <a:t>Ioncaim</a:t>
            </a:r>
            <a:endParaRPr lang="en-US" dirty="0"/>
          </a:p>
        </p:txBody>
      </p:sp>
      <p:grpSp>
        <p:nvGrpSpPr>
          <p:cNvPr id="3" name="Group 2" descr="Pá&#10;• An méid airgid a íoctar le hoibrithe bunaithe ar líon na n-uaireanta nó laethanta a oibríonn siad. Is féidir é a thuilleamh ar bhonn tascoibre freisin.&#10;&#10;">
            <a:extLst>
              <a:ext uri="{FF2B5EF4-FFF2-40B4-BE49-F238E27FC236}">
                <a16:creationId xmlns:a16="http://schemas.microsoft.com/office/drawing/2014/main" id="{69B8B46E-FE73-9A36-AAA3-580345E636AA}"/>
              </a:ext>
            </a:extLst>
          </p:cNvPr>
          <p:cNvGrpSpPr/>
          <p:nvPr/>
        </p:nvGrpSpPr>
        <p:grpSpPr>
          <a:xfrm>
            <a:off x="1785938" y="1933704"/>
            <a:ext cx="4656335" cy="2458426"/>
            <a:chOff x="1785938" y="1933704"/>
            <a:chExt cx="4656335" cy="245842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1ABC5AE-3F01-1C8A-E3BF-F6308B46E16D}"/>
                </a:ext>
              </a:extLst>
            </p:cNvPr>
            <p:cNvSpPr/>
            <p:nvPr/>
          </p:nvSpPr>
          <p:spPr>
            <a:xfrm>
              <a:off x="1785938" y="2160399"/>
              <a:ext cx="4656295" cy="223173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An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méid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airgid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íoctar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hoibrithe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bunaithe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líon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n-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uaireanta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laethanta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oibríonn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Is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féidir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thuilleamh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bhonn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tascoibre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freisin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8E47013-FCBC-8166-BD34-50942BC20FC2}"/>
                </a:ext>
              </a:extLst>
            </p:cNvPr>
            <p:cNvSpPr/>
            <p:nvPr/>
          </p:nvSpPr>
          <p:spPr>
            <a:xfrm>
              <a:off x="1786109" y="1933704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Pá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 descr="Tuarastal&#10;• Is íocaíocht rialta sheasta é seo a íoctar le fostaí as a bheith ag obair. Is minic a fhaightear íocaíocht ar bhonn míosúil.&#10;&#10;">
            <a:extLst>
              <a:ext uri="{FF2B5EF4-FFF2-40B4-BE49-F238E27FC236}">
                <a16:creationId xmlns:a16="http://schemas.microsoft.com/office/drawing/2014/main" id="{D80FB009-4929-B813-5DB7-E6C2CB752301}"/>
              </a:ext>
            </a:extLst>
          </p:cNvPr>
          <p:cNvGrpSpPr/>
          <p:nvPr/>
        </p:nvGrpSpPr>
        <p:grpSpPr>
          <a:xfrm>
            <a:off x="1785938" y="4573766"/>
            <a:ext cx="4656335" cy="2093230"/>
            <a:chOff x="1785938" y="4573766"/>
            <a:chExt cx="4656335" cy="209323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5C1912-B1EA-3FF9-186F-A804671E1107}"/>
                </a:ext>
              </a:extLst>
            </p:cNvPr>
            <p:cNvSpPr/>
            <p:nvPr/>
          </p:nvSpPr>
          <p:spPr>
            <a:xfrm>
              <a:off x="1785938" y="4800463"/>
              <a:ext cx="4656295" cy="1866533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72000" bIns="36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Is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rialta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sheasta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íoctar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fostaí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as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bheith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ag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obair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b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Is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minic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fhaightear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bhonn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míosúil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A3C6098-ECDB-A604-8B70-6EBBC67EF262}"/>
                </a:ext>
              </a:extLst>
            </p:cNvPr>
            <p:cNvSpPr/>
            <p:nvPr/>
          </p:nvSpPr>
          <p:spPr>
            <a:xfrm>
              <a:off x="1786109" y="4573766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Tuarastal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 descr="Bónas&#10;• Is íocaíocht bhreise é seo a fhaigheann fostaí as sprioc a bhaint amach nó as obair ar ardchaighdeán a bhaint amach.&#10;&#10;">
            <a:extLst>
              <a:ext uri="{FF2B5EF4-FFF2-40B4-BE49-F238E27FC236}">
                <a16:creationId xmlns:a16="http://schemas.microsoft.com/office/drawing/2014/main" id="{5DECA562-03E4-E463-DD9C-B222832763B4}"/>
              </a:ext>
            </a:extLst>
          </p:cNvPr>
          <p:cNvGrpSpPr/>
          <p:nvPr/>
        </p:nvGrpSpPr>
        <p:grpSpPr>
          <a:xfrm>
            <a:off x="6830686" y="1933704"/>
            <a:ext cx="4656334" cy="2119479"/>
            <a:chOff x="6830686" y="1933704"/>
            <a:chExt cx="4656334" cy="211947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F34BC1-3015-7EE1-13CA-1425803E9312}"/>
                </a:ext>
              </a:extLst>
            </p:cNvPr>
            <p:cNvSpPr/>
            <p:nvPr/>
          </p:nvSpPr>
          <p:spPr>
            <a:xfrm>
              <a:off x="6830686" y="2160400"/>
              <a:ext cx="4656295" cy="1892783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72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Is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bhreise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fhaigheann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fostaí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as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sprioc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bhaint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amach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as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obair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ardchaighdeán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bhaint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amach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93B95E5-FD15-3152-B1CD-DBA2FACF8A45}"/>
                </a:ext>
              </a:extLst>
            </p:cNvPr>
            <p:cNvSpPr/>
            <p:nvPr/>
          </p:nvSpPr>
          <p:spPr>
            <a:xfrm>
              <a:off x="6830856" y="1933704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Bónas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 descr="Coimisiún&#10;• Íocaíocht a fhaigheann fostaí bunaithe ar luach earraí / seirbhísí a dhíoltar. Is minic a íoctar é le foireann díolacháin.&#10;">
            <a:extLst>
              <a:ext uri="{FF2B5EF4-FFF2-40B4-BE49-F238E27FC236}">
                <a16:creationId xmlns:a16="http://schemas.microsoft.com/office/drawing/2014/main" id="{4F5C0E2E-EFDD-CC3F-871E-5CD8A85FA678}"/>
              </a:ext>
            </a:extLst>
          </p:cNvPr>
          <p:cNvGrpSpPr/>
          <p:nvPr/>
        </p:nvGrpSpPr>
        <p:grpSpPr>
          <a:xfrm>
            <a:off x="6830686" y="4229438"/>
            <a:ext cx="4656334" cy="2250875"/>
            <a:chOff x="6830686" y="4229438"/>
            <a:chExt cx="4656334" cy="225087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E09AA1-DA49-B279-0628-C4E7FFD68041}"/>
                </a:ext>
              </a:extLst>
            </p:cNvPr>
            <p:cNvSpPr/>
            <p:nvPr/>
          </p:nvSpPr>
          <p:spPr>
            <a:xfrm>
              <a:off x="6830686" y="4456134"/>
              <a:ext cx="4656295" cy="2024179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80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fhaigheann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fostaí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bunaithe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luach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earraí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dhíoltar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Is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minic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íoctar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le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foireann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díolacháin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270DFC33-B513-BB3F-A8C7-F04E77A8DD9F}"/>
                </a:ext>
              </a:extLst>
            </p:cNvPr>
            <p:cNvSpPr/>
            <p:nvPr/>
          </p:nvSpPr>
          <p:spPr>
            <a:xfrm>
              <a:off x="6830856" y="4229438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Coimisiún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4BBBAA8-E6D8-A85C-EB28-012ECF74D9A8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617-5A85-E159-4E06-1EE9BFB67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82815"/>
            <a:ext cx="8740840" cy="766992"/>
          </a:xfrm>
        </p:spPr>
        <p:txBody>
          <a:bodyPr/>
          <a:lstStyle/>
          <a:p>
            <a:r>
              <a:rPr lang="en-GB" dirty="0" err="1"/>
              <a:t>Cineálacha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2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6457C2-FA7F-236B-4B9B-C5587615E523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Cineálacha Ioncaim</a:t>
            </a:r>
            <a:endParaRPr lang="en-US" dirty="0"/>
          </a:p>
        </p:txBody>
      </p:sp>
      <p:grpSp>
        <p:nvGrpSpPr>
          <p:cNvPr id="4" name="Group 3" descr="Séisíní&#10;• Íocaíocht a thugann tomhaltóirí don fhoireann a fhreastalaíonn orthu lena mbuíochas a chur in iúl as an leibhéal seirbhíse a fuair siad, m.sh., i mbialann.&#10;&#10;">
            <a:extLst>
              <a:ext uri="{FF2B5EF4-FFF2-40B4-BE49-F238E27FC236}">
                <a16:creationId xmlns:a16="http://schemas.microsoft.com/office/drawing/2014/main" id="{1C66E496-43C1-5DAE-E790-7BE1BAD861D2}"/>
              </a:ext>
            </a:extLst>
          </p:cNvPr>
          <p:cNvGrpSpPr/>
          <p:nvPr/>
        </p:nvGrpSpPr>
        <p:grpSpPr>
          <a:xfrm>
            <a:off x="1781092" y="1922825"/>
            <a:ext cx="4658660" cy="2195951"/>
            <a:chOff x="1781092" y="1922825"/>
            <a:chExt cx="4658660" cy="21959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1ABC5AE-3F01-1C8A-E3BF-F6308B46E16D}"/>
                </a:ext>
              </a:extLst>
            </p:cNvPr>
            <p:cNvSpPr/>
            <p:nvPr/>
          </p:nvSpPr>
          <p:spPr>
            <a:xfrm>
              <a:off x="1781092" y="2156155"/>
              <a:ext cx="4658621" cy="196262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000"/>
                </a:lnSpc>
                <a:buFont typeface="Arial" panose="020B0604020202020204" pitchFamily="34" charset="0"/>
                <a:buChar char="•"/>
              </a:pP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thugann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tomhaltóirí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don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fhoireann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fhreastalaíonn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orthu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lena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mbuíochas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chur in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iúl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as an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leibhéal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seirbhíse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fuair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m.sh.,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mbialann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8E47013-FCBC-8166-BD34-50942BC20FC2}"/>
                </a:ext>
              </a:extLst>
            </p:cNvPr>
            <p:cNvSpPr/>
            <p:nvPr/>
          </p:nvSpPr>
          <p:spPr>
            <a:xfrm>
              <a:off x="1781262" y="1922825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Séisíní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 descr="Ioncam Cíosa&#10;•Ioncam a fhaightear trí theach a ligean ar cíos le tionóntaí, m.sh. teach tráchtála agus cónaithe.&#10;&#10;">
            <a:extLst>
              <a:ext uri="{FF2B5EF4-FFF2-40B4-BE49-F238E27FC236}">
                <a16:creationId xmlns:a16="http://schemas.microsoft.com/office/drawing/2014/main" id="{A4B420C0-DECD-4185-731B-789FBE8A5741}"/>
              </a:ext>
            </a:extLst>
          </p:cNvPr>
          <p:cNvGrpSpPr/>
          <p:nvPr/>
        </p:nvGrpSpPr>
        <p:grpSpPr>
          <a:xfrm>
            <a:off x="1771330" y="4268459"/>
            <a:ext cx="4658661" cy="1673216"/>
            <a:chOff x="1771330" y="4268459"/>
            <a:chExt cx="4658661" cy="167321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F34BC1-3015-7EE1-13CA-1425803E9312}"/>
                </a:ext>
              </a:extLst>
            </p:cNvPr>
            <p:cNvSpPr/>
            <p:nvPr/>
          </p:nvSpPr>
          <p:spPr>
            <a:xfrm>
              <a:off x="1771330" y="4495270"/>
              <a:ext cx="4658621" cy="1446405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000"/>
                </a:lnSpc>
                <a:buFont typeface="Arial" panose="020B0604020202020204" pitchFamily="34" charset="0"/>
                <a:buChar char="•"/>
              </a:pP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fhaightear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theach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ligean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cíos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tionóntaí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m.sh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 teach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tráchtála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cónaithe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93B95E5-FD15-3152-B1CD-DBA2FACF8A45}"/>
                </a:ext>
              </a:extLst>
            </p:cNvPr>
            <p:cNvSpPr/>
            <p:nvPr/>
          </p:nvSpPr>
          <p:spPr>
            <a:xfrm>
              <a:off x="1771500" y="4268459"/>
              <a:ext cx="4658491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IE" sz="3200" b="1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IE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3200" b="1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Cíosa</a:t>
              </a:r>
              <a:endPara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 descr="Brabús&#10;• Tá ioncam iomlán ag úinéirí gnó, sin an méid a dhíolann siad. Tá costais acu freisin, ceannach na n-earraí, cíos, leictreachas agus araile. Nuair a bhíonn an t-ioncam iomlán níos mó ná na costais iomlána déanann siad brabús.&#10;&#10;&#10;">
            <a:extLst>
              <a:ext uri="{FF2B5EF4-FFF2-40B4-BE49-F238E27FC236}">
                <a16:creationId xmlns:a16="http://schemas.microsoft.com/office/drawing/2014/main" id="{333D3E14-6C20-AB8F-4ADD-5BC9F4264AD0}"/>
              </a:ext>
            </a:extLst>
          </p:cNvPr>
          <p:cNvGrpSpPr/>
          <p:nvPr/>
        </p:nvGrpSpPr>
        <p:grpSpPr>
          <a:xfrm>
            <a:off x="6830170" y="1914921"/>
            <a:ext cx="4658659" cy="2633225"/>
            <a:chOff x="6830170" y="1914921"/>
            <a:chExt cx="4658659" cy="263322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5C1912-B1EA-3FF9-186F-A804671E1107}"/>
                </a:ext>
              </a:extLst>
            </p:cNvPr>
            <p:cNvSpPr/>
            <p:nvPr/>
          </p:nvSpPr>
          <p:spPr>
            <a:xfrm>
              <a:off x="6830170" y="2141731"/>
              <a:ext cx="4658621" cy="2406415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000"/>
                </a:lnSpc>
                <a:buFont typeface="Arial" panose="020B0604020202020204" pitchFamily="34" charset="0"/>
                <a:buChar char="•"/>
              </a:pP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iomlán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ag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úinéirí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gnó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sin an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méid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dhíolann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costais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acu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freisin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ceannach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n-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earraí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cíos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leictreachas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araile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 Nuair a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bhíonn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an t-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iomlán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níos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ná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costais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iomlána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déanann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brabús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A3C6098-ECDB-A604-8B70-6EBBC67EF262}"/>
                </a:ext>
              </a:extLst>
            </p:cNvPr>
            <p:cNvSpPr/>
            <p:nvPr/>
          </p:nvSpPr>
          <p:spPr>
            <a:xfrm>
              <a:off x="6830339" y="1914921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Brabús</a:t>
              </a:r>
              <a:endParaRPr lang="en-GB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 descr="Díbhinn &#10;• I gcás scairshealbhóirí (comhúinéirí) i ngnó, faigheann siad sciar de bhrabús an ghnólachta.">
            <a:extLst>
              <a:ext uri="{FF2B5EF4-FFF2-40B4-BE49-F238E27FC236}">
                <a16:creationId xmlns:a16="http://schemas.microsoft.com/office/drawing/2014/main" id="{614ACE26-B320-A6CB-D64D-946CFE307360}"/>
              </a:ext>
            </a:extLst>
          </p:cNvPr>
          <p:cNvGrpSpPr/>
          <p:nvPr/>
        </p:nvGrpSpPr>
        <p:grpSpPr>
          <a:xfrm>
            <a:off x="6828359" y="4713780"/>
            <a:ext cx="4658661" cy="1647855"/>
            <a:chOff x="6828359" y="4713780"/>
            <a:chExt cx="4658661" cy="164785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E09AA1-DA49-B279-0628-C4E7FFD68041}"/>
                </a:ext>
              </a:extLst>
            </p:cNvPr>
            <p:cNvSpPr/>
            <p:nvPr/>
          </p:nvSpPr>
          <p:spPr>
            <a:xfrm>
              <a:off x="6828359" y="4980857"/>
              <a:ext cx="4658621" cy="1380778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000"/>
                </a:lnSpc>
                <a:buFont typeface="Arial" panose="020B0604020202020204" pitchFamily="34" charset="0"/>
                <a:buChar char="•"/>
              </a:pP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gcás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scairshealbhóirí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(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comhúinéirí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ngnó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faigheann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I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sciar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bhrabús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IE" sz="2000" b="1" dirty="0" err="1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ghnólachta</a:t>
              </a:r>
              <a:r>
                <a:rPr lang="en-IE" sz="2000" b="1" dirty="0">
                  <a:solidFill>
                    <a:srgbClr val="0E10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270DFC33-B513-BB3F-A8C7-F04E77A8DD9F}"/>
                </a:ext>
              </a:extLst>
            </p:cNvPr>
            <p:cNvSpPr/>
            <p:nvPr/>
          </p:nvSpPr>
          <p:spPr>
            <a:xfrm>
              <a:off x="6828530" y="4713780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Díbhinn</a:t>
              </a:r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4BBBAA8-E6D8-A85C-EB28-012ECF74D9A8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AG＆SP</TermName>
          <TermId xmlns="http://schemas.microsoft.com/office/infopath/2007/PartnerControls">149a8157-2784-4555-8c94-f42baf3391f9</TermId>
        </TermInfo>
      </Terms>
    </e9be08524f454d8b979862330e952271>
    <l29cd52af9b640b690e3347aa75f97a9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Service Policy and Evaluation</TermName>
          <TermId xmlns="http://schemas.microsoft.com/office/infopath/2007/PartnerControls">dbf9408a-c113-40fc-baaf-f1b35a144099</TermId>
        </TermInfo>
      </Terms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3</Value>
      <Value>2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593F4C-A577-4A15-A3F6-173F3032F523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0388d3e-f850-492b-a475-cc3c8a4795b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BB28C91-973E-4FC0-94EA-ABC013D2FC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8F5F45-4CE7-4363-83FD-EB1E8CC64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36</TotalTime>
  <Words>3461</Words>
  <Application>Microsoft Office PowerPoint</Application>
  <PresentationFormat>Widescreen</PresentationFormat>
  <Paragraphs>566</Paragraphs>
  <Slides>47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Century Gothic</vt:lpstr>
      <vt:lpstr>Brush</vt:lpstr>
      <vt:lpstr>Cáin Ioncaim d’Fhostaithe</vt:lpstr>
      <vt:lpstr>Spriocanna Foghlama</vt:lpstr>
      <vt:lpstr>Aonad 2 – Dul Siar</vt:lpstr>
      <vt:lpstr>Cad is ioncam ann? Cé a fhaigheann ioncam?</vt:lpstr>
      <vt:lpstr>Cad is ioncam ann? Cé a fhaigheann ioncam? 2</vt:lpstr>
      <vt:lpstr>Cé a fhaigheann ioncam?</vt:lpstr>
      <vt:lpstr>Cad iad na cineálacha ioncaim is féidir le daoine aonair agus gnólachtaí a fháil?</vt:lpstr>
      <vt:lpstr>Cineálacha Ioncaim</vt:lpstr>
      <vt:lpstr>Cineálacha Ioncaim 2</vt:lpstr>
      <vt:lpstr>Cineálacha Ioncaim 3</vt:lpstr>
      <vt:lpstr>Cánacha Díreacha agus Indíreacha</vt:lpstr>
      <vt:lpstr>Céard is cáin ioncaim ann?</vt:lpstr>
      <vt:lpstr>Ioncam Incháinithe</vt:lpstr>
      <vt:lpstr>Ioncam Incháinithe 2</vt:lpstr>
      <vt:lpstr>Samplaí d’Ioncam Neamh-Incháinithe</vt:lpstr>
      <vt:lpstr>Gníomhaíocht ioncaim neamh-incháinithe</vt:lpstr>
      <vt:lpstr>Ioncam Incháinithe nó  Neamh-Incháinithe</vt:lpstr>
      <vt:lpstr>Ioncam Incháinithe nó  Neamh-Incháinithe 2</vt:lpstr>
      <vt:lpstr>Modhanna Bailithe Cánach Ioncaim</vt:lpstr>
      <vt:lpstr>Clárú ar an gCóras ÍMAT do do Chéad Phost</vt:lpstr>
      <vt:lpstr>Clárú ar an gCóras ÍMAT do do Chéad Phost 2</vt:lpstr>
      <vt:lpstr>Córas ÍMAT a nuashonrú nuair a bhíonn tú ag athrú poist </vt:lpstr>
      <vt:lpstr>Córas ÍMAT a nuashonrú nuair a bhíonn tú ag athrú poist</vt:lpstr>
      <vt:lpstr>Duillín Pá a léamh</vt:lpstr>
      <vt:lpstr>Duillín pá samplach do Lucy</vt:lpstr>
      <vt:lpstr>Asbhaintí Reachtúla agus Neamhreachtúla</vt:lpstr>
      <vt:lpstr>Conas Cáin Ioncaim a Ríomh sa Chóras ÍMAT </vt:lpstr>
      <vt:lpstr>Bonn Cánach</vt:lpstr>
      <vt:lpstr>Banda Ráta Cánach</vt:lpstr>
      <vt:lpstr>Banda Ráta Cánach 2</vt:lpstr>
      <vt:lpstr>Bandaí Ráta Cánach 3</vt:lpstr>
      <vt:lpstr>Bandaí Ráta Cánach 4</vt:lpstr>
      <vt:lpstr>Bandaí Ráta Cánach</vt:lpstr>
      <vt:lpstr>Cáin Ioncaim d’Fhostaithe (físeán) </vt:lpstr>
      <vt:lpstr>Ceist 1 – Oibrigh amach an Cháin Chomhlán</vt:lpstr>
      <vt:lpstr>Ceist 2 – Oibrigh amach an Cháin Chomhlán</vt:lpstr>
      <vt:lpstr>Ceist 3 – Oibrigh amach an Cháin Chomhlán</vt:lpstr>
      <vt:lpstr>Ceist 4 – Oibrigh amach an Cháin Chomhlán </vt:lpstr>
      <vt:lpstr>Creidmheasanna Cánach</vt:lpstr>
      <vt:lpstr>Creidmheasanna Cánach 2</vt:lpstr>
      <vt:lpstr>Sainaithin na Creidmheasanna Cánach </vt:lpstr>
      <vt:lpstr>Sainaithin na Creidmheasanna Cánach</vt:lpstr>
      <vt:lpstr>Ceist 1 – Oibrigh amach an cháin ghlan</vt:lpstr>
      <vt:lpstr>Ceist 2 – Oibrigh amach an Cháin Ghlan</vt:lpstr>
      <vt:lpstr>Cáin Ioncaim d’Fhostaithe (físeán) </vt:lpstr>
      <vt:lpstr>Aonad 3 – Athbhreithniú Cánach Ioncaim d’Fhostaithe</vt:lpstr>
      <vt:lpstr>Dialann Foghlama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Aonad 3 - Cáin Ioncaim d’Fhostaithe</dc:title>
  <dc:subject>Is cur i láthair Powerpoint é seo atá le dul in éineacht le hAonad 3 de mhodúl Idirbhliana na gCoimisinéirí Ioncaim</dc:subject>
  <dc:creator>Na Coimisinéirí Ioncaim</dc:creator>
  <cp:keywords>aonad 3, Cáin Ioncaim d’Fhostaithe, oideachas cánach, Cur i láthair PowerPoint</cp:keywords>
  <cp:lastModifiedBy>Mulligan, Anita</cp:lastModifiedBy>
  <cp:revision>3</cp:revision>
  <dcterms:created xsi:type="dcterms:W3CDTF">2023-10-11T13:30:11Z</dcterms:created>
  <dcterms:modified xsi:type="dcterms:W3CDTF">2024-08-08T08:18:03Z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ubCategory">
    <vt:lpwstr>27;#Transition Year Education Project|bd12f74a-ff32-4cfc-a00f-8d2c609d030e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SiteType">
    <vt:lpwstr>46;#Project Site|7b0ab4a9-6be8-4c6c-983c-945fdef69f95</vt:lpwstr>
  </property>
  <property fmtid="{D5CDD505-2E9C-101B-9397-08002B2CF9AE}" pid="6" name="nascUnit">
    <vt:lpwstr/>
  </property>
  <property fmtid="{D5CDD505-2E9C-101B-9397-08002B2CF9AE}" pid="7" name="nascBranch">
    <vt:lpwstr>2;#Service Policy and Evaluation|dbf9408a-c113-40fc-baaf-f1b35a144099</vt:lpwstr>
  </property>
  <property fmtid="{D5CDD505-2E9C-101B-9397-08002B2CF9AE}" pid="8" name="nascDivision">
    <vt:lpwstr>3;#AG＆SP|149a8157-2784-4555-8c94-f42baf3391f9</vt:lpwstr>
  </property>
</Properties>
</file>