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3" r:id="rId4"/>
  </p:sldMasterIdLst>
  <p:notesMasterIdLst>
    <p:notesMasterId r:id="rId24"/>
  </p:notesMasterIdLst>
  <p:sldIdLst>
    <p:sldId id="401" r:id="rId5"/>
    <p:sldId id="520" r:id="rId6"/>
    <p:sldId id="652" r:id="rId7"/>
    <p:sldId id="675" r:id="rId8"/>
    <p:sldId id="661" r:id="rId9"/>
    <p:sldId id="676" r:id="rId10"/>
    <p:sldId id="677" r:id="rId11"/>
    <p:sldId id="678" r:id="rId12"/>
    <p:sldId id="679" r:id="rId13"/>
    <p:sldId id="665" r:id="rId14"/>
    <p:sldId id="666" r:id="rId15"/>
    <p:sldId id="667" r:id="rId16"/>
    <p:sldId id="668" r:id="rId17"/>
    <p:sldId id="669" r:id="rId18"/>
    <p:sldId id="680" r:id="rId19"/>
    <p:sldId id="672" r:id="rId20"/>
    <p:sldId id="682" r:id="rId21"/>
    <p:sldId id="674" r:id="rId22"/>
    <p:sldId id="681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672" userDrawn="1">
          <p15:clr>
            <a:srgbClr val="A4A3A4"/>
          </p15:clr>
        </p15:guide>
        <p15:guide id="3" pos="7008" userDrawn="1">
          <p15:clr>
            <a:srgbClr val="A4A3A4"/>
          </p15:clr>
        </p15:guide>
        <p15:guide id="4" orient="horz" pos="182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2179"/>
    <a:srgbClr val="005A57"/>
    <a:srgbClr val="C72263"/>
    <a:srgbClr val="E8E6FF"/>
    <a:srgbClr val="7A8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90" autoAdjust="0"/>
    <p:restoredTop sz="96366" autoAdjust="0"/>
  </p:normalViewPr>
  <p:slideViewPr>
    <p:cSldViewPr snapToGrid="0">
      <p:cViewPr varScale="1">
        <p:scale>
          <a:sx n="43" d="100"/>
          <a:sy n="43" d="100"/>
        </p:scale>
        <p:origin x="480" y="54"/>
      </p:cViewPr>
      <p:guideLst>
        <p:guide orient="horz" pos="2160"/>
        <p:guide pos="672"/>
        <p:guide pos="7008"/>
        <p:guide orient="horz" pos="1824"/>
      </p:guideLst>
    </p:cSldViewPr>
  </p:slideViewPr>
  <p:outlineViewPr>
    <p:cViewPr>
      <p:scale>
        <a:sx n="33" d="100"/>
        <a:sy n="33" d="100"/>
      </p:scale>
      <p:origin x="0" y="-1208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0B616-BCB2-4E7C-BAA6-B90DF21B9EDF}" type="datetimeFigureOut">
              <a:rPr lang="en-US" smtClean="0"/>
              <a:t>8/12/2025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0EDF81-139F-488C-872B-4720FBA6BF9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707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2860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*</a:t>
            </a:r>
            <a:r>
              <a:rPr lang="en-IE" i="1" dirty="0" err="1">
                <a:solidFill>
                  <a:srgbClr val="0E101A"/>
                </a:solidFill>
                <a:effectLst/>
              </a:rPr>
              <a:t>Má</a:t>
            </a:r>
            <a:r>
              <a:rPr lang="en-IE" i="1" dirty="0">
                <a:solidFill>
                  <a:srgbClr val="0E101A"/>
                </a:solidFill>
                <a:effectLst/>
              </a:rPr>
              <a:t> </a:t>
            </a:r>
            <a:r>
              <a:rPr lang="en-IE" i="1" dirty="0" err="1">
                <a:solidFill>
                  <a:srgbClr val="0E101A"/>
                </a:solidFill>
                <a:effectLst/>
              </a:rPr>
              <a:t>bhailítear</a:t>
            </a:r>
            <a:r>
              <a:rPr lang="en-IE" i="1" dirty="0">
                <a:solidFill>
                  <a:srgbClr val="0E101A"/>
                </a:solidFill>
                <a:effectLst/>
              </a:rPr>
              <a:t> an CMÁ </a:t>
            </a:r>
            <a:r>
              <a:rPr lang="en-IE" i="1" dirty="0" err="1">
                <a:solidFill>
                  <a:srgbClr val="0E101A"/>
                </a:solidFill>
                <a:effectLst/>
              </a:rPr>
              <a:t>ó</a:t>
            </a:r>
            <a:r>
              <a:rPr lang="en-IE" i="1" dirty="0">
                <a:solidFill>
                  <a:srgbClr val="0E101A"/>
                </a:solidFill>
                <a:effectLst/>
              </a:rPr>
              <a:t> do </a:t>
            </a:r>
            <a:r>
              <a:rPr lang="en-IE" i="1" dirty="0" err="1">
                <a:solidFill>
                  <a:srgbClr val="0E101A"/>
                </a:solidFill>
                <a:effectLst/>
              </a:rPr>
              <a:t>phá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7054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49297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66537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6330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5714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0670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2801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9448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enage girl">
            <a:extLst>
              <a:ext uri="{FF2B5EF4-FFF2-40B4-BE49-F238E27FC236}">
                <a16:creationId xmlns:a16="http://schemas.microsoft.com/office/drawing/2014/main" id="{7A906ADE-3B2C-27E1-0D67-9954F04427B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C16F2B1-C5D1-6801-6C5C-EBB1980A8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986148" y="0"/>
            <a:ext cx="1205851" cy="6858000"/>
          </a:xfrm>
          <a:prstGeom prst="rect">
            <a:avLst/>
          </a:prstGeom>
          <a:solidFill>
            <a:srgbClr val="2521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7534F8D-2545-D5D0-F99D-AB5ED4981AF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 rot="16200000">
            <a:off x="8320342" y="2938644"/>
            <a:ext cx="6607296" cy="913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Click to edit</a:t>
            </a:r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7C03D47-4B8A-4997-4DE6-BA84DDD033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8971" y="2722260"/>
            <a:ext cx="4397496" cy="226855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lnSpc>
                <a:spcPts val="4000"/>
              </a:lnSpc>
              <a:defRPr sz="54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15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17C939E-6595-DEBC-F32B-55EBC53C42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rot="16200000" flipV="1">
            <a:off x="1422169" y="-1421606"/>
            <a:ext cx="6856878" cy="9701213"/>
          </a:xfrm>
          <a:prstGeom prst="rect">
            <a:avLst/>
          </a:prstGeom>
        </p:spPr>
      </p:pic>
      <p:pic>
        <p:nvPicPr>
          <p:cNvPr id="8" name="Picture 7" descr="Revenue Logo">
            <a:extLst>
              <a:ext uri="{FF2B5EF4-FFF2-40B4-BE49-F238E27FC236}">
                <a16:creationId xmlns:a16="http://schemas.microsoft.com/office/drawing/2014/main" id="{16963DFE-B394-C0AE-754E-5953182AAB6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26862" y="322918"/>
            <a:ext cx="1589998" cy="777276"/>
          </a:xfrm>
          <a:prstGeom prst="rect">
            <a:avLst/>
          </a:prstGeom>
        </p:spPr>
      </p:pic>
      <p:sp>
        <p:nvSpPr>
          <p:cNvPr id="9" name="Title 6">
            <a:extLst>
              <a:ext uri="{FF2B5EF4-FFF2-40B4-BE49-F238E27FC236}">
                <a16:creationId xmlns:a16="http://schemas.microsoft.com/office/drawing/2014/main" id="{9D5E9F57-ECBB-836B-A53C-1924003EF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 anchor="t">
            <a:noAutofit/>
          </a:bodyPr>
          <a:lstStyle>
            <a:lvl1pPr>
              <a:lnSpc>
                <a:spcPts val="4200"/>
              </a:lnSpc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676654E-51E7-A941-9725-EDA00892F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824" y="1838960"/>
            <a:ext cx="9492174" cy="4243788"/>
          </a:xfr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 sz="2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12">
            <a:extLst>
              <a:ext uri="{FF2B5EF4-FFF2-40B4-BE49-F238E27FC236}">
                <a16:creationId xmlns:a16="http://schemas.microsoft.com/office/drawing/2014/main" id="{EE246DA1-243A-E4E3-0127-E216F4F092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>
            <a:lvl1pPr>
              <a:defRPr sz="2000" b="0">
                <a:solidFill>
                  <a:schemeClr val="bg1"/>
                </a:solidFill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276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CA50757-3267-7185-8AFF-50811CE637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1340" b="1340"/>
          <a:stretch/>
        </p:blipFill>
        <p:spPr>
          <a:xfrm rot="16200000">
            <a:off x="1294792" y="-1294791"/>
            <a:ext cx="6870679" cy="9460262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88F9C92-4056-C9D8-644B-801D2F3D2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630" y="2500583"/>
            <a:ext cx="4592444" cy="1325563"/>
          </a:xfrm>
        </p:spPr>
        <p:txBody>
          <a:bodyPr lIns="0">
            <a:normAutofit/>
          </a:bodyPr>
          <a:lstStyle>
            <a:lvl1pPr>
              <a:lnSpc>
                <a:spcPts val="38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1" name="Slide Number Placeholder 12">
            <a:extLst>
              <a:ext uri="{FF2B5EF4-FFF2-40B4-BE49-F238E27FC236}">
                <a16:creationId xmlns:a16="http://schemas.microsoft.com/office/drawing/2014/main" id="{7E500A8A-91CB-6E7C-EC4C-8B7DF50382E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283931" y="6356350"/>
            <a:ext cx="2743200" cy="365125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2BC48E85-879B-F449-E938-DCD827EE45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6171" y="2586462"/>
            <a:ext cx="2763558" cy="2676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pic>
        <p:nvPicPr>
          <p:cNvPr id="2" name="Picture 1" descr="Revenue Logo">
            <a:extLst>
              <a:ext uri="{FF2B5EF4-FFF2-40B4-BE49-F238E27FC236}">
                <a16:creationId xmlns:a16="http://schemas.microsoft.com/office/drawing/2014/main" id="{07640DE2-4126-8F72-B14B-809D855E5B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26862" y="322918"/>
            <a:ext cx="1589998" cy="777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253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BF3997-163D-408F-89D8-CB8DC33F11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401" b="1260"/>
          <a:stretch/>
        </p:blipFill>
        <p:spPr>
          <a:xfrm rot="5400000">
            <a:off x="5046349" y="-274972"/>
            <a:ext cx="6870679" cy="74206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356BF41-07A4-14F3-DB90-1D501ABA8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630" y="2500583"/>
            <a:ext cx="4592444" cy="1325563"/>
          </a:xfrm>
        </p:spPr>
        <p:txBody>
          <a:bodyPr wrap="square" lIns="0">
            <a:noAutofit/>
          </a:bodyPr>
          <a:lstStyle>
            <a:lvl1pPr>
              <a:lnSpc>
                <a:spcPts val="38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8" name="Picture 7" descr="Revenue Logo">
            <a:extLst>
              <a:ext uri="{FF2B5EF4-FFF2-40B4-BE49-F238E27FC236}">
                <a16:creationId xmlns:a16="http://schemas.microsoft.com/office/drawing/2014/main" id="{19391533-D2C8-5AC9-B425-B3CCA15BC09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552" y="349422"/>
            <a:ext cx="1540800" cy="750772"/>
          </a:xfrm>
          <a:prstGeom prst="rect">
            <a:avLst/>
          </a:prstGeom>
        </p:spPr>
      </p:pic>
      <p:sp>
        <p:nvSpPr>
          <p:cNvPr id="3" name="Slide Number Placeholder 12">
            <a:extLst>
              <a:ext uri="{FF2B5EF4-FFF2-40B4-BE49-F238E27FC236}">
                <a16:creationId xmlns:a16="http://schemas.microsoft.com/office/drawing/2014/main" id="{8B7BC1FE-1AA3-9327-4DCA-242329BA92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1324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A34296F-D467-56EF-C8C9-1466250B75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rot="16200000" flipV="1">
            <a:off x="1422169" y="-1421606"/>
            <a:ext cx="6856878" cy="9701213"/>
          </a:xfrm>
          <a:prstGeom prst="rect">
            <a:avLst/>
          </a:prstGeom>
        </p:spPr>
      </p:pic>
      <p:pic>
        <p:nvPicPr>
          <p:cNvPr id="9" name="Picture 8" descr="Revenue Logo">
            <a:extLst>
              <a:ext uri="{FF2B5EF4-FFF2-40B4-BE49-F238E27FC236}">
                <a16:creationId xmlns:a16="http://schemas.microsoft.com/office/drawing/2014/main" id="{6F5ADEC1-103F-673F-2C2F-B6158E83E09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6862" y="322918"/>
            <a:ext cx="1589998" cy="777276"/>
          </a:xfrm>
          <a:prstGeom prst="rect">
            <a:avLst/>
          </a:prstGeom>
        </p:spPr>
      </p:pic>
      <p:sp>
        <p:nvSpPr>
          <p:cNvPr id="10" name="Title 6">
            <a:extLst>
              <a:ext uri="{FF2B5EF4-FFF2-40B4-BE49-F238E27FC236}">
                <a16:creationId xmlns:a16="http://schemas.microsoft.com/office/drawing/2014/main" id="{9060A81C-59E4-944E-7358-D8D84810BC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 anchor="t">
            <a:noAutofit/>
          </a:bodyPr>
          <a:lstStyle>
            <a:lvl1pPr>
              <a:lnSpc>
                <a:spcPts val="4200"/>
              </a:lnSpc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8F3DE521-C703-AEA9-EFDA-0B4F0512DA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1074" y="1508951"/>
            <a:ext cx="9492174" cy="4243788"/>
          </a:xfr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 sz="2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12">
            <a:extLst>
              <a:ext uri="{FF2B5EF4-FFF2-40B4-BE49-F238E27FC236}">
                <a16:creationId xmlns:a16="http://schemas.microsoft.com/office/drawing/2014/main" id="{EDF92744-3B49-9E51-3223-5A8436E4B8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bg1"/>
                </a:solidFill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riangle 12">
            <a:extLst>
              <a:ext uri="{FF2B5EF4-FFF2-40B4-BE49-F238E27FC236}">
                <a16:creationId xmlns:a16="http://schemas.microsoft.com/office/drawing/2014/main" id="{AFF1B5E8-99C2-36AF-3F8D-0414D0A034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1169508" y="465798"/>
            <a:ext cx="348894" cy="653832"/>
          </a:xfrm>
          <a:prstGeom prst="triangle">
            <a:avLst>
              <a:gd name="adj" fmla="val 50000"/>
            </a:avLst>
          </a:prstGeom>
          <a:solidFill>
            <a:srgbClr val="2521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2ED8EE84-E2DA-C1E9-A070-FB3CCB7CF37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66841" y="576533"/>
            <a:ext cx="1938886" cy="385993"/>
          </a:xfrm>
        </p:spPr>
        <p:txBody>
          <a:bodyPr anchor="b"/>
          <a:lstStyle>
            <a:lvl1pPr marL="0" indent="0">
              <a:buFont typeface="Arial" panose="020B0604020202020204" pitchFamily="34" charset="0"/>
              <a:buNone/>
              <a:defRPr sz="2400" b="1"/>
            </a:lvl1pPr>
          </a:lstStyle>
          <a:p>
            <a:pPr lvl="0"/>
            <a:r>
              <a:rPr lang="en-US" dirty="0"/>
              <a:t>Activity XYZ</a:t>
            </a:r>
          </a:p>
        </p:txBody>
      </p:sp>
    </p:spTree>
    <p:extLst>
      <p:ext uri="{BB962C8B-B14F-4D97-AF65-F5344CB8AC3E}">
        <p14:creationId xmlns:p14="http://schemas.microsoft.com/office/powerpoint/2010/main" val="3862530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FDFD947-229E-98D8-FB55-9089C3D611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rot="16200000" flipV="1">
            <a:off x="1422169" y="-1421606"/>
            <a:ext cx="6856878" cy="9701213"/>
          </a:xfrm>
          <a:prstGeom prst="rect">
            <a:avLst/>
          </a:prstGeom>
        </p:spPr>
      </p:pic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47AE8BF4-4FC5-CECC-0B1B-D3BDDCC4391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1074" y="1041439"/>
            <a:ext cx="9492174" cy="4243788"/>
          </a:xfr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 sz="2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12">
            <a:extLst>
              <a:ext uri="{FF2B5EF4-FFF2-40B4-BE49-F238E27FC236}">
                <a16:creationId xmlns:a16="http://schemas.microsoft.com/office/drawing/2014/main" id="{71304DF8-573A-CD9B-493F-CF55BBD22D1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chemeClr val="bg1"/>
                </a:solidFill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riangle 12">
            <a:extLst>
              <a:ext uri="{FF2B5EF4-FFF2-40B4-BE49-F238E27FC236}">
                <a16:creationId xmlns:a16="http://schemas.microsoft.com/office/drawing/2014/main" id="{4D0B6474-673D-9C42-DDD5-3FE1C837AE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1169508" y="-1714"/>
            <a:ext cx="348894" cy="653832"/>
          </a:xfrm>
          <a:prstGeom prst="triangle">
            <a:avLst>
              <a:gd name="adj" fmla="val 50000"/>
            </a:avLst>
          </a:prstGeom>
          <a:solidFill>
            <a:srgbClr val="2521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5B1842F8-FAF5-7BA0-0324-4149089E69A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66841" y="109021"/>
            <a:ext cx="1938886" cy="385993"/>
          </a:xfrm>
        </p:spPr>
        <p:txBody>
          <a:bodyPr anchor="b"/>
          <a:lstStyle>
            <a:lvl1pPr marL="0" indent="0">
              <a:buFont typeface="Arial" panose="020B0604020202020204" pitchFamily="34" charset="0"/>
              <a:buNone/>
              <a:defRPr sz="2400" b="1"/>
            </a:lvl1pPr>
          </a:lstStyle>
          <a:p>
            <a:pPr lvl="0"/>
            <a:r>
              <a:rPr lang="en-US" dirty="0"/>
              <a:t>Activity XYZ</a:t>
            </a:r>
          </a:p>
        </p:txBody>
      </p:sp>
      <p:sp>
        <p:nvSpPr>
          <p:cNvPr id="15" name="Title 6">
            <a:extLst>
              <a:ext uri="{FF2B5EF4-FFF2-40B4-BE49-F238E27FC236}">
                <a16:creationId xmlns:a16="http://schemas.microsoft.com/office/drawing/2014/main" id="{6ABAD0E6-0E80-35EA-4D90-549BEA973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455646"/>
            <a:ext cx="8140453" cy="766992"/>
          </a:xfrm>
        </p:spPr>
        <p:txBody>
          <a:bodyPr anchor="t">
            <a:noAutofit/>
          </a:bodyPr>
          <a:lstStyle>
            <a:lvl1pPr>
              <a:lnSpc>
                <a:spcPts val="4200"/>
              </a:lnSpc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" name="Picture 1" descr="Revenue Logo">
            <a:extLst>
              <a:ext uri="{FF2B5EF4-FFF2-40B4-BE49-F238E27FC236}">
                <a16:creationId xmlns:a16="http://schemas.microsoft.com/office/drawing/2014/main" id="{A2C7C906-0447-BAD5-13DF-F2680DCB5E0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26862" y="322918"/>
            <a:ext cx="1589998" cy="777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00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3D7210F6-A0E9-AED1-EF66-D31822A5B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57D8FFD-7F81-B746-4DDC-3F7A5A0434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289E4D73-F84F-FD64-EAF8-7B12DBE6BE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197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35" r:id="rId2"/>
    <p:sldLayoutId id="2147483739" r:id="rId3"/>
    <p:sldLayoutId id="2147483745" r:id="rId4"/>
    <p:sldLayoutId id="2147483736" r:id="rId5"/>
    <p:sldLayoutId id="2147483737" r:id="rId6"/>
    <p:sldLayoutId id="2147483740" r:id="rId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D5D5F14F-A9A3-E1B0-45C4-198E3C22AF67}"/>
              </a:ext>
            </a:extLst>
          </p:cNvPr>
          <p:cNvSpPr txBox="1">
            <a:spLocks/>
          </p:cNvSpPr>
          <p:nvPr/>
        </p:nvSpPr>
        <p:spPr>
          <a:xfrm rot="16200000">
            <a:off x="8320342" y="2938644"/>
            <a:ext cx="6607296" cy="91392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400" b="1" kern="12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Aonad</a:t>
            </a:r>
            <a:r>
              <a:rPr lang="en-US" dirty="0"/>
              <a:t> 4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38CF5B-E8DE-48F3-9581-51BBEC47AE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3028" y="2781043"/>
            <a:ext cx="4787886" cy="2268550"/>
          </a:xfrm>
        </p:spPr>
        <p:txBody>
          <a:bodyPr/>
          <a:lstStyle/>
          <a:p>
            <a:r>
              <a:rPr lang="en-IE" b="1" dirty="0">
                <a:solidFill>
                  <a:srgbClr val="0E101A"/>
                </a:solidFill>
                <a:effectLst/>
              </a:rPr>
              <a:t>MSU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agus</a:t>
            </a:r>
            <a:r>
              <a:rPr lang="en-IE" b="1" dirty="0">
                <a:solidFill>
                  <a:srgbClr val="0E101A"/>
                </a:solidFill>
                <a:effectLst/>
              </a:rPr>
              <a:t> ÁSPC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d’Fhostaithe</a:t>
            </a:r>
            <a:endParaRPr lang="en-US" dirty="0"/>
          </a:p>
        </p:txBody>
      </p:sp>
      <p:pic>
        <p:nvPicPr>
          <p:cNvPr id="3" name="Picture 2" descr="lógó An Chomhairle um Oideachas Gaeltachta agus Gaelscolaíochta">
            <a:extLst>
              <a:ext uri="{FF2B5EF4-FFF2-40B4-BE49-F238E27FC236}">
                <a16:creationId xmlns:a16="http://schemas.microsoft.com/office/drawing/2014/main" id="{23F8CACE-F556-FDDE-9520-693225BE97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815" y="1342068"/>
            <a:ext cx="1256722" cy="42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7665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663A0D4E-F32D-60FB-CA3B-EC246947782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A70A67-9758-BB9F-36A4-69CF1D1107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/>
          <a:lstStyle/>
          <a:p>
            <a:r>
              <a:rPr lang="en-GB" dirty="0" err="1"/>
              <a:t>Ríomh</a:t>
            </a:r>
            <a:r>
              <a:rPr lang="en-GB" dirty="0"/>
              <a:t> (</a:t>
            </a:r>
            <a:r>
              <a:rPr lang="en-GB" dirty="0" err="1"/>
              <a:t>Suim</a:t>
            </a:r>
            <a:r>
              <a:rPr lang="en-GB" dirty="0"/>
              <a:t>) MSU 1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4A45ED-77BF-BE4F-7991-D5CADBCEAD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824" y="1838960"/>
            <a:ext cx="9492174" cy="4243788"/>
          </a:xfrm>
        </p:spPr>
        <p:txBody>
          <a:bodyPr/>
          <a:lstStyle/>
          <a:p>
            <a:r>
              <a:rPr lang="en-GB" dirty="0" err="1"/>
              <a:t>Tá</a:t>
            </a:r>
            <a:r>
              <a:rPr lang="en-GB" dirty="0"/>
              <a:t> Sorcha 28 </a:t>
            </a:r>
            <a:r>
              <a:rPr lang="en-GB" dirty="0" err="1"/>
              <a:t>bliain</a:t>
            </a:r>
            <a:r>
              <a:rPr lang="en-GB" dirty="0"/>
              <a:t> </a:t>
            </a:r>
            <a:r>
              <a:rPr lang="en-GB" dirty="0" err="1"/>
              <a:t>d'aois</a:t>
            </a:r>
            <a:r>
              <a:rPr lang="en-GB" dirty="0"/>
              <a:t> </a:t>
            </a:r>
            <a:r>
              <a:rPr lang="en-GB" dirty="0" err="1"/>
              <a:t>agus</a:t>
            </a:r>
            <a:r>
              <a:rPr lang="en-GB" dirty="0"/>
              <a:t> </a:t>
            </a:r>
            <a:r>
              <a:rPr lang="en-GB" dirty="0" err="1"/>
              <a:t>oibríonn</a:t>
            </a:r>
            <a:r>
              <a:rPr lang="en-GB" dirty="0"/>
              <a:t> </a:t>
            </a:r>
            <a:r>
              <a:rPr lang="en-GB" dirty="0" err="1"/>
              <a:t>sí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gcomhlacht</a:t>
            </a:r>
            <a:r>
              <a:rPr lang="en-GB" dirty="0"/>
              <a:t> </a:t>
            </a:r>
            <a:r>
              <a:rPr lang="en-GB" dirty="0" err="1"/>
              <a:t>innealtóireachta</a:t>
            </a:r>
            <a:r>
              <a:rPr lang="en-GB" dirty="0"/>
              <a:t>. </a:t>
            </a:r>
            <a:r>
              <a:rPr lang="en-GB" dirty="0" err="1"/>
              <a:t>Tuilleann</a:t>
            </a:r>
            <a:r>
              <a:rPr lang="en-GB" dirty="0"/>
              <a:t> </a:t>
            </a:r>
            <a:r>
              <a:rPr lang="en-GB" dirty="0" err="1"/>
              <a:t>sí</a:t>
            </a:r>
            <a:r>
              <a:rPr lang="en-GB" dirty="0"/>
              <a:t> €50,000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bhliain</a:t>
            </a:r>
            <a:r>
              <a:rPr lang="en-GB" dirty="0"/>
              <a:t>. </a:t>
            </a:r>
            <a:r>
              <a:rPr lang="en-GB" dirty="0" err="1"/>
              <a:t>Ríomh</a:t>
            </a:r>
            <a:r>
              <a:rPr lang="en-GB" dirty="0"/>
              <a:t> (</a:t>
            </a:r>
            <a:r>
              <a:rPr lang="en-GB" dirty="0" err="1"/>
              <a:t>Oibrigh</a:t>
            </a:r>
            <a:r>
              <a:rPr lang="en-GB" dirty="0"/>
              <a:t> </a:t>
            </a:r>
            <a:r>
              <a:rPr lang="en-GB" dirty="0" err="1"/>
              <a:t>amach</a:t>
            </a:r>
            <a:r>
              <a:rPr lang="en-GB" dirty="0"/>
              <a:t>) an </a:t>
            </a:r>
            <a:r>
              <a:rPr lang="en-GB" dirty="0" err="1"/>
              <a:t>méid</a:t>
            </a:r>
            <a:r>
              <a:rPr lang="en-GB" dirty="0"/>
              <a:t> MSU is </a:t>
            </a:r>
            <a:r>
              <a:rPr lang="en-GB" dirty="0" err="1"/>
              <a:t>gá</a:t>
            </a:r>
            <a:r>
              <a:rPr lang="en-GB" dirty="0"/>
              <a:t> di a </a:t>
            </a:r>
            <a:r>
              <a:rPr lang="en-GB" dirty="0" err="1"/>
              <a:t>íoc</a:t>
            </a:r>
            <a:r>
              <a:rPr lang="en-GB" dirty="0"/>
              <a:t> </a:t>
            </a:r>
            <a:r>
              <a:rPr lang="en-GB" dirty="0" err="1"/>
              <a:t>gach</a:t>
            </a:r>
            <a:r>
              <a:rPr lang="en-GB" dirty="0"/>
              <a:t> </a:t>
            </a:r>
            <a:r>
              <a:rPr lang="en-GB" dirty="0" err="1"/>
              <a:t>bliain</a:t>
            </a:r>
            <a:r>
              <a:rPr lang="en-GB" dirty="0"/>
              <a:t>.</a:t>
            </a:r>
            <a:endParaRPr lang="en-US" dirty="0"/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C9CB3A68-4953-6DBC-5F26-445CFAC196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408505"/>
              </p:ext>
            </p:extLst>
          </p:nvPr>
        </p:nvGraphicFramePr>
        <p:xfrm>
          <a:off x="1866123" y="3257981"/>
          <a:ext cx="7231224" cy="2853600"/>
        </p:xfrm>
        <a:graphic>
          <a:graphicData uri="http://schemas.openxmlformats.org/drawingml/2006/table">
            <a:tbl>
              <a:tblPr firstRow="1"/>
              <a:tblGrid>
                <a:gridCol w="4702628">
                  <a:extLst>
                    <a:ext uri="{9D8B030D-6E8A-4147-A177-3AD203B41FA5}">
                      <a16:colId xmlns:a16="http://schemas.microsoft.com/office/drawing/2014/main" val="641231983"/>
                    </a:ext>
                  </a:extLst>
                </a:gridCol>
                <a:gridCol w="2528596">
                  <a:extLst>
                    <a:ext uri="{9D8B030D-6E8A-4147-A177-3AD203B41FA5}">
                      <a16:colId xmlns:a16="http://schemas.microsoft.com/office/drawing/2014/main" val="3765353174"/>
                    </a:ext>
                  </a:extLst>
                </a:gridCol>
              </a:tblGrid>
              <a:tr h="521167">
                <a:tc>
                  <a:txBody>
                    <a:bodyPr/>
                    <a:lstStyle/>
                    <a:p>
                      <a:pPr algn="ctr" fontAlgn="b"/>
                      <a:r>
                        <a:rPr lang="en-IE" sz="28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E" sz="2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0" marT="72000" marB="72000" anchor="ctr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5217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8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</a:t>
                      </a:r>
                      <a:endParaRPr lang="en-IE" sz="28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0" marT="72000" marB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521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2994203"/>
                  </a:ext>
                </a:extLst>
              </a:tr>
              <a:tr h="521167">
                <a:tc>
                  <a:txBody>
                    <a:bodyPr/>
                    <a:lstStyle/>
                    <a:p>
                      <a:pPr algn="l" fontAlgn="b"/>
                      <a:r>
                        <a:rPr lang="en-IE" sz="2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</a:t>
                      </a:r>
                      <a:r>
                        <a:rPr lang="en-IE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dtús</a:t>
                      </a:r>
                      <a:r>
                        <a:rPr lang="en-IE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€12,012 x 0.5%</a:t>
                      </a:r>
                    </a:p>
                  </a:txBody>
                  <a:tcPr marL="108000" marR="0" marT="72000" marB="72000" anchor="ctr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60.06</a:t>
                      </a:r>
                    </a:p>
                  </a:txBody>
                  <a:tcPr marL="9525" marR="0" marT="72000" marB="72000" anchor="ctr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7381569"/>
                  </a:ext>
                </a:extLst>
              </a:tr>
              <a:tr h="521167">
                <a:tc>
                  <a:txBody>
                    <a:bodyPr/>
                    <a:lstStyle/>
                    <a:p>
                      <a:pPr algn="l" fontAlgn="b"/>
                      <a:r>
                        <a:rPr lang="en-IE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Ansin €15,370 x 2%</a:t>
                      </a:r>
                    </a:p>
                  </a:txBody>
                  <a:tcPr marL="108000" marR="0" marT="72000" marB="72000" anchor="ctr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307.40</a:t>
                      </a:r>
                    </a:p>
                  </a:txBody>
                  <a:tcPr marL="9525" marR="0" marT="72000" marB="72000" anchor="ctr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1702653"/>
                  </a:ext>
                </a:extLst>
              </a:tr>
              <a:tr h="521167">
                <a:tc>
                  <a:txBody>
                    <a:bodyPr/>
                    <a:lstStyle/>
                    <a:p>
                      <a:pPr algn="l" fontAlgn="b"/>
                      <a:r>
                        <a:rPr lang="en-IE" sz="2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Iarmhéid</a:t>
                      </a:r>
                      <a:r>
                        <a:rPr lang="en-IE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€22,618 x 3%</a:t>
                      </a:r>
                    </a:p>
                  </a:txBody>
                  <a:tcPr marL="108000" marR="0" marT="72000" marB="72000" anchor="ctr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800" b="0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+ 678.54</a:t>
                      </a:r>
                    </a:p>
                  </a:txBody>
                  <a:tcPr marL="9525" marR="0" marT="72000" marB="72000" anchor="ctr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8418925"/>
                  </a:ext>
                </a:extLst>
              </a:tr>
              <a:tr h="521167">
                <a:tc>
                  <a:txBody>
                    <a:bodyPr/>
                    <a:lstStyle/>
                    <a:p>
                      <a:pPr algn="l" fontAlgn="b"/>
                      <a:r>
                        <a:rPr lang="en-IE" sz="2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Iomlán</a:t>
                      </a:r>
                      <a:endParaRPr lang="en-IE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0" marT="72000" marB="72000" anchor="ctr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1,046.00</a:t>
                      </a:r>
                    </a:p>
                  </a:txBody>
                  <a:tcPr marL="9525" marR="0" marT="72000" marB="72000" anchor="ctr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84754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6638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5DBF896C-21C2-0051-D3FF-8021BA7122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0945B65-0436-CA72-C6F3-E62920108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/>
          <a:lstStyle/>
          <a:p>
            <a:r>
              <a:rPr lang="en-GB" dirty="0" err="1"/>
              <a:t>Ríomh</a:t>
            </a:r>
            <a:r>
              <a:rPr lang="en-GB" dirty="0"/>
              <a:t> MSU 2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8CBFC07-E146-733E-CACF-DE420A9C6B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824" y="1838960"/>
            <a:ext cx="9492174" cy="4243788"/>
          </a:xfrm>
        </p:spPr>
        <p:txBody>
          <a:bodyPr>
            <a:noAutofit/>
          </a:bodyPr>
          <a:lstStyle/>
          <a:p>
            <a:r>
              <a:rPr lang="en-GB" dirty="0" err="1"/>
              <a:t>Tá</a:t>
            </a:r>
            <a:r>
              <a:rPr lang="en-GB" dirty="0"/>
              <a:t> Haytham 42 </a:t>
            </a:r>
            <a:r>
              <a:rPr lang="en-GB" dirty="0" err="1"/>
              <a:t>bliain</a:t>
            </a:r>
            <a:r>
              <a:rPr lang="en-GB" dirty="0"/>
              <a:t> </a:t>
            </a:r>
            <a:r>
              <a:rPr lang="en-GB" dirty="0" err="1"/>
              <a:t>d'aois</a:t>
            </a:r>
            <a:r>
              <a:rPr lang="en-GB" dirty="0"/>
              <a:t> </a:t>
            </a:r>
            <a:r>
              <a:rPr lang="en-GB" dirty="0" err="1"/>
              <a:t>agus</a:t>
            </a:r>
            <a:r>
              <a:rPr lang="en-GB" dirty="0"/>
              <a:t> </a:t>
            </a:r>
            <a:r>
              <a:rPr lang="en-GB" dirty="0" err="1"/>
              <a:t>oibríonn</a:t>
            </a:r>
            <a:r>
              <a:rPr lang="en-GB" dirty="0"/>
              <a:t> </a:t>
            </a:r>
            <a:r>
              <a:rPr lang="en-GB" dirty="0" err="1"/>
              <a:t>sé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ngnólacht</a:t>
            </a:r>
            <a:r>
              <a:rPr lang="en-GB" dirty="0"/>
              <a:t> </a:t>
            </a:r>
            <a:r>
              <a:rPr lang="en-GB" dirty="0" err="1"/>
              <a:t>taighde</a:t>
            </a:r>
            <a:r>
              <a:rPr lang="en-GB" dirty="0"/>
              <a:t> </a:t>
            </a:r>
            <a:r>
              <a:rPr lang="en-GB" dirty="0" err="1"/>
              <a:t>eolaíochta</a:t>
            </a:r>
            <a:r>
              <a:rPr lang="en-GB" dirty="0"/>
              <a:t>. </a:t>
            </a:r>
            <a:r>
              <a:rPr lang="en-GB" dirty="0" err="1"/>
              <a:t>Tuilleann</a:t>
            </a:r>
            <a:r>
              <a:rPr lang="en-GB" dirty="0"/>
              <a:t> </a:t>
            </a:r>
            <a:r>
              <a:rPr lang="en-GB" dirty="0" err="1"/>
              <a:t>sé</a:t>
            </a:r>
            <a:r>
              <a:rPr lang="en-GB" dirty="0"/>
              <a:t> €80,000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bhliain</a:t>
            </a:r>
            <a:r>
              <a:rPr lang="en-GB" dirty="0"/>
              <a:t>. </a:t>
            </a:r>
            <a:r>
              <a:rPr lang="en-GB" dirty="0" err="1"/>
              <a:t>Ríomh</a:t>
            </a:r>
            <a:r>
              <a:rPr lang="en-GB" dirty="0"/>
              <a:t> an </a:t>
            </a:r>
            <a:r>
              <a:rPr lang="en-GB" dirty="0" err="1"/>
              <a:t>méid</a:t>
            </a:r>
            <a:r>
              <a:rPr lang="en-GB" dirty="0"/>
              <a:t> MSU is </a:t>
            </a:r>
            <a:r>
              <a:rPr lang="en-GB" dirty="0" err="1"/>
              <a:t>gá</a:t>
            </a:r>
            <a:r>
              <a:rPr lang="en-GB" dirty="0"/>
              <a:t> </a:t>
            </a:r>
            <a:r>
              <a:rPr lang="en-GB" dirty="0" err="1"/>
              <a:t>dó</a:t>
            </a:r>
            <a:r>
              <a:rPr lang="en-GB" dirty="0"/>
              <a:t> a </a:t>
            </a:r>
            <a:r>
              <a:rPr lang="en-GB" dirty="0" err="1"/>
              <a:t>íoc</a:t>
            </a:r>
            <a:r>
              <a:rPr lang="en-GB" dirty="0"/>
              <a:t> </a:t>
            </a:r>
            <a:r>
              <a:rPr lang="en-GB" dirty="0" err="1"/>
              <a:t>gach</a:t>
            </a:r>
            <a:r>
              <a:rPr lang="en-GB" dirty="0"/>
              <a:t> </a:t>
            </a:r>
            <a:r>
              <a:rPr lang="en-GB" dirty="0" err="1"/>
              <a:t>bliain</a:t>
            </a:r>
            <a:r>
              <a:rPr lang="en-GB" dirty="0"/>
              <a:t>.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C34B821-661C-0158-1EDF-F6DCBE7270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424389"/>
              </p:ext>
            </p:extLst>
          </p:nvPr>
        </p:nvGraphicFramePr>
        <p:xfrm>
          <a:off x="1866123" y="3158589"/>
          <a:ext cx="7231224" cy="3424320"/>
        </p:xfrm>
        <a:graphic>
          <a:graphicData uri="http://schemas.openxmlformats.org/drawingml/2006/table">
            <a:tbl>
              <a:tblPr firstRow="1"/>
              <a:tblGrid>
                <a:gridCol w="4702628">
                  <a:extLst>
                    <a:ext uri="{9D8B030D-6E8A-4147-A177-3AD203B41FA5}">
                      <a16:colId xmlns:a16="http://schemas.microsoft.com/office/drawing/2014/main" val="641231983"/>
                    </a:ext>
                  </a:extLst>
                </a:gridCol>
                <a:gridCol w="2528596">
                  <a:extLst>
                    <a:ext uri="{9D8B030D-6E8A-4147-A177-3AD203B41FA5}">
                      <a16:colId xmlns:a16="http://schemas.microsoft.com/office/drawing/2014/main" val="3765353174"/>
                    </a:ext>
                  </a:extLst>
                </a:gridCol>
              </a:tblGrid>
              <a:tr h="521167">
                <a:tc>
                  <a:txBody>
                    <a:bodyPr/>
                    <a:lstStyle/>
                    <a:p>
                      <a:pPr algn="ctr" fontAlgn="b"/>
                      <a:r>
                        <a:rPr lang="en-IE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0" marT="72000" marB="72000" anchor="ctr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5217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</a:t>
                      </a:r>
                    </a:p>
                  </a:txBody>
                  <a:tcPr marL="9525" marR="0" marT="72000" marB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521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2994203"/>
                  </a:ext>
                </a:extLst>
              </a:tr>
              <a:tr h="521167">
                <a:tc>
                  <a:txBody>
                    <a:bodyPr/>
                    <a:lstStyle/>
                    <a:p>
                      <a:pPr algn="l" fontAlgn="b"/>
                      <a:r>
                        <a:rPr lang="en-IE" sz="2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</a:t>
                      </a:r>
                      <a:r>
                        <a:rPr lang="en-IE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dtús</a:t>
                      </a:r>
                      <a:r>
                        <a:rPr lang="en-IE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€12,012 x 0.5%</a:t>
                      </a:r>
                    </a:p>
                  </a:txBody>
                  <a:tcPr marL="108000" marR="0" marT="72000" marB="72000" anchor="ctr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60.06</a:t>
                      </a:r>
                    </a:p>
                  </a:txBody>
                  <a:tcPr marL="9525" marR="0" marT="72000" marB="72000" anchor="ctr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7381569"/>
                  </a:ext>
                </a:extLst>
              </a:tr>
              <a:tr h="521167">
                <a:tc>
                  <a:txBody>
                    <a:bodyPr/>
                    <a:lstStyle/>
                    <a:p>
                      <a:pPr algn="l" fontAlgn="b"/>
                      <a:r>
                        <a:rPr lang="en-IE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Ansin €15,370 x 2%</a:t>
                      </a:r>
                    </a:p>
                  </a:txBody>
                  <a:tcPr marL="108000" marR="0" marT="72000" marB="72000" anchor="ctr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307.40</a:t>
                      </a:r>
                    </a:p>
                  </a:txBody>
                  <a:tcPr marL="9525" marR="0" marT="72000" marB="72000" anchor="ctr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1702653"/>
                  </a:ext>
                </a:extLst>
              </a:tr>
              <a:tr h="521167">
                <a:tc>
                  <a:txBody>
                    <a:bodyPr/>
                    <a:lstStyle/>
                    <a:p>
                      <a:pPr algn="l" fontAlgn="b"/>
                      <a:r>
                        <a:rPr lang="en-IE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Ansin €42,662 x 3%</a:t>
                      </a:r>
                    </a:p>
                  </a:txBody>
                  <a:tcPr marL="108000" marR="0" marT="72000" marB="72000" anchor="ctr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1,279.86</a:t>
                      </a:r>
                    </a:p>
                  </a:txBody>
                  <a:tcPr marL="9525" marR="0" marT="72000" marB="72000" anchor="ctr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8418925"/>
                  </a:ext>
                </a:extLst>
              </a:tr>
              <a:tr h="52116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2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Iarmhéid</a:t>
                      </a:r>
                      <a:r>
                        <a:rPr lang="en-IE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€9,956 x 8%</a:t>
                      </a:r>
                    </a:p>
                  </a:txBody>
                  <a:tcPr marL="108000" marR="0" marT="72000" marB="72000" anchor="ctr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2800" b="0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+ 796.48</a:t>
                      </a:r>
                      <a:endParaRPr lang="en-IE" sz="2800" b="0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0" marT="72000" marB="72000" anchor="ctr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0605763"/>
                  </a:ext>
                </a:extLst>
              </a:tr>
              <a:tr h="521167">
                <a:tc>
                  <a:txBody>
                    <a:bodyPr/>
                    <a:lstStyle/>
                    <a:p>
                      <a:pPr algn="l" fontAlgn="b"/>
                      <a:r>
                        <a:rPr lang="en-IE" sz="2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Iomlán</a:t>
                      </a:r>
                      <a:endParaRPr lang="en-IE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0" marT="72000" marB="72000" anchor="ctr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2,443.80</a:t>
                      </a:r>
                    </a:p>
                  </a:txBody>
                  <a:tcPr marL="9525" marR="0" marT="72000" marB="72000" anchor="ctr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84754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162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EAE38BE0-725D-3B15-FF4D-2928FB22E7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3CD7271-3CEB-FCAE-898D-D7E12EF3C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/>
          <a:lstStyle/>
          <a:p>
            <a:r>
              <a:rPr lang="en-GB" dirty="0" err="1"/>
              <a:t>Ríomh</a:t>
            </a:r>
            <a:r>
              <a:rPr lang="en-GB" dirty="0"/>
              <a:t> MSU 3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F87B27B-A446-3AC7-A455-5D9685C3A8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824" y="1838960"/>
            <a:ext cx="9492174" cy="4243788"/>
          </a:xfrm>
        </p:spPr>
        <p:txBody>
          <a:bodyPr/>
          <a:lstStyle/>
          <a:p>
            <a:r>
              <a:rPr lang="en-GB" dirty="0" err="1"/>
              <a:t>Tá</a:t>
            </a:r>
            <a:r>
              <a:rPr lang="en-GB" dirty="0"/>
              <a:t> Theo 52 </a:t>
            </a:r>
            <a:r>
              <a:rPr lang="en-GB" dirty="0" err="1"/>
              <a:t>bliain</a:t>
            </a:r>
            <a:r>
              <a:rPr lang="en-GB" dirty="0"/>
              <a:t> </a:t>
            </a:r>
            <a:r>
              <a:rPr lang="en-GB" dirty="0" err="1"/>
              <a:t>d'aois</a:t>
            </a:r>
            <a:r>
              <a:rPr lang="en-GB" dirty="0"/>
              <a:t> </a:t>
            </a:r>
            <a:r>
              <a:rPr lang="en-GB" dirty="0" err="1"/>
              <a:t>agus</a:t>
            </a:r>
            <a:r>
              <a:rPr lang="en-GB" dirty="0"/>
              <a:t> </a:t>
            </a:r>
            <a:r>
              <a:rPr lang="en-GB" dirty="0" err="1"/>
              <a:t>tuilleann</a:t>
            </a:r>
            <a:r>
              <a:rPr lang="en-GB" dirty="0"/>
              <a:t> </a:t>
            </a:r>
            <a:r>
              <a:rPr lang="en-GB" dirty="0" err="1"/>
              <a:t>sé</a:t>
            </a:r>
            <a:r>
              <a:rPr lang="en-GB" dirty="0"/>
              <a:t> €800 </a:t>
            </a:r>
            <a:r>
              <a:rPr lang="en-GB" dirty="0" err="1"/>
              <a:t>sa</a:t>
            </a:r>
            <a:r>
              <a:rPr lang="en-GB" dirty="0"/>
              <a:t> </a:t>
            </a:r>
            <a:r>
              <a:rPr lang="en-GB" dirty="0" err="1"/>
              <a:t>tseachtain</a:t>
            </a:r>
            <a:r>
              <a:rPr lang="en-GB" dirty="0"/>
              <a:t>. </a:t>
            </a:r>
            <a:r>
              <a:rPr lang="en-GB" dirty="0" err="1"/>
              <a:t>Íoctar</a:t>
            </a:r>
            <a:r>
              <a:rPr lang="en-GB" dirty="0"/>
              <a:t> </a:t>
            </a:r>
            <a:r>
              <a:rPr lang="en-GB" dirty="0" err="1"/>
              <a:t>é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an </a:t>
            </a:r>
            <a:r>
              <a:rPr lang="en-GB" dirty="0" err="1"/>
              <a:t>gcéad</a:t>
            </a:r>
            <a:r>
              <a:rPr lang="en-GB" dirty="0"/>
              <a:t> </a:t>
            </a:r>
            <a:r>
              <a:rPr lang="en-GB" dirty="0" err="1"/>
              <a:t>seachtain</a:t>
            </a:r>
            <a:r>
              <a:rPr lang="en-GB" dirty="0"/>
              <a:t> den </a:t>
            </a:r>
            <a:r>
              <a:rPr lang="en-GB" dirty="0" err="1"/>
              <a:t>bhliain</a:t>
            </a:r>
            <a:r>
              <a:rPr lang="en-GB" dirty="0"/>
              <a:t>. </a:t>
            </a:r>
            <a:r>
              <a:rPr lang="en-GB" dirty="0" err="1"/>
              <a:t>Ríomh</a:t>
            </a:r>
            <a:r>
              <a:rPr lang="en-GB" dirty="0"/>
              <a:t> an </a:t>
            </a:r>
            <a:r>
              <a:rPr lang="en-GB" dirty="0" err="1"/>
              <a:t>méid</a:t>
            </a:r>
            <a:r>
              <a:rPr lang="en-GB" dirty="0"/>
              <a:t> MSU is </a:t>
            </a:r>
            <a:r>
              <a:rPr lang="en-GB" dirty="0" err="1"/>
              <a:t>gá</a:t>
            </a:r>
            <a:r>
              <a:rPr lang="en-GB" dirty="0"/>
              <a:t> </a:t>
            </a:r>
            <a:r>
              <a:rPr lang="en-GB" dirty="0" err="1"/>
              <a:t>dó</a:t>
            </a:r>
            <a:r>
              <a:rPr lang="en-GB" dirty="0"/>
              <a:t> a </a:t>
            </a:r>
            <a:r>
              <a:rPr lang="en-GB" dirty="0" err="1"/>
              <a:t>íoc</a:t>
            </a:r>
            <a:r>
              <a:rPr lang="en-GB" dirty="0"/>
              <a:t>.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CB425A0-614B-C0F7-BCA4-3292090463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961272"/>
              </p:ext>
            </p:extLst>
          </p:nvPr>
        </p:nvGraphicFramePr>
        <p:xfrm>
          <a:off x="1866123" y="3204972"/>
          <a:ext cx="7231224" cy="2853600"/>
        </p:xfrm>
        <a:graphic>
          <a:graphicData uri="http://schemas.openxmlformats.org/drawingml/2006/table">
            <a:tbl>
              <a:tblPr firstRow="1"/>
              <a:tblGrid>
                <a:gridCol w="4702628">
                  <a:extLst>
                    <a:ext uri="{9D8B030D-6E8A-4147-A177-3AD203B41FA5}">
                      <a16:colId xmlns:a16="http://schemas.microsoft.com/office/drawing/2014/main" val="641231983"/>
                    </a:ext>
                  </a:extLst>
                </a:gridCol>
                <a:gridCol w="2528596">
                  <a:extLst>
                    <a:ext uri="{9D8B030D-6E8A-4147-A177-3AD203B41FA5}">
                      <a16:colId xmlns:a16="http://schemas.microsoft.com/office/drawing/2014/main" val="3765353174"/>
                    </a:ext>
                  </a:extLst>
                </a:gridCol>
              </a:tblGrid>
              <a:tr h="521167">
                <a:tc>
                  <a:txBody>
                    <a:bodyPr/>
                    <a:lstStyle/>
                    <a:p>
                      <a:pPr algn="ctr" fontAlgn="b"/>
                      <a:r>
                        <a:rPr lang="en-IE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0" marT="72000" marB="72000" anchor="ctr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5217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</a:t>
                      </a:r>
                    </a:p>
                  </a:txBody>
                  <a:tcPr marL="9525" marR="0" marT="72000" marB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521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2994203"/>
                  </a:ext>
                </a:extLst>
              </a:tr>
              <a:tr h="521167">
                <a:tc>
                  <a:txBody>
                    <a:bodyPr/>
                    <a:lstStyle/>
                    <a:p>
                      <a:pPr algn="l" fontAlgn="b"/>
                      <a:r>
                        <a:rPr lang="en-IE" sz="2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</a:t>
                      </a:r>
                      <a:r>
                        <a:rPr lang="en-IE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IE" sz="2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dtús</a:t>
                      </a:r>
                      <a:r>
                        <a:rPr lang="en-IE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€231 x 0.5%</a:t>
                      </a:r>
                    </a:p>
                  </a:txBody>
                  <a:tcPr marL="108000" marR="0" marT="72000" marB="72000" anchor="ctr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1.16</a:t>
                      </a:r>
                      <a:endParaRPr lang="en-IE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0" marT="72000" marB="72000" anchor="ctr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7381569"/>
                  </a:ext>
                </a:extLst>
              </a:tr>
              <a:tr h="521167">
                <a:tc>
                  <a:txBody>
                    <a:bodyPr/>
                    <a:lstStyle/>
                    <a:p>
                      <a:pPr algn="l" fontAlgn="b"/>
                      <a:r>
                        <a:rPr lang="en-IE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Ansin €295.58 x 2%</a:t>
                      </a:r>
                    </a:p>
                  </a:txBody>
                  <a:tcPr marL="108000" marR="0" marT="72000" marB="72000" anchor="ctr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5.91</a:t>
                      </a:r>
                    </a:p>
                  </a:txBody>
                  <a:tcPr marL="9525" marR="0" marT="72000" marB="72000" anchor="ctr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1702653"/>
                  </a:ext>
                </a:extLst>
              </a:tr>
              <a:tr h="521167">
                <a:tc>
                  <a:txBody>
                    <a:bodyPr/>
                    <a:lstStyle/>
                    <a:p>
                      <a:pPr algn="l" fontAlgn="b"/>
                      <a:r>
                        <a:rPr lang="en-IE" sz="2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Iarmhéid</a:t>
                      </a:r>
                      <a:r>
                        <a:rPr lang="en-IE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€273.42 x 3%</a:t>
                      </a:r>
                    </a:p>
                  </a:txBody>
                  <a:tcPr marL="108000" marR="0" marT="72000" marB="72000" anchor="ctr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2800" b="0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+ 8.20</a:t>
                      </a:r>
                    </a:p>
                  </a:txBody>
                  <a:tcPr marL="9525" marR="0" marT="72000" marB="72000" anchor="ctr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8418925"/>
                  </a:ext>
                </a:extLst>
              </a:tr>
              <a:tr h="521167">
                <a:tc>
                  <a:txBody>
                    <a:bodyPr/>
                    <a:lstStyle/>
                    <a:p>
                      <a:pPr algn="l" fontAlgn="b"/>
                      <a:r>
                        <a:rPr lang="en-IE" sz="2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Iomlán</a:t>
                      </a:r>
                      <a:endParaRPr lang="en-IE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0" marT="72000" marB="72000" anchor="ctr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15.27</a:t>
                      </a:r>
                    </a:p>
                  </a:txBody>
                  <a:tcPr marL="9525" marR="0" marT="72000" marB="72000" anchor="ctr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84754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7445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6A409353-8D54-1782-BFFD-99105EECB11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5C2F70-A142-E8F6-BDF4-CC85E441B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7484401" cy="766992"/>
          </a:xfrm>
        </p:spPr>
        <p:txBody>
          <a:bodyPr/>
          <a:lstStyle/>
          <a:p>
            <a:r>
              <a:rPr lang="en-GB"/>
              <a:t>Deimhniú Creidmheasanna Cánach (DCC)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7AC7A-7816-12F3-EBDD-BF5AB08253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825" y="1970847"/>
            <a:ext cx="10000408" cy="4244975"/>
          </a:xfrm>
        </p:spPr>
        <p:txBody>
          <a:bodyPr>
            <a:noAutofit/>
          </a:bodyPr>
          <a:lstStyle/>
          <a:p>
            <a:r>
              <a:rPr lang="en-IE" sz="2400" dirty="0"/>
              <a:t>Nuair a </a:t>
            </a:r>
            <a:r>
              <a:rPr lang="en-IE" sz="2400" b="1" dirty="0" err="1"/>
              <a:t>chláraíonn</a:t>
            </a:r>
            <a:r>
              <a:rPr lang="en-IE" sz="2400" b="1" dirty="0"/>
              <a:t> </a:t>
            </a:r>
            <a:r>
              <a:rPr lang="en-IE" sz="2400" b="1" dirty="0" err="1"/>
              <a:t>tú</a:t>
            </a:r>
            <a:r>
              <a:rPr lang="en-IE" sz="2400" b="1" dirty="0"/>
              <a:t> do </a:t>
            </a:r>
            <a:r>
              <a:rPr lang="en-IE" sz="2400" b="1" dirty="0" err="1"/>
              <a:t>phost</a:t>
            </a:r>
            <a:r>
              <a:rPr lang="en-IE" sz="2400" b="1" dirty="0"/>
              <a:t> leis </a:t>
            </a:r>
            <a:r>
              <a:rPr lang="en-IE" sz="2400" b="1" dirty="0" err="1"/>
              <a:t>na</a:t>
            </a:r>
            <a:r>
              <a:rPr lang="en-IE" sz="2400" b="1" dirty="0"/>
              <a:t> </a:t>
            </a:r>
            <a:r>
              <a:rPr lang="en-IE" sz="2400" b="1" dirty="0" err="1"/>
              <a:t>Coimisinéirí</a:t>
            </a:r>
            <a:r>
              <a:rPr lang="en-IE" sz="2400" b="1" dirty="0"/>
              <a:t> </a:t>
            </a:r>
            <a:r>
              <a:rPr lang="en-IE" sz="2400" b="1" dirty="0" err="1"/>
              <a:t>Ioncaim</a:t>
            </a:r>
            <a:r>
              <a:rPr lang="en-IE" sz="2400" dirty="0"/>
              <a:t>, </a:t>
            </a:r>
            <a:r>
              <a:rPr lang="en-IE" sz="2400" dirty="0" err="1"/>
              <a:t>seoltar</a:t>
            </a:r>
            <a:r>
              <a:rPr lang="en-IE" sz="2400" dirty="0"/>
              <a:t> </a:t>
            </a:r>
            <a:r>
              <a:rPr lang="en-IE" sz="2400" b="1" dirty="0" err="1"/>
              <a:t>Deimhniú</a:t>
            </a:r>
            <a:r>
              <a:rPr lang="en-IE" sz="2400" b="1" dirty="0"/>
              <a:t> </a:t>
            </a:r>
            <a:r>
              <a:rPr lang="en-IE" sz="2400" b="1" dirty="0" err="1"/>
              <a:t>Creidmheasanna</a:t>
            </a:r>
            <a:r>
              <a:rPr lang="en-IE" sz="2400" b="1" dirty="0"/>
              <a:t> </a:t>
            </a:r>
            <a:r>
              <a:rPr lang="en-IE" sz="2400" b="1" dirty="0" err="1"/>
              <a:t>Cánach</a:t>
            </a:r>
            <a:r>
              <a:rPr lang="en-IE" sz="2400" b="1" dirty="0"/>
              <a:t> (DCC)</a:t>
            </a:r>
            <a:r>
              <a:rPr lang="en-IE" sz="2400" dirty="0"/>
              <a:t> </a:t>
            </a:r>
            <a:r>
              <a:rPr lang="en-IE" sz="2400" dirty="0" err="1"/>
              <a:t>chugat</a:t>
            </a:r>
            <a:r>
              <a:rPr lang="en-IE" sz="2400" dirty="0"/>
              <a:t>.</a:t>
            </a:r>
          </a:p>
          <a:p>
            <a:r>
              <a:rPr lang="en-IE" sz="2400" b="1" dirty="0" err="1"/>
              <a:t>Liostaítear</a:t>
            </a:r>
            <a:r>
              <a:rPr lang="en-IE" sz="2400" b="1" dirty="0"/>
              <a:t> </a:t>
            </a:r>
            <a:r>
              <a:rPr lang="en-IE" sz="2400" dirty="0"/>
              <a:t>an </a:t>
            </a:r>
            <a:r>
              <a:rPr lang="en-IE" sz="2400" dirty="0" err="1"/>
              <a:t>méid</a:t>
            </a:r>
            <a:r>
              <a:rPr lang="en-IE" sz="2400" dirty="0"/>
              <a:t> </a:t>
            </a:r>
            <a:r>
              <a:rPr lang="en-IE" sz="2400" dirty="0" err="1"/>
              <a:t>seo</a:t>
            </a:r>
            <a:r>
              <a:rPr lang="en-IE" sz="2400" dirty="0"/>
              <a:t> </a:t>
            </a:r>
            <a:r>
              <a:rPr lang="en-IE" sz="2400" dirty="0" err="1"/>
              <a:t>thíos</a:t>
            </a:r>
            <a:r>
              <a:rPr lang="en-IE" sz="2400" dirty="0"/>
              <a:t> </a:t>
            </a:r>
            <a:r>
              <a:rPr lang="en-IE" sz="2400" dirty="0" err="1"/>
              <a:t>sa</a:t>
            </a:r>
            <a:r>
              <a:rPr lang="en-IE" sz="2400" dirty="0"/>
              <a:t> </a:t>
            </a:r>
            <a:r>
              <a:rPr lang="en-IE" sz="2400" dirty="0" err="1"/>
              <a:t>Deimhniú</a:t>
            </a:r>
            <a:r>
              <a:rPr lang="en-IE" sz="2400" dirty="0"/>
              <a:t> </a:t>
            </a:r>
            <a:r>
              <a:rPr lang="en-IE" sz="2400" dirty="0" err="1"/>
              <a:t>Creidmheasanna</a:t>
            </a:r>
            <a:r>
              <a:rPr lang="en-IE" sz="2400" dirty="0"/>
              <a:t> </a:t>
            </a:r>
            <a:r>
              <a:rPr lang="en-IE" sz="2400" dirty="0" err="1"/>
              <a:t>Cánach</a:t>
            </a:r>
            <a:r>
              <a:rPr lang="en-IE" sz="2400" dirty="0"/>
              <a:t>:</a:t>
            </a:r>
          </a:p>
          <a:p>
            <a:pPr lvl="1"/>
            <a:r>
              <a:rPr lang="en-IE" b="1" dirty="0" err="1"/>
              <a:t>Creidmheasanna</a:t>
            </a:r>
            <a:r>
              <a:rPr lang="en-IE" b="1" dirty="0"/>
              <a:t> </a:t>
            </a:r>
            <a:r>
              <a:rPr lang="en-IE" b="1" dirty="0" err="1"/>
              <a:t>cánach</a:t>
            </a:r>
            <a:r>
              <a:rPr lang="en-IE" dirty="0"/>
              <a:t> </a:t>
            </a:r>
            <a:r>
              <a:rPr lang="en-IE" dirty="0" err="1"/>
              <a:t>agus</a:t>
            </a:r>
            <a:r>
              <a:rPr lang="en-IE" dirty="0"/>
              <a:t> </a:t>
            </a:r>
            <a:r>
              <a:rPr lang="en-IE" b="1" dirty="0" err="1"/>
              <a:t>banda</a:t>
            </a:r>
            <a:r>
              <a:rPr lang="en-IE" b="1" dirty="0"/>
              <a:t> </a:t>
            </a:r>
            <a:r>
              <a:rPr lang="en-IE" b="1" dirty="0" err="1"/>
              <a:t>ráta</a:t>
            </a:r>
            <a:endParaRPr lang="en-IE" dirty="0"/>
          </a:p>
          <a:p>
            <a:pPr lvl="1"/>
            <a:r>
              <a:rPr lang="en-IE" b="1" dirty="0" err="1"/>
              <a:t>Rátaí</a:t>
            </a:r>
            <a:r>
              <a:rPr lang="en-IE" b="1" dirty="0"/>
              <a:t> MSU</a:t>
            </a:r>
            <a:r>
              <a:rPr lang="en-IE" dirty="0"/>
              <a:t> </a:t>
            </a:r>
            <a:r>
              <a:rPr lang="en-IE" dirty="0" err="1"/>
              <a:t>agus</a:t>
            </a:r>
            <a:r>
              <a:rPr lang="en-IE" dirty="0"/>
              <a:t> </a:t>
            </a:r>
            <a:r>
              <a:rPr lang="en-IE" b="1" dirty="0" err="1"/>
              <a:t>banda</a:t>
            </a:r>
            <a:r>
              <a:rPr lang="en-IE" b="1" dirty="0"/>
              <a:t> </a:t>
            </a:r>
            <a:r>
              <a:rPr lang="en-IE" b="1" dirty="0" err="1"/>
              <a:t>ráta</a:t>
            </a:r>
            <a:endParaRPr lang="en-IE" dirty="0"/>
          </a:p>
          <a:p>
            <a:pPr lvl="1"/>
            <a:r>
              <a:rPr lang="en-IE" b="1" dirty="0" err="1"/>
              <a:t>Aitheantóir</a:t>
            </a:r>
            <a:r>
              <a:rPr lang="en-IE" b="1" dirty="0"/>
              <a:t> </a:t>
            </a:r>
            <a:r>
              <a:rPr lang="en-IE" b="1" dirty="0" err="1"/>
              <a:t>Fostaíochta</a:t>
            </a:r>
            <a:r>
              <a:rPr lang="en-IE" dirty="0"/>
              <a:t> (</a:t>
            </a:r>
            <a:r>
              <a:rPr lang="en-IE" dirty="0" err="1"/>
              <a:t>tagairt</a:t>
            </a:r>
            <a:r>
              <a:rPr lang="en-IE" dirty="0"/>
              <a:t> </a:t>
            </a:r>
            <a:r>
              <a:rPr lang="en-IE" dirty="0" err="1"/>
              <a:t>uathúil</a:t>
            </a:r>
            <a:r>
              <a:rPr lang="en-IE" dirty="0"/>
              <a:t> </a:t>
            </a:r>
            <a:r>
              <a:rPr lang="en-IE" dirty="0" err="1"/>
              <a:t>é</a:t>
            </a:r>
            <a:r>
              <a:rPr lang="en-IE" dirty="0"/>
              <a:t> </a:t>
            </a:r>
            <a:r>
              <a:rPr lang="en-IE" dirty="0" err="1"/>
              <a:t>seo</a:t>
            </a:r>
            <a:r>
              <a:rPr lang="en-IE" dirty="0"/>
              <a:t> </a:t>
            </a:r>
            <a:r>
              <a:rPr lang="en-IE" dirty="0" err="1"/>
              <a:t>atá</a:t>
            </a:r>
            <a:r>
              <a:rPr lang="en-IE" dirty="0"/>
              <a:t> </a:t>
            </a:r>
            <a:r>
              <a:rPr lang="en-IE" dirty="0" err="1"/>
              <a:t>leagtha</a:t>
            </a:r>
            <a:r>
              <a:rPr lang="en-IE" dirty="0"/>
              <a:t> </a:t>
            </a:r>
            <a:r>
              <a:rPr lang="en-IE" dirty="0" err="1"/>
              <a:t>síos</a:t>
            </a:r>
            <a:r>
              <a:rPr lang="en-IE" dirty="0"/>
              <a:t> ag </a:t>
            </a:r>
            <a:r>
              <a:rPr lang="en-IE" dirty="0" err="1"/>
              <a:t>d'fhostóir</a:t>
            </a:r>
            <a:r>
              <a:rPr lang="en-IE" dirty="0"/>
              <a:t> le </a:t>
            </a:r>
            <a:r>
              <a:rPr lang="en-IE" dirty="0" err="1"/>
              <a:t>haghaidh</a:t>
            </a:r>
            <a:r>
              <a:rPr lang="en-IE" dirty="0"/>
              <a:t> </a:t>
            </a:r>
            <a:r>
              <a:rPr lang="en-IE" dirty="0" err="1"/>
              <a:t>d’fhostaíochta</a:t>
            </a:r>
            <a:r>
              <a:rPr lang="en-IE" dirty="0"/>
              <a:t>)</a:t>
            </a:r>
            <a:r>
              <a:rPr lang="en-GB" dirty="0"/>
              <a:t>.</a:t>
            </a:r>
          </a:p>
          <a:p>
            <a:r>
              <a:rPr lang="en-IE" sz="2400" b="1" dirty="0" err="1"/>
              <a:t>Eisíonn</a:t>
            </a:r>
            <a:r>
              <a:rPr lang="en-IE" sz="2400" dirty="0"/>
              <a:t> </a:t>
            </a:r>
            <a:r>
              <a:rPr lang="en-IE" sz="2400" dirty="0" err="1"/>
              <a:t>na</a:t>
            </a:r>
            <a:r>
              <a:rPr lang="en-IE" sz="2400" dirty="0"/>
              <a:t> </a:t>
            </a:r>
            <a:r>
              <a:rPr lang="en-IE" sz="2400" dirty="0" err="1"/>
              <a:t>Coimisinéirí</a:t>
            </a:r>
            <a:r>
              <a:rPr lang="en-IE" sz="2400" dirty="0"/>
              <a:t> </a:t>
            </a:r>
            <a:r>
              <a:rPr lang="en-IE" sz="2400" dirty="0" err="1"/>
              <a:t>Ioncaim</a:t>
            </a:r>
            <a:r>
              <a:rPr lang="en-IE" sz="2400" dirty="0"/>
              <a:t> DCC </a:t>
            </a:r>
            <a:r>
              <a:rPr lang="en-IE" sz="2400" dirty="0" err="1"/>
              <a:t>d'fhostaithe</a:t>
            </a:r>
            <a:r>
              <a:rPr lang="en-IE" sz="2400" dirty="0"/>
              <a:t> </a:t>
            </a:r>
            <a:r>
              <a:rPr lang="en-IE" sz="2400" dirty="0" err="1"/>
              <a:t>i</a:t>
            </a:r>
            <a:r>
              <a:rPr lang="en-IE" sz="2400" dirty="0"/>
              <a:t> </a:t>
            </a:r>
            <a:r>
              <a:rPr lang="en-IE" sz="2400" b="1" dirty="0" err="1"/>
              <a:t>mí</a:t>
            </a:r>
            <a:r>
              <a:rPr lang="en-IE" sz="2400" b="1" dirty="0"/>
              <a:t> </a:t>
            </a:r>
            <a:r>
              <a:rPr lang="en-IE" sz="2400" b="1" dirty="0" err="1"/>
              <a:t>na</a:t>
            </a:r>
            <a:r>
              <a:rPr lang="en-IE" sz="2400" b="1" dirty="0"/>
              <a:t> </a:t>
            </a:r>
            <a:r>
              <a:rPr lang="en-IE" sz="2400" b="1" dirty="0" err="1"/>
              <a:t>Nollag</a:t>
            </a:r>
            <a:r>
              <a:rPr lang="en-IE" sz="2400" dirty="0"/>
              <a:t> don </a:t>
            </a:r>
            <a:r>
              <a:rPr lang="en-IE" sz="2400" dirty="0" err="1"/>
              <a:t>bhliain</a:t>
            </a:r>
            <a:r>
              <a:rPr lang="en-IE" sz="2400" dirty="0"/>
              <a:t> </a:t>
            </a:r>
            <a:r>
              <a:rPr lang="en-IE" sz="2400" dirty="0" err="1"/>
              <a:t>amach</a:t>
            </a:r>
            <a:r>
              <a:rPr lang="en-IE" sz="2400" dirty="0"/>
              <a:t> rompu.</a:t>
            </a:r>
          </a:p>
          <a:p>
            <a:r>
              <a:rPr lang="en-IE" sz="2400" dirty="0" err="1"/>
              <a:t>Faigheann</a:t>
            </a:r>
            <a:r>
              <a:rPr lang="en-IE" sz="2400" dirty="0"/>
              <a:t> </a:t>
            </a:r>
            <a:r>
              <a:rPr lang="en-IE" sz="2400" dirty="0" err="1"/>
              <a:t>fostaithe</a:t>
            </a:r>
            <a:r>
              <a:rPr lang="en-IE" sz="2400" dirty="0"/>
              <a:t> </a:t>
            </a:r>
            <a:r>
              <a:rPr lang="en-IE" sz="2400" b="1" dirty="0"/>
              <a:t>DCC </a:t>
            </a:r>
            <a:r>
              <a:rPr lang="en-IE" sz="2400" b="1" dirty="0" err="1"/>
              <a:t>leasaithe</a:t>
            </a:r>
            <a:r>
              <a:rPr lang="en-IE" sz="2400" dirty="0"/>
              <a:t> </a:t>
            </a:r>
            <a:r>
              <a:rPr lang="en-IE" sz="2400" dirty="0" err="1"/>
              <a:t>má</a:t>
            </a:r>
            <a:r>
              <a:rPr lang="en-IE" sz="2400" dirty="0"/>
              <a:t> </a:t>
            </a:r>
            <a:r>
              <a:rPr lang="en-IE" sz="2400" dirty="0" err="1"/>
              <a:t>thagann</a:t>
            </a:r>
            <a:r>
              <a:rPr lang="en-IE" sz="2400" dirty="0"/>
              <a:t> </a:t>
            </a:r>
            <a:r>
              <a:rPr lang="en-IE" sz="2400" b="1" dirty="0" err="1"/>
              <a:t>athrú</a:t>
            </a:r>
            <a:r>
              <a:rPr lang="en-IE" sz="2400" b="1" dirty="0"/>
              <a:t> </a:t>
            </a:r>
            <a:r>
              <a:rPr lang="en-IE" sz="2400" b="1" dirty="0" err="1"/>
              <a:t>ar</a:t>
            </a:r>
            <a:r>
              <a:rPr lang="en-IE" sz="2400" b="1" dirty="0"/>
              <a:t> a </a:t>
            </a:r>
            <a:r>
              <a:rPr lang="en-IE" sz="2400" b="1" dirty="0" err="1"/>
              <a:t>gcúinsí</a:t>
            </a:r>
            <a:r>
              <a:rPr lang="en-IE" sz="2400" dirty="0"/>
              <a:t> </a:t>
            </a:r>
            <a:r>
              <a:rPr lang="en-IE" sz="2400" dirty="0" err="1"/>
              <a:t>i</a:t>
            </a:r>
            <a:r>
              <a:rPr lang="en-IE" sz="2400" dirty="0"/>
              <a:t> </a:t>
            </a:r>
            <a:r>
              <a:rPr lang="en-IE" sz="2400" dirty="0" err="1"/>
              <a:t>rith</a:t>
            </a:r>
            <a:r>
              <a:rPr lang="en-IE" sz="2400" dirty="0"/>
              <a:t> </a:t>
            </a:r>
            <a:r>
              <a:rPr lang="en-IE" sz="2400" dirty="0" err="1"/>
              <a:t>na</a:t>
            </a:r>
            <a:r>
              <a:rPr lang="en-IE" sz="2400" dirty="0"/>
              <a:t> </a:t>
            </a:r>
            <a:r>
              <a:rPr lang="en-IE" sz="2400" dirty="0" err="1"/>
              <a:t>bliana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8452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389AFA79-1E95-156A-8322-591BE8804A7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E3216AF-6239-7ED4-C569-C518E91FE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766992"/>
            <a:ext cx="8140453" cy="766992"/>
          </a:xfrm>
        </p:spPr>
        <p:txBody>
          <a:bodyPr vert="horz" lIns="91440" tIns="45720" rIns="91440" bIns="45720" rtlCol="0" anchor="b">
            <a:noAutofit/>
          </a:bodyPr>
          <a:lstStyle/>
          <a:p>
            <a:br>
              <a:rPr lang="en-US" dirty="0"/>
            </a:br>
            <a:br>
              <a:rPr lang="en-US" dirty="0"/>
            </a:br>
            <a:r>
              <a:rPr lang="en-US" dirty="0" err="1"/>
              <a:t>Deimhniú</a:t>
            </a:r>
            <a:r>
              <a:rPr lang="en-US" dirty="0"/>
              <a:t> </a:t>
            </a:r>
            <a:r>
              <a:rPr lang="en-US" dirty="0" err="1"/>
              <a:t>creidmheasanna</a:t>
            </a:r>
            <a:r>
              <a:rPr lang="en-US" dirty="0"/>
              <a:t> </a:t>
            </a:r>
            <a:r>
              <a:rPr lang="en-US" dirty="0" err="1"/>
              <a:t>cánach</a:t>
            </a:r>
            <a:r>
              <a:rPr lang="en-US" dirty="0"/>
              <a:t> </a:t>
            </a:r>
            <a:r>
              <a:rPr lang="en-US" dirty="0" err="1"/>
              <a:t>agus</a:t>
            </a:r>
            <a:r>
              <a:rPr lang="en-US" dirty="0"/>
              <a:t> </a:t>
            </a:r>
            <a:r>
              <a:rPr lang="en-US" dirty="0" err="1"/>
              <a:t>muirir</a:t>
            </a:r>
            <a:r>
              <a:rPr lang="en-US" dirty="0"/>
              <a:t> </a:t>
            </a:r>
            <a:r>
              <a:rPr lang="en-US" dirty="0" err="1"/>
              <a:t>shóisialaigh</a:t>
            </a:r>
            <a:r>
              <a:rPr lang="en-US" dirty="0"/>
              <a:t> </a:t>
            </a:r>
            <a:r>
              <a:rPr lang="en-US" dirty="0" err="1"/>
              <a:t>uilíoch</a:t>
            </a:r>
            <a:endParaRPr lang="en-US" dirty="0"/>
          </a:p>
        </p:txBody>
      </p:sp>
      <p:pic>
        <p:nvPicPr>
          <p:cNvPr id="2" name="Picture 1" descr="Sampla de Dheimhniú Creidmheasanna Cánach. Léirítear sa deimhniú creidmheasanna cánach na creidmheasanna cánach, na bandaí ráta cánach agus díolúine MSU.">
            <a:extLst>
              <a:ext uri="{FF2B5EF4-FFF2-40B4-BE49-F238E27FC236}">
                <a16:creationId xmlns:a16="http://schemas.microsoft.com/office/drawing/2014/main" id="{38BF0841-AFA7-6DD1-CC08-6EE45D00F3A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427566" y="288988"/>
            <a:ext cx="7336867" cy="636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9344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5309E9-5683-DB1B-1A2D-51524940741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7EF157-0185-4CF7-7C8D-0200D5860F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/>
          <a:lstStyle/>
          <a:p>
            <a:r>
              <a:rPr lang="en-GB" dirty="0" err="1"/>
              <a:t>Árachas</a:t>
            </a:r>
            <a:r>
              <a:rPr lang="en-GB" dirty="0"/>
              <a:t> </a:t>
            </a:r>
            <a:r>
              <a:rPr lang="en-GB" dirty="0" err="1"/>
              <a:t>Sóisialach</a:t>
            </a:r>
            <a:r>
              <a:rPr lang="en-GB" dirty="0"/>
              <a:t> </a:t>
            </a:r>
            <a:r>
              <a:rPr lang="en-GB" dirty="0" err="1"/>
              <a:t>Pá-Choibhneasa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945E39-FE83-C5EA-926B-4CAFB631F26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825" y="1460638"/>
            <a:ext cx="10075053" cy="998181"/>
          </a:xfrm>
        </p:spPr>
        <p:txBody>
          <a:bodyPr/>
          <a:lstStyle/>
          <a:p>
            <a:r>
              <a:rPr lang="en-IE" dirty="0"/>
              <a:t>Is </a:t>
            </a:r>
            <a:r>
              <a:rPr lang="en-IE" dirty="0" err="1"/>
              <a:t>ranníocaíocht</a:t>
            </a:r>
            <a:r>
              <a:rPr lang="en-IE" dirty="0"/>
              <a:t> </a:t>
            </a:r>
            <a:r>
              <a:rPr lang="en-IE" dirty="0" err="1"/>
              <a:t>shóisialta</a:t>
            </a:r>
            <a:r>
              <a:rPr lang="en-IE" dirty="0"/>
              <a:t> </a:t>
            </a:r>
            <a:r>
              <a:rPr lang="en-IE" dirty="0" err="1"/>
              <a:t>í</a:t>
            </a:r>
            <a:r>
              <a:rPr lang="en-IE" dirty="0"/>
              <a:t> </a:t>
            </a:r>
            <a:r>
              <a:rPr lang="en-IE" b="1" dirty="0"/>
              <a:t>ÁSPC</a:t>
            </a:r>
            <a:r>
              <a:rPr lang="en-IE" dirty="0"/>
              <a:t> a </a:t>
            </a:r>
            <a:r>
              <a:rPr lang="en-IE" b="1" dirty="0" err="1"/>
              <a:t>íocann</a:t>
            </a:r>
            <a:r>
              <a:rPr lang="en-IE" dirty="0"/>
              <a:t> </a:t>
            </a:r>
            <a:r>
              <a:rPr lang="en-IE" dirty="0" err="1"/>
              <a:t>formhór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bh</a:t>
            </a:r>
            <a:r>
              <a:rPr lang="en-IE" b="1" dirty="0" err="1"/>
              <a:t>fostaithe</a:t>
            </a:r>
            <a:r>
              <a:rPr lang="en-IE" dirty="0"/>
              <a:t> </a:t>
            </a:r>
            <a:r>
              <a:rPr lang="en-IE" dirty="0" err="1"/>
              <a:t>agus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bh</a:t>
            </a:r>
            <a:r>
              <a:rPr lang="en-IE" b="1" dirty="0" err="1"/>
              <a:t>fostóirí</a:t>
            </a:r>
            <a:r>
              <a:rPr lang="en-IE" dirty="0"/>
              <a:t> </a:t>
            </a:r>
            <a:r>
              <a:rPr lang="en-IE" dirty="0" err="1"/>
              <a:t>agus</a:t>
            </a:r>
            <a:r>
              <a:rPr lang="en-IE" dirty="0"/>
              <a:t> </a:t>
            </a:r>
            <a:r>
              <a:rPr lang="en-IE" dirty="0" err="1"/>
              <a:t>cabhraíonn</a:t>
            </a:r>
            <a:r>
              <a:rPr lang="en-IE" dirty="0"/>
              <a:t> </a:t>
            </a:r>
            <a:r>
              <a:rPr lang="en-IE" dirty="0" err="1"/>
              <a:t>sí</a:t>
            </a:r>
            <a:r>
              <a:rPr lang="en-IE" dirty="0"/>
              <a:t> le </a:t>
            </a:r>
            <a:r>
              <a:rPr lang="en-IE" b="1" dirty="0" err="1"/>
              <a:t>sochair</a:t>
            </a:r>
            <a:r>
              <a:rPr lang="en-IE" b="1" dirty="0"/>
              <a:t> </a:t>
            </a:r>
            <a:r>
              <a:rPr lang="en-IE" b="1" dirty="0" err="1"/>
              <a:t>leasa</a:t>
            </a:r>
            <a:r>
              <a:rPr lang="en-IE" b="1" dirty="0"/>
              <a:t> </a:t>
            </a:r>
            <a:r>
              <a:rPr lang="en-IE" b="1" dirty="0" err="1"/>
              <a:t>shóisialaigh</a:t>
            </a:r>
            <a:r>
              <a:rPr lang="en-IE" dirty="0"/>
              <a:t> </a:t>
            </a:r>
            <a:r>
              <a:rPr lang="en-IE" dirty="0" err="1"/>
              <a:t>agus</a:t>
            </a:r>
            <a:r>
              <a:rPr lang="en-IE" dirty="0"/>
              <a:t> </a:t>
            </a:r>
            <a:r>
              <a:rPr lang="en-IE" b="1" dirty="0" err="1"/>
              <a:t>pinsin</a:t>
            </a:r>
            <a:r>
              <a:rPr lang="en-IE" b="1" dirty="0"/>
              <a:t> </a:t>
            </a:r>
            <a:r>
              <a:rPr lang="en-IE" b="1" dirty="0" err="1"/>
              <a:t>stáit</a:t>
            </a:r>
            <a:r>
              <a:rPr lang="en-IE" b="1" dirty="0"/>
              <a:t> a </a:t>
            </a:r>
            <a:r>
              <a:rPr lang="en-IE" b="1" dirty="0" err="1"/>
              <a:t>íoc</a:t>
            </a:r>
            <a:r>
              <a:rPr lang="en-IE" dirty="0"/>
              <a:t>.</a:t>
            </a:r>
            <a:endParaRPr lang="en-US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10EF624-BF3D-DC5B-F072-B7A8309222C9}"/>
              </a:ext>
            </a:extLst>
          </p:cNvPr>
          <p:cNvSpPr/>
          <p:nvPr/>
        </p:nvSpPr>
        <p:spPr>
          <a:xfrm>
            <a:off x="1696007" y="2995126"/>
            <a:ext cx="2301222" cy="765111"/>
          </a:xfrm>
          <a:prstGeom prst="roundRect">
            <a:avLst/>
          </a:prstGeom>
          <a:solidFill>
            <a:srgbClr val="252179"/>
          </a:solidFill>
          <a:ln>
            <a:solidFill>
              <a:srgbClr val="2521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400"/>
              </a:lnSpc>
            </a:pPr>
            <a:r>
              <a:rPr lang="en-GB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Ranníocaíochtaí</a:t>
            </a: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 ÁSPC</a:t>
            </a:r>
          </a:p>
        </p:txBody>
      </p:sp>
      <p:grpSp>
        <p:nvGrpSpPr>
          <p:cNvPr id="5" name="Group 4" descr="Tá Ranníocaíochtaí ÁSPC déanta suas de Sciar an Fhostóra agus Sciar an Fhostaí">
            <a:extLst>
              <a:ext uri="{FF2B5EF4-FFF2-40B4-BE49-F238E27FC236}">
                <a16:creationId xmlns:a16="http://schemas.microsoft.com/office/drawing/2014/main" id="{E9987443-032F-36F6-F355-A16F033CA531}"/>
              </a:ext>
            </a:extLst>
          </p:cNvPr>
          <p:cNvGrpSpPr/>
          <p:nvPr/>
        </p:nvGrpSpPr>
        <p:grpSpPr>
          <a:xfrm>
            <a:off x="1648114" y="4093342"/>
            <a:ext cx="2364173" cy="2167256"/>
            <a:chOff x="1774009" y="4093342"/>
            <a:chExt cx="2364173" cy="2167256"/>
          </a:xfrm>
        </p:grpSpPr>
        <p:sp>
          <p:nvSpPr>
            <p:cNvPr id="9" name="Up Arrow 8">
              <a:extLst>
                <a:ext uri="{FF2B5EF4-FFF2-40B4-BE49-F238E27FC236}">
                  <a16:creationId xmlns:a16="http://schemas.microsoft.com/office/drawing/2014/main" id="{90839476-0625-6AA1-E896-BBA762F26E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2738704" y="4093342"/>
              <a:ext cx="434785" cy="475967"/>
            </a:xfrm>
            <a:prstGeom prst="upArrow">
              <a:avLst/>
            </a:prstGeom>
            <a:solidFill>
              <a:srgbClr val="2521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FA0096D-9717-C531-D61C-74196B41607F}"/>
                </a:ext>
              </a:extLst>
            </p:cNvPr>
            <p:cNvSpPr txBox="1"/>
            <p:nvPr/>
          </p:nvSpPr>
          <p:spPr>
            <a:xfrm>
              <a:off x="1774009" y="4836236"/>
              <a:ext cx="23641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Scair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an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Fhostóra</a:t>
              </a:r>
              <a:endParaRPr lang="en-GB" sz="2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4E63CCA-30B7-4C76-F10E-B13301564EA2}"/>
                </a:ext>
              </a:extLst>
            </p:cNvPr>
            <p:cNvSpPr txBox="1"/>
            <p:nvPr/>
          </p:nvSpPr>
          <p:spPr>
            <a:xfrm>
              <a:off x="1870030" y="5798933"/>
              <a:ext cx="217213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Scair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an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Fhostaí</a:t>
              </a:r>
              <a:endParaRPr lang="en-GB" sz="2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04A4324F-E8B6-2225-0848-773471CD49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 txBox="1"/>
            <p:nvPr/>
          </p:nvSpPr>
          <p:spPr>
            <a:xfrm>
              <a:off x="2662299" y="4960234"/>
              <a:ext cx="60625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6600" b="1" dirty="0">
                  <a:solidFill>
                    <a:srgbClr val="2521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+</a:t>
              </a:r>
            </a:p>
          </p:txBody>
        </p:sp>
      </p:grpSp>
      <p:grpSp>
        <p:nvGrpSpPr>
          <p:cNvPr id="6" name="Group 5" descr="Bailíonn na Coimisinéirí Ioncaim Sciar an Fhostóra agus Sciar an Fhostaí chuig an gCiste Árachais Shóisialaigh">
            <a:extLst>
              <a:ext uri="{FF2B5EF4-FFF2-40B4-BE49-F238E27FC236}">
                <a16:creationId xmlns:a16="http://schemas.microsoft.com/office/drawing/2014/main" id="{20CFEB61-04D1-015D-DB35-91B4C17A44CB}"/>
              </a:ext>
            </a:extLst>
          </p:cNvPr>
          <p:cNvGrpSpPr/>
          <p:nvPr/>
        </p:nvGrpSpPr>
        <p:grpSpPr>
          <a:xfrm>
            <a:off x="3807105" y="3957005"/>
            <a:ext cx="1750159" cy="2095320"/>
            <a:chOff x="3933001" y="3957005"/>
            <a:chExt cx="1750159" cy="2095320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03A356D-1409-FD72-74C7-CFD3AB94A7A1}"/>
                </a:ext>
              </a:extLst>
            </p:cNvPr>
            <p:cNvSpPr txBox="1"/>
            <p:nvPr/>
          </p:nvSpPr>
          <p:spPr>
            <a:xfrm>
              <a:off x="3933001" y="3957005"/>
              <a:ext cx="1750159" cy="10199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en-GB" sz="2400" b="1" dirty="0" err="1">
                  <a:solidFill>
                    <a:srgbClr val="2521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Bailíonn</a:t>
              </a:r>
              <a:r>
                <a:rPr lang="en-GB" sz="2400" b="1" dirty="0">
                  <a:solidFill>
                    <a:srgbClr val="2521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solidFill>
                    <a:srgbClr val="2521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na</a:t>
              </a:r>
              <a:r>
                <a:rPr lang="en-GB" sz="2400" b="1" dirty="0">
                  <a:solidFill>
                    <a:srgbClr val="2521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solidFill>
                    <a:srgbClr val="2521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Coimisinéirí</a:t>
              </a:r>
              <a:r>
                <a:rPr lang="en-GB" sz="2400" b="1" dirty="0">
                  <a:solidFill>
                    <a:srgbClr val="2521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solidFill>
                    <a:srgbClr val="2521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Ioncaim</a:t>
              </a:r>
              <a:r>
                <a:rPr lang="en-GB" sz="2400" b="1" dirty="0">
                  <a:solidFill>
                    <a:srgbClr val="2521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solidFill>
                    <a:srgbClr val="2521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í</a:t>
              </a:r>
              <a:endParaRPr lang="en-GB" sz="2400" b="1" dirty="0">
                <a:solidFill>
                  <a:srgbClr val="252179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3" name="Up Arrow 52" descr="Bailíonn na Coimisinéirí Ioncaim sciar an fhostóra agus an fhostaí den ÁSPC agus íoctar ansin é leis an gCiste Árachais Shóisialaigh">
              <a:extLst>
                <a:ext uri="{FF2B5EF4-FFF2-40B4-BE49-F238E27FC236}">
                  <a16:creationId xmlns:a16="http://schemas.microsoft.com/office/drawing/2014/main" id="{F2EAAAB2-B198-5A86-96AE-0B06886F3E5A}"/>
                </a:ext>
                <a:ext uri="{C183D7F6-B498-43B3-948B-1728B52AA6E4}">
                  <adec:decorative xmlns:adec="http://schemas.microsoft.com/office/drawing/2017/decorative" val="0"/>
                </a:ext>
              </a:extLst>
            </p:cNvPr>
            <p:cNvSpPr/>
            <p:nvPr/>
          </p:nvSpPr>
          <p:spPr>
            <a:xfrm rot="5400000">
              <a:off x="4397111" y="4944376"/>
              <a:ext cx="1057850" cy="1158048"/>
            </a:xfrm>
            <a:prstGeom prst="upArrow">
              <a:avLst/>
            </a:prstGeom>
            <a:solidFill>
              <a:srgbClr val="2521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0" name="Group 9" descr="Tá an Ciste Árachais Shóisialaigh á bhainistiú ag an Roinn Coimirce Sóisialaí&#10;">
            <a:extLst>
              <a:ext uri="{FF2B5EF4-FFF2-40B4-BE49-F238E27FC236}">
                <a16:creationId xmlns:a16="http://schemas.microsoft.com/office/drawing/2014/main" id="{1751F3AC-CCB4-EF71-CEA2-6C70357B05C2}"/>
              </a:ext>
            </a:extLst>
          </p:cNvPr>
          <p:cNvGrpSpPr/>
          <p:nvPr/>
        </p:nvGrpSpPr>
        <p:grpSpPr>
          <a:xfrm>
            <a:off x="5024951" y="2764497"/>
            <a:ext cx="3048475" cy="4033869"/>
            <a:chOff x="5217108" y="2764497"/>
            <a:chExt cx="3048475" cy="4033869"/>
          </a:xfrm>
        </p:grpSpPr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FBBAD81A-DCFC-4B07-3A5E-E60D9F0ABA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17108" y="2764497"/>
              <a:ext cx="3048475" cy="3048475"/>
            </a:xfrm>
            <a:prstGeom prst="rect">
              <a:avLst/>
            </a:prstGeom>
          </p:spPr>
        </p:pic>
        <p:sp>
          <p:nvSpPr>
            <p:cNvPr id="35" name="TextBox 34" descr="&#10;">
              <a:extLst>
                <a:ext uri="{FF2B5EF4-FFF2-40B4-BE49-F238E27FC236}">
                  <a16:creationId xmlns:a16="http://schemas.microsoft.com/office/drawing/2014/main" id="{D968F33E-38A5-39C1-3EED-2739014EA830}"/>
                </a:ext>
              </a:extLst>
            </p:cNvPr>
            <p:cNvSpPr txBox="1"/>
            <p:nvPr/>
          </p:nvSpPr>
          <p:spPr>
            <a:xfrm>
              <a:off x="5863417" y="4162205"/>
              <a:ext cx="1763209" cy="10199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en-GB" sz="2000" b="1" dirty="0">
                  <a:solidFill>
                    <a:srgbClr val="2521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An </a:t>
              </a:r>
              <a:r>
                <a:rPr lang="en-GB" sz="2000" b="1" dirty="0" err="1">
                  <a:solidFill>
                    <a:srgbClr val="2521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Ciste</a:t>
              </a:r>
              <a:r>
                <a:rPr lang="en-GB" sz="2000" b="1" dirty="0">
                  <a:solidFill>
                    <a:srgbClr val="2521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000" b="1" dirty="0" err="1">
                  <a:solidFill>
                    <a:srgbClr val="2521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Árachais</a:t>
              </a:r>
              <a:r>
                <a:rPr lang="en-GB" sz="2000" b="1" dirty="0">
                  <a:solidFill>
                    <a:srgbClr val="2521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000" b="1" dirty="0" err="1">
                  <a:solidFill>
                    <a:srgbClr val="25217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Shóisialaigh</a:t>
              </a:r>
              <a:endParaRPr lang="en-GB" sz="2000" b="1" dirty="0">
                <a:solidFill>
                  <a:srgbClr val="252179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52A8C7E3-98B6-7039-D9DE-D00793CD9DDF}"/>
                </a:ext>
              </a:extLst>
            </p:cNvPr>
            <p:cNvSpPr txBox="1"/>
            <p:nvPr/>
          </p:nvSpPr>
          <p:spPr>
            <a:xfrm>
              <a:off x="5693970" y="5778407"/>
              <a:ext cx="2157943" cy="10199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Bainistíonn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an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Roinn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Coimirce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Sóisialaí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é</a:t>
              </a:r>
              <a:endParaRPr lang="en-GB" sz="2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54" name="Up Arrow 53" descr="Úsáidtear an Ciste Árachais Shóisialaigh chun sochair leasa shóisialaigh a íoc&#10;">
            <a:extLst>
              <a:ext uri="{FF2B5EF4-FFF2-40B4-BE49-F238E27FC236}">
                <a16:creationId xmlns:a16="http://schemas.microsoft.com/office/drawing/2014/main" id="{A512EA6B-00D5-A5DF-E61A-1C7E66C84EC6}"/>
              </a:ext>
            </a:extLst>
          </p:cNvPr>
          <p:cNvSpPr/>
          <p:nvPr/>
        </p:nvSpPr>
        <p:spPr>
          <a:xfrm rot="5400000">
            <a:off x="7715602" y="4944376"/>
            <a:ext cx="1057850" cy="1158048"/>
          </a:xfrm>
          <a:prstGeom prst="upArrow">
            <a:avLst/>
          </a:prstGeom>
          <a:solidFill>
            <a:srgbClr val="2521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2" name="Group 11" descr="Sochar Máithreachais&#10;Sochar Breoiteachta&#10;Sochar Cuardaitheora Poist&#10;Pinsean Stáit&#10;Sochair Fiaclóireachta&#10;">
            <a:extLst>
              <a:ext uri="{FF2B5EF4-FFF2-40B4-BE49-F238E27FC236}">
                <a16:creationId xmlns:a16="http://schemas.microsoft.com/office/drawing/2014/main" id="{E93E4DC8-9AC4-39D5-1A27-5925C22AA7FE}"/>
              </a:ext>
            </a:extLst>
          </p:cNvPr>
          <p:cNvGrpSpPr/>
          <p:nvPr/>
        </p:nvGrpSpPr>
        <p:grpSpPr>
          <a:xfrm>
            <a:off x="8869778" y="2995125"/>
            <a:ext cx="3245056" cy="3583981"/>
            <a:chOff x="8869778" y="2995125"/>
            <a:chExt cx="3245056" cy="3583981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9A1B418-F6D9-1194-5C98-9F78824605B4}"/>
                </a:ext>
              </a:extLst>
            </p:cNvPr>
            <p:cNvSpPr txBox="1"/>
            <p:nvPr/>
          </p:nvSpPr>
          <p:spPr>
            <a:xfrm>
              <a:off x="8869778" y="4469811"/>
              <a:ext cx="3245056" cy="21092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indent="-342900">
                <a:lnSpc>
                  <a:spcPts val="3200"/>
                </a:lnSpc>
                <a:buFont typeface="Arial" panose="020B0604020202020204" pitchFamily="34" charset="0"/>
                <a:buChar char="•"/>
              </a:pPr>
              <a:r>
                <a:rPr lang="en-GB" sz="2000" b="1" spc="-50" dirty="0" err="1">
                  <a:latin typeface="Calibri" panose="020F0502020204030204" pitchFamily="34" charset="0"/>
                  <a:cs typeface="Calibri" panose="020F0502020204030204" pitchFamily="34" charset="0"/>
                </a:rPr>
                <a:t>Sochar</a:t>
              </a:r>
              <a:r>
                <a:rPr lang="en-GB" sz="2000" b="1" spc="-5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000" b="1" spc="-50" dirty="0" err="1">
                  <a:latin typeface="Calibri" panose="020F0502020204030204" pitchFamily="34" charset="0"/>
                  <a:cs typeface="Calibri" panose="020F0502020204030204" pitchFamily="34" charset="0"/>
                </a:rPr>
                <a:t>Máithreachais</a:t>
              </a:r>
              <a:endParaRPr lang="en-GB" sz="2000" b="1" spc="-5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342900" indent="-342900">
                <a:lnSpc>
                  <a:spcPts val="3200"/>
                </a:lnSpc>
                <a:buFont typeface="Arial" panose="020B0604020202020204" pitchFamily="34" charset="0"/>
                <a:buChar char="•"/>
              </a:pPr>
              <a:r>
                <a:rPr lang="en-GB" sz="2000" b="1" spc="-50" dirty="0" err="1">
                  <a:latin typeface="Calibri" panose="020F0502020204030204" pitchFamily="34" charset="0"/>
                  <a:cs typeface="Calibri" panose="020F0502020204030204" pitchFamily="34" charset="0"/>
                </a:rPr>
                <a:t>Sochar</a:t>
              </a:r>
              <a:r>
                <a:rPr lang="en-GB" sz="2000" b="1" spc="-5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000" b="1" spc="-50" dirty="0" err="1">
                  <a:latin typeface="Calibri" panose="020F0502020204030204" pitchFamily="34" charset="0"/>
                  <a:cs typeface="Calibri" panose="020F0502020204030204" pitchFamily="34" charset="0"/>
                </a:rPr>
                <a:t>Breoiteachta</a:t>
              </a:r>
              <a:endParaRPr lang="en-GB" sz="2000" b="1" spc="-5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342900" indent="-342900">
                <a:lnSpc>
                  <a:spcPts val="3200"/>
                </a:lnSpc>
                <a:buFont typeface="Arial" panose="020B0604020202020204" pitchFamily="34" charset="0"/>
                <a:buChar char="•"/>
              </a:pPr>
              <a:r>
                <a:rPr lang="en-GB" sz="2000" b="1" spc="-50" dirty="0" err="1">
                  <a:latin typeface="Calibri" panose="020F0502020204030204" pitchFamily="34" charset="0"/>
                  <a:cs typeface="Calibri" panose="020F0502020204030204" pitchFamily="34" charset="0"/>
                </a:rPr>
                <a:t>Sochar</a:t>
              </a:r>
              <a:r>
                <a:rPr lang="en-GB" sz="2000" b="1" spc="-5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000" b="1" spc="-50" dirty="0" err="1">
                  <a:latin typeface="Calibri" panose="020F0502020204030204" pitchFamily="34" charset="0"/>
                  <a:cs typeface="Calibri" panose="020F0502020204030204" pitchFamily="34" charset="0"/>
                </a:rPr>
                <a:t>Cuardaitheora</a:t>
              </a:r>
              <a:r>
                <a:rPr lang="en-GB" sz="2000" b="1" spc="-5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000" b="1" spc="-50" dirty="0" err="1">
                  <a:latin typeface="Calibri" panose="020F0502020204030204" pitchFamily="34" charset="0"/>
                  <a:cs typeface="Calibri" panose="020F0502020204030204" pitchFamily="34" charset="0"/>
                </a:rPr>
                <a:t>Poist</a:t>
              </a:r>
              <a:endParaRPr lang="en-GB" sz="2000" b="1" spc="-5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342900" indent="-342900">
                <a:lnSpc>
                  <a:spcPts val="3200"/>
                </a:lnSpc>
                <a:buFont typeface="Arial" panose="020B0604020202020204" pitchFamily="34" charset="0"/>
                <a:buChar char="•"/>
              </a:pPr>
              <a:r>
                <a:rPr lang="en-GB" sz="2000" b="1" spc="-50" dirty="0" err="1">
                  <a:latin typeface="Calibri" panose="020F0502020204030204" pitchFamily="34" charset="0"/>
                  <a:cs typeface="Calibri" panose="020F0502020204030204" pitchFamily="34" charset="0"/>
                </a:rPr>
                <a:t>Pinsean</a:t>
              </a:r>
              <a:r>
                <a:rPr lang="en-GB" sz="2000" b="1" spc="-5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000" b="1" spc="-50" dirty="0" err="1">
                  <a:latin typeface="Calibri" panose="020F0502020204030204" pitchFamily="34" charset="0"/>
                  <a:cs typeface="Calibri" panose="020F0502020204030204" pitchFamily="34" charset="0"/>
                </a:rPr>
                <a:t>Stáit</a:t>
              </a:r>
              <a:endParaRPr lang="en-GB" sz="2000" b="1" spc="-5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342900" indent="-342900">
                <a:lnSpc>
                  <a:spcPts val="3200"/>
                </a:lnSpc>
                <a:buFont typeface="Arial" panose="020B0604020202020204" pitchFamily="34" charset="0"/>
                <a:buChar char="•"/>
              </a:pPr>
              <a:r>
                <a:rPr lang="en-GB" sz="2000" b="1" spc="-50" dirty="0" err="1">
                  <a:latin typeface="Calibri" panose="020F0502020204030204" pitchFamily="34" charset="0"/>
                  <a:cs typeface="Calibri" panose="020F0502020204030204" pitchFamily="34" charset="0"/>
                </a:rPr>
                <a:t>Sochair</a:t>
              </a:r>
              <a:r>
                <a:rPr lang="en-GB" sz="2000" b="1" spc="-50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000" b="1" spc="-50" dirty="0" err="1">
                  <a:latin typeface="Calibri" panose="020F0502020204030204" pitchFamily="34" charset="0"/>
                  <a:cs typeface="Calibri" panose="020F0502020204030204" pitchFamily="34" charset="0"/>
                </a:rPr>
                <a:t>Fiaclóireachta</a:t>
              </a:r>
              <a:endParaRPr lang="en-GB" sz="2000" b="1" spc="-5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8" name="Rounded Rectangle 47">
              <a:extLst>
                <a:ext uri="{FF2B5EF4-FFF2-40B4-BE49-F238E27FC236}">
                  <a16:creationId xmlns:a16="http://schemas.microsoft.com/office/drawing/2014/main" id="{B54FCFEF-8E6C-FCE5-F660-62B05B27E0F7}"/>
                </a:ext>
              </a:extLst>
            </p:cNvPr>
            <p:cNvSpPr/>
            <p:nvPr/>
          </p:nvSpPr>
          <p:spPr>
            <a:xfrm>
              <a:off x="9156630" y="2995125"/>
              <a:ext cx="2300400" cy="765111"/>
            </a:xfrm>
            <a:prstGeom prst="roundRect">
              <a:avLst/>
            </a:prstGeom>
            <a:solidFill>
              <a:srgbClr val="252179"/>
            </a:solidFill>
            <a:ln>
              <a:solidFill>
                <a:srgbClr val="2521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400"/>
                </a:lnSpc>
              </a:pP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Sochair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ÁSPC</a:t>
              </a:r>
            </a:p>
          </p:txBody>
        </p:sp>
        <p:sp>
          <p:nvSpPr>
            <p:cNvPr id="49" name="Up Arrow 48">
              <a:extLst>
                <a:ext uri="{FF2B5EF4-FFF2-40B4-BE49-F238E27FC236}">
                  <a16:creationId xmlns:a16="http://schemas.microsoft.com/office/drawing/2014/main" id="{98A8FD23-6DF0-AD99-BB6A-8757C5926753}"/>
                </a:ext>
              </a:extLst>
            </p:cNvPr>
            <p:cNvSpPr/>
            <p:nvPr/>
          </p:nvSpPr>
          <p:spPr>
            <a:xfrm rot="10800000">
              <a:off x="10089438" y="3860077"/>
              <a:ext cx="434785" cy="475967"/>
            </a:xfrm>
            <a:prstGeom prst="upArrow">
              <a:avLst/>
            </a:prstGeom>
            <a:solidFill>
              <a:srgbClr val="2521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915143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  <p:bldP spid="5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01C67F01-2121-DE5C-7F71-EFC4F2A6BB9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69C493-2913-29E9-9DA0-4BDD741CB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GB" b="1" i="0" dirty="0" err="1">
                <a:latin typeface="Calibri" panose="020F0502020204030204" pitchFamily="34" charset="0"/>
                <a:cs typeface="Calibri" panose="020F0502020204030204" pitchFamily="34" charset="0"/>
              </a:rPr>
              <a:t>Cén</a:t>
            </a:r>
            <a:r>
              <a:rPr lang="en-GB" b="1" i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b="1" i="0" dirty="0" err="1">
                <a:latin typeface="Calibri" panose="020F0502020204030204" pitchFamily="34" charset="0"/>
                <a:cs typeface="Calibri" panose="020F0502020204030204" pitchFamily="34" charset="0"/>
              </a:rPr>
              <a:t>chaoi</a:t>
            </a:r>
            <a:r>
              <a:rPr lang="en-GB" b="1" i="0" dirty="0">
                <a:latin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GB" b="1" i="0" dirty="0" err="1">
                <a:latin typeface="Calibri" panose="020F0502020204030204" pitchFamily="34" charset="0"/>
                <a:cs typeface="Calibri" panose="020F0502020204030204" pitchFamily="34" charset="0"/>
              </a:rPr>
              <a:t>ríomhtar</a:t>
            </a:r>
            <a:r>
              <a:rPr lang="en-GB" b="1" i="0" dirty="0">
                <a:latin typeface="Calibri" panose="020F0502020204030204" pitchFamily="34" charset="0"/>
                <a:cs typeface="Calibri" panose="020F0502020204030204" pitchFamily="34" charset="0"/>
              </a:rPr>
              <a:t> ÁSPC?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CD199E-C3FB-FB69-FFCE-9F8253DFC64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824" y="1838960"/>
            <a:ext cx="9675054" cy="424378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IE" b="1" dirty="0" err="1"/>
              <a:t>Ríomhtar</a:t>
            </a:r>
            <a:r>
              <a:rPr lang="en-IE" dirty="0"/>
              <a:t> ÁSPC </a:t>
            </a:r>
            <a:r>
              <a:rPr lang="en-IE" b="1" dirty="0" err="1"/>
              <a:t>bunaithe</a:t>
            </a:r>
            <a:r>
              <a:rPr lang="en-IE" dirty="0"/>
              <a:t> </a:t>
            </a:r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nithe</a:t>
            </a:r>
            <a:r>
              <a:rPr lang="en-IE" dirty="0"/>
              <a:t> </a:t>
            </a:r>
            <a:r>
              <a:rPr lang="en-IE" dirty="0" err="1"/>
              <a:t>seo</a:t>
            </a:r>
            <a:r>
              <a:rPr lang="en-IE" dirty="0"/>
              <a:t>:</a:t>
            </a:r>
          </a:p>
          <a:p>
            <a:pPr lvl="1"/>
            <a:r>
              <a:rPr lang="en-IE" dirty="0"/>
              <a:t>An </a:t>
            </a:r>
            <a:r>
              <a:rPr lang="en-IE" b="1" dirty="0" err="1"/>
              <a:t>cineál</a:t>
            </a:r>
            <a:r>
              <a:rPr lang="en-IE" b="1" dirty="0"/>
              <a:t> </a:t>
            </a:r>
            <a:r>
              <a:rPr lang="en-IE" b="1" dirty="0" err="1"/>
              <a:t>oibre</a:t>
            </a:r>
            <a:r>
              <a:rPr lang="en-IE" b="1" dirty="0"/>
              <a:t> </a:t>
            </a:r>
            <a:r>
              <a:rPr lang="en-IE" dirty="0"/>
              <a:t>a </a:t>
            </a:r>
            <a:r>
              <a:rPr lang="en-IE" dirty="0" err="1"/>
              <a:t>dhéanann</a:t>
            </a:r>
            <a:r>
              <a:rPr lang="en-IE" dirty="0"/>
              <a:t> </a:t>
            </a:r>
            <a:r>
              <a:rPr lang="en-IE" dirty="0" err="1"/>
              <a:t>tú</a:t>
            </a:r>
            <a:endParaRPr lang="en-IE" dirty="0"/>
          </a:p>
          <a:p>
            <a:pPr lvl="1"/>
            <a:r>
              <a:rPr lang="en-IE" b="1" dirty="0"/>
              <a:t>An </a:t>
            </a:r>
            <a:r>
              <a:rPr lang="en-IE" b="1" dirty="0" err="1"/>
              <a:t>méid</a:t>
            </a:r>
            <a:r>
              <a:rPr lang="en-IE" b="1" dirty="0"/>
              <a:t> a </a:t>
            </a:r>
            <a:r>
              <a:rPr lang="en-IE" b="1" dirty="0" err="1"/>
              <a:t>thuilleann</a:t>
            </a:r>
            <a:r>
              <a:rPr lang="en-IE" b="1" dirty="0"/>
              <a:t> </a:t>
            </a:r>
            <a:r>
              <a:rPr lang="en-IE" b="1" dirty="0" err="1"/>
              <a:t>tú</a:t>
            </a:r>
            <a:endParaRPr lang="en-IE" dirty="0"/>
          </a:p>
          <a:p>
            <a:pPr>
              <a:lnSpc>
                <a:spcPct val="90000"/>
              </a:lnSpc>
            </a:pPr>
            <a:endParaRPr lang="en-GB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IE" dirty="0" err="1"/>
              <a:t>Úsáidtear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fachtóirí</a:t>
            </a:r>
            <a:r>
              <a:rPr lang="en-IE" dirty="0"/>
              <a:t> </a:t>
            </a:r>
            <a:r>
              <a:rPr lang="en-IE" dirty="0" err="1"/>
              <a:t>seo</a:t>
            </a:r>
            <a:r>
              <a:rPr lang="en-IE" dirty="0"/>
              <a:t> </a:t>
            </a:r>
            <a:r>
              <a:rPr lang="en-IE" dirty="0" err="1"/>
              <a:t>chun</a:t>
            </a:r>
            <a:r>
              <a:rPr lang="en-IE" dirty="0"/>
              <a:t> </a:t>
            </a:r>
            <a:r>
              <a:rPr lang="en-IE" dirty="0" err="1"/>
              <a:t>d'aicme</a:t>
            </a:r>
            <a:r>
              <a:rPr lang="en-IE" dirty="0"/>
              <a:t> </a:t>
            </a:r>
            <a:br>
              <a:rPr lang="en-IE" dirty="0"/>
            </a:br>
            <a:r>
              <a:rPr lang="en-IE" dirty="0"/>
              <a:t>ÁSPC a </a:t>
            </a:r>
            <a:r>
              <a:rPr lang="en-IE" dirty="0" err="1"/>
              <a:t>chinneadh</a:t>
            </a:r>
            <a:r>
              <a:rPr lang="en-IE" dirty="0"/>
              <a:t>:</a:t>
            </a:r>
          </a:p>
          <a:p>
            <a:pPr lvl="1"/>
            <a:r>
              <a:rPr lang="en-IE" b="1" dirty="0"/>
              <a:t>11 </a:t>
            </a:r>
            <a:r>
              <a:rPr lang="en-IE" b="1" dirty="0" err="1"/>
              <a:t>aicme</a:t>
            </a:r>
            <a:r>
              <a:rPr lang="en-IE" b="1" dirty="0"/>
              <a:t> </a:t>
            </a:r>
            <a:r>
              <a:rPr lang="en-IE" b="1" dirty="0" err="1"/>
              <a:t>éagsúla</a:t>
            </a:r>
            <a:r>
              <a:rPr lang="en-IE" b="1" dirty="0"/>
              <a:t> ÁSPC </a:t>
            </a:r>
            <a:endParaRPr lang="en-IE" dirty="0"/>
          </a:p>
          <a:p>
            <a:pPr lvl="2"/>
            <a:r>
              <a:rPr lang="en-IE" dirty="0" err="1"/>
              <a:t>Múinteoirí</a:t>
            </a:r>
            <a:r>
              <a:rPr lang="en-IE" dirty="0"/>
              <a:t> a </a:t>
            </a:r>
            <a:r>
              <a:rPr lang="en-IE" dirty="0" err="1"/>
              <a:t>thosaigh</a:t>
            </a:r>
            <a:r>
              <a:rPr lang="en-IE" dirty="0"/>
              <a:t> ag </a:t>
            </a:r>
            <a:r>
              <a:rPr lang="en-IE" dirty="0" err="1"/>
              <a:t>obair</a:t>
            </a:r>
            <a:r>
              <a:rPr lang="en-IE" dirty="0"/>
              <a:t> tar </a:t>
            </a:r>
            <a:r>
              <a:rPr lang="en-IE" dirty="0" err="1"/>
              <a:t>éis</a:t>
            </a:r>
            <a:r>
              <a:rPr lang="en-IE" dirty="0"/>
              <a:t> 1995 </a:t>
            </a:r>
            <a:r>
              <a:rPr lang="en-IE" dirty="0" err="1"/>
              <a:t>íocann</a:t>
            </a:r>
            <a:r>
              <a:rPr lang="en-IE" dirty="0"/>
              <a:t> </a:t>
            </a:r>
            <a:r>
              <a:rPr lang="en-IE" dirty="0" err="1"/>
              <a:t>siad</a:t>
            </a:r>
            <a:r>
              <a:rPr lang="en-IE" dirty="0"/>
              <a:t> </a:t>
            </a:r>
            <a:r>
              <a:rPr lang="en-IE" dirty="0" err="1"/>
              <a:t>Aicme</a:t>
            </a:r>
            <a:r>
              <a:rPr lang="en-IE" dirty="0"/>
              <a:t> A de ÁSPC</a:t>
            </a:r>
          </a:p>
          <a:p>
            <a:pPr lvl="2"/>
            <a:r>
              <a:rPr lang="en-IE" dirty="0" err="1"/>
              <a:t>Íocann</a:t>
            </a:r>
            <a:r>
              <a:rPr lang="en-IE" dirty="0"/>
              <a:t> </a:t>
            </a:r>
            <a:r>
              <a:rPr lang="en-IE" dirty="0" err="1"/>
              <a:t>Uachtarán</a:t>
            </a:r>
            <a:r>
              <a:rPr lang="en-IE" dirty="0"/>
              <a:t> </a:t>
            </a:r>
            <a:r>
              <a:rPr lang="en-IE" dirty="0" err="1"/>
              <a:t>na</a:t>
            </a:r>
            <a:r>
              <a:rPr lang="en-IE" dirty="0"/>
              <a:t> </a:t>
            </a:r>
            <a:r>
              <a:rPr lang="en-IE" dirty="0" err="1"/>
              <a:t>hÉireann</a:t>
            </a:r>
            <a:r>
              <a:rPr lang="en-IE" dirty="0"/>
              <a:t> </a:t>
            </a:r>
            <a:r>
              <a:rPr lang="en-IE" dirty="0" err="1"/>
              <a:t>Aicme</a:t>
            </a:r>
            <a:r>
              <a:rPr lang="en-IE" dirty="0"/>
              <a:t> K de ÁSPC</a:t>
            </a:r>
          </a:p>
          <a:p>
            <a:pPr lvl="2"/>
            <a:r>
              <a:rPr lang="en-IE" dirty="0" err="1"/>
              <a:t>Íocann</a:t>
            </a:r>
            <a:r>
              <a:rPr lang="en-IE" dirty="0"/>
              <a:t> </a:t>
            </a:r>
            <a:r>
              <a:rPr lang="en-IE" dirty="0" err="1"/>
              <a:t>feirmeoirí</a:t>
            </a:r>
            <a:r>
              <a:rPr lang="en-IE" dirty="0"/>
              <a:t> </a:t>
            </a:r>
            <a:r>
              <a:rPr lang="en-IE" dirty="0" err="1"/>
              <a:t>Aicme</a:t>
            </a:r>
            <a:r>
              <a:rPr lang="en-IE" dirty="0"/>
              <a:t> S de ÁSPC</a:t>
            </a:r>
          </a:p>
          <a:p>
            <a:pPr lvl="1">
              <a:lnSpc>
                <a:spcPct val="90000"/>
              </a:lnSpc>
            </a:pP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</a:pPr>
            <a:endParaRPr lang="en-GB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1A2BF6D-F1FB-C47B-6A4C-4314D2385E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9668404" y="1478490"/>
            <a:ext cx="2450118" cy="245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941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42E30A62-8ADE-E5A0-3663-678831E82A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CA40CA-572B-0755-596A-2A7717A8E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766992"/>
            <a:ext cx="8140453" cy="766992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 err="1"/>
              <a:t>duillín</a:t>
            </a:r>
            <a:r>
              <a:rPr lang="en-US" dirty="0"/>
              <a:t> </a:t>
            </a:r>
            <a:r>
              <a:rPr lang="en-US" dirty="0" err="1"/>
              <a:t>pá</a:t>
            </a:r>
            <a:endParaRPr lang="en-US" dirty="0"/>
          </a:p>
        </p:txBody>
      </p:sp>
      <p:pic>
        <p:nvPicPr>
          <p:cNvPr id="4" name="Picture 3" descr="Duillíní pá samplach">
            <a:extLst>
              <a:ext uri="{FF2B5EF4-FFF2-40B4-BE49-F238E27FC236}">
                <a16:creationId xmlns:a16="http://schemas.microsoft.com/office/drawing/2014/main" id="{071C9DE1-82EC-89D4-FC91-6E1744660CA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895545" y="914326"/>
            <a:ext cx="8152307" cy="5425234"/>
          </a:xfrm>
          <a:prstGeom prst="rect">
            <a:avLst/>
          </a:prstGeom>
          <a:ln w="38100">
            <a:solidFill>
              <a:srgbClr val="252179"/>
            </a:solidFill>
          </a:ln>
        </p:spPr>
      </p:pic>
    </p:spTree>
    <p:extLst>
      <p:ext uri="{BB962C8B-B14F-4D97-AF65-F5344CB8AC3E}">
        <p14:creationId xmlns:p14="http://schemas.microsoft.com/office/powerpoint/2010/main" val="20536297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3">
            <a:extLst>
              <a:ext uri="{FF2B5EF4-FFF2-40B4-BE49-F238E27FC236}">
                <a16:creationId xmlns:a16="http://schemas.microsoft.com/office/drawing/2014/main" id="{2D85DEE1-DC42-2C53-2499-CE654B4B842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A6766B-A237-A730-92A1-7AC98E79FA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766888" y="576263"/>
            <a:ext cx="3010521" cy="385762"/>
          </a:xfrm>
        </p:spPr>
        <p:txBody>
          <a:bodyPr/>
          <a:lstStyle/>
          <a:p>
            <a:r>
              <a:rPr lang="en-US" dirty="0" err="1"/>
              <a:t>Gníomhaíocht</a:t>
            </a:r>
            <a:r>
              <a:rPr lang="en-US" dirty="0"/>
              <a:t> 2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AEE098-AD47-BCB2-9D69-9CC0DBAE1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/>
          <a:lstStyle/>
          <a:p>
            <a:r>
              <a:rPr lang="en-GB" dirty="0" err="1"/>
              <a:t>Díospóireacht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75F3B3-45FA-E4F4-EAC8-1B678F3BE8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1073" y="1508951"/>
            <a:ext cx="10079743" cy="4243788"/>
          </a:xfrm>
        </p:spPr>
        <p:txBody>
          <a:bodyPr/>
          <a:lstStyle/>
          <a:p>
            <a:pPr marL="0" indent="0">
              <a:buNone/>
            </a:pPr>
            <a:r>
              <a:rPr lang="en-GB" sz="3000" b="1" dirty="0"/>
              <a:t>Ba </a:t>
            </a:r>
            <a:r>
              <a:rPr lang="en-GB" sz="3000" b="1" dirty="0" err="1"/>
              <a:t>chóir</a:t>
            </a:r>
            <a:r>
              <a:rPr lang="en-GB" sz="3000" b="1" dirty="0"/>
              <a:t> </a:t>
            </a:r>
            <a:r>
              <a:rPr lang="en-GB" sz="3000" b="1" dirty="0" err="1"/>
              <a:t>d'fhostaithe</a:t>
            </a:r>
            <a:r>
              <a:rPr lang="en-GB" sz="3000" b="1" dirty="0"/>
              <a:t> in </a:t>
            </a:r>
            <a:r>
              <a:rPr lang="en-GB" sz="3000" b="1" dirty="0" err="1"/>
              <a:t>Éirinn</a:t>
            </a:r>
            <a:r>
              <a:rPr lang="en-GB" sz="3000" b="1" dirty="0"/>
              <a:t> </a:t>
            </a:r>
            <a:r>
              <a:rPr lang="en-GB" sz="3000" b="1" dirty="0" err="1"/>
              <a:t>cánacha</a:t>
            </a:r>
            <a:r>
              <a:rPr lang="en-GB" sz="3000" b="1" dirty="0"/>
              <a:t> </a:t>
            </a:r>
            <a:r>
              <a:rPr lang="en-GB" sz="3000" b="1" dirty="0" err="1"/>
              <a:t>níos</a:t>
            </a:r>
            <a:r>
              <a:rPr lang="en-GB" sz="3000" b="1" dirty="0"/>
              <a:t> </a:t>
            </a:r>
            <a:r>
              <a:rPr lang="en-GB" sz="3000" b="1" dirty="0" err="1"/>
              <a:t>airde</a:t>
            </a:r>
            <a:r>
              <a:rPr lang="en-GB" sz="3000" b="1" dirty="0"/>
              <a:t> a </a:t>
            </a:r>
            <a:r>
              <a:rPr lang="en-GB" sz="3000" b="1" dirty="0" err="1"/>
              <a:t>íoc</a:t>
            </a:r>
            <a:r>
              <a:rPr lang="en-GB" sz="3000" b="1" dirty="0"/>
              <a:t> </a:t>
            </a:r>
            <a:r>
              <a:rPr lang="en-GB" sz="3000" b="1" dirty="0" err="1"/>
              <a:t>ar</a:t>
            </a:r>
            <a:r>
              <a:rPr lang="en-GB" sz="3000" b="1" dirty="0"/>
              <a:t> a </a:t>
            </a:r>
            <a:r>
              <a:rPr lang="en-GB" sz="3000" b="1" dirty="0" err="1"/>
              <a:t>bpá</a:t>
            </a:r>
            <a:endParaRPr lang="en-GB" sz="3000" b="1" dirty="0"/>
          </a:p>
          <a:p>
            <a:pPr marL="0" indent="0">
              <a:buNone/>
            </a:pPr>
            <a:r>
              <a:rPr lang="en-GB" dirty="0" err="1"/>
              <a:t>Ullmhaigh</a:t>
            </a:r>
            <a:r>
              <a:rPr lang="en-GB" dirty="0"/>
              <a:t> </a:t>
            </a:r>
            <a:r>
              <a:rPr lang="en-GB" dirty="0" err="1"/>
              <a:t>argóint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son an </a:t>
            </a:r>
            <a:r>
              <a:rPr lang="en-GB" dirty="0" err="1"/>
              <a:t>rúin</a:t>
            </a:r>
            <a:r>
              <a:rPr lang="en-GB" dirty="0"/>
              <a:t> </a:t>
            </a:r>
            <a:r>
              <a:rPr lang="en-GB" dirty="0" err="1"/>
              <a:t>seo</a:t>
            </a:r>
            <a:r>
              <a:rPr lang="en-GB" dirty="0"/>
              <a:t> </a:t>
            </a:r>
            <a:r>
              <a:rPr lang="en-GB" dirty="0" err="1"/>
              <a:t>nó</a:t>
            </a:r>
            <a:r>
              <a:rPr lang="en-GB" dirty="0"/>
              <a:t> </a:t>
            </a:r>
            <a:r>
              <a:rPr lang="en-GB" dirty="0" err="1"/>
              <a:t>ina</a:t>
            </a:r>
            <a:r>
              <a:rPr lang="en-GB" dirty="0"/>
              <a:t> </a:t>
            </a:r>
            <a:r>
              <a:rPr lang="en-GB" dirty="0" err="1"/>
              <a:t>coinne</a:t>
            </a:r>
            <a:r>
              <a:rPr lang="en-GB" dirty="0"/>
              <a:t> </a:t>
            </a:r>
            <a:r>
              <a:rPr lang="en-GB" dirty="0" err="1"/>
              <a:t>ó</a:t>
            </a:r>
            <a:r>
              <a:rPr lang="en-GB" dirty="0"/>
              <a:t> </a:t>
            </a:r>
            <a:r>
              <a:rPr lang="en-GB" dirty="0" err="1"/>
              <a:t>dhearcadh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</a:t>
            </a:r>
            <a:r>
              <a:rPr lang="en-GB" dirty="0" err="1"/>
              <a:t>ngrúpaí</a:t>
            </a:r>
            <a:r>
              <a:rPr lang="en-GB" dirty="0"/>
              <a:t> / </a:t>
            </a:r>
            <a:r>
              <a:rPr lang="en-GB" dirty="0" err="1"/>
              <a:t>na</a:t>
            </a:r>
            <a:r>
              <a:rPr lang="en-GB" dirty="0"/>
              <a:t> </a:t>
            </a:r>
            <a:r>
              <a:rPr lang="en-GB" dirty="0" err="1"/>
              <a:t>ndaoine</a:t>
            </a:r>
            <a:r>
              <a:rPr lang="en-GB" dirty="0"/>
              <a:t> </a:t>
            </a:r>
            <a:r>
              <a:rPr lang="en-GB" dirty="0" err="1"/>
              <a:t>seo</a:t>
            </a:r>
            <a:r>
              <a:rPr lang="en-GB" dirty="0"/>
              <a:t> </a:t>
            </a:r>
            <a:r>
              <a:rPr lang="en-GB" dirty="0" err="1"/>
              <a:t>thíos</a:t>
            </a:r>
            <a:r>
              <a:rPr lang="en-GB" dirty="0"/>
              <a:t>.</a:t>
            </a:r>
          </a:p>
          <a:p>
            <a:endParaRPr lang="en-US" dirty="0"/>
          </a:p>
        </p:txBody>
      </p:sp>
      <p:grpSp>
        <p:nvGrpSpPr>
          <p:cNvPr id="5" name="Group 4" descr="Fostóirí&#10;">
            <a:extLst>
              <a:ext uri="{FF2B5EF4-FFF2-40B4-BE49-F238E27FC236}">
                <a16:creationId xmlns:a16="http://schemas.microsoft.com/office/drawing/2014/main" id="{BAC245E1-30C3-E073-198B-707B2A4C5FA5}"/>
              </a:ext>
            </a:extLst>
          </p:cNvPr>
          <p:cNvGrpSpPr/>
          <p:nvPr/>
        </p:nvGrpSpPr>
        <p:grpSpPr>
          <a:xfrm>
            <a:off x="1865875" y="3643645"/>
            <a:ext cx="2528844" cy="2705437"/>
            <a:chOff x="1865875" y="3643645"/>
            <a:chExt cx="2528844" cy="2705437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D1DE1A65-6B43-F109-122D-BF70B62CDE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9373" r="19115" b="-575"/>
            <a:stretch/>
          </p:blipFill>
          <p:spPr>
            <a:xfrm>
              <a:off x="1865875" y="3643645"/>
              <a:ext cx="2484255" cy="2330865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6DB9A37-ECE8-EF62-A16D-655237FF2551}"/>
                </a:ext>
              </a:extLst>
            </p:cNvPr>
            <p:cNvSpPr txBox="1"/>
            <p:nvPr/>
          </p:nvSpPr>
          <p:spPr>
            <a:xfrm>
              <a:off x="1993072" y="5869485"/>
              <a:ext cx="2401647" cy="479597"/>
            </a:xfrm>
            <a:prstGeom prst="roundRect">
              <a:avLst>
                <a:gd name="adj" fmla="val 21234"/>
              </a:avLst>
            </a:prstGeom>
            <a:solidFill>
              <a:srgbClr val="252179"/>
            </a:solidFill>
            <a:ln w="25400">
              <a:solidFill>
                <a:srgbClr val="252179"/>
              </a:solidFill>
              <a:prstDash val="solid"/>
            </a:ln>
          </p:spPr>
          <p:txBody>
            <a:bodyPr wrap="square" tIns="72000" bIns="72000" rtlCol="0" anchor="ctr">
              <a:spAutoFit/>
            </a:bodyPr>
            <a:lstStyle/>
            <a:p>
              <a:pPr algn="ctr"/>
              <a:r>
                <a:rPr lang="en-GB" b="1" dirty="0" err="1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Fostóirí</a:t>
              </a:r>
              <a:endParaRPr lang="en-GB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6" name="Group 5" descr="Fostaithe&#10;">
            <a:extLst>
              <a:ext uri="{FF2B5EF4-FFF2-40B4-BE49-F238E27FC236}">
                <a16:creationId xmlns:a16="http://schemas.microsoft.com/office/drawing/2014/main" id="{348086BF-DFC8-951D-E16F-5427E2802B2E}"/>
              </a:ext>
            </a:extLst>
          </p:cNvPr>
          <p:cNvGrpSpPr/>
          <p:nvPr/>
        </p:nvGrpSpPr>
        <p:grpSpPr>
          <a:xfrm>
            <a:off x="4693298" y="3760237"/>
            <a:ext cx="3656492" cy="2588845"/>
            <a:chOff x="4693298" y="3760237"/>
            <a:chExt cx="3656492" cy="2588845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E2B76ED9-E528-D127-9D11-AD8D11891537}"/>
                </a:ext>
              </a:extLst>
            </p:cNvPr>
            <p:cNvGrpSpPr/>
            <p:nvPr/>
          </p:nvGrpSpPr>
          <p:grpSpPr>
            <a:xfrm>
              <a:off x="4693298" y="3760237"/>
              <a:ext cx="3656492" cy="2102307"/>
              <a:chOff x="1297259" y="4524655"/>
              <a:chExt cx="3722610" cy="2140322"/>
            </a:xfrm>
          </p:grpSpPr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21A31BA5-A994-2424-90C1-47F05EB0640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 l="14473" r="14473"/>
              <a:stretch/>
            </p:blipFill>
            <p:spPr>
              <a:xfrm>
                <a:off x="2877678" y="4655056"/>
                <a:ext cx="2142191" cy="2009921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5145A04E-21ED-DF9C-9BED-EC541DF9C44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5034" t="4393" r="4014" b="13941"/>
              <a:stretch/>
            </p:blipFill>
            <p:spPr>
              <a:xfrm>
                <a:off x="1297259" y="4739951"/>
                <a:ext cx="1470725" cy="1925026"/>
              </a:xfrm>
              <a:prstGeom prst="rect">
                <a:avLst/>
              </a:prstGeom>
            </p:spPr>
          </p:pic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D8432FED-884E-F684-EE85-82970BA74C5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3565" t="-854" r="3861" b="7713"/>
              <a:stretch/>
            </p:blipFill>
            <p:spPr>
              <a:xfrm flipH="1">
                <a:off x="2188247" y="4524655"/>
                <a:ext cx="1752573" cy="2140322"/>
              </a:xfrm>
              <a:prstGeom prst="rect">
                <a:avLst/>
              </a:prstGeom>
            </p:spPr>
          </p:pic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7BC2316-F77D-1E88-B63E-3BECC97F7258}"/>
                </a:ext>
              </a:extLst>
            </p:cNvPr>
            <p:cNvSpPr txBox="1"/>
            <p:nvPr/>
          </p:nvSpPr>
          <p:spPr>
            <a:xfrm>
              <a:off x="4858677" y="5869485"/>
              <a:ext cx="3146986" cy="479597"/>
            </a:xfrm>
            <a:prstGeom prst="roundRect">
              <a:avLst>
                <a:gd name="adj" fmla="val 21234"/>
              </a:avLst>
            </a:prstGeom>
            <a:solidFill>
              <a:srgbClr val="252179"/>
            </a:solidFill>
            <a:ln w="25400">
              <a:solidFill>
                <a:srgbClr val="252179"/>
              </a:solidFill>
              <a:prstDash val="solid"/>
            </a:ln>
          </p:spPr>
          <p:txBody>
            <a:bodyPr wrap="square" tIns="72000" bIns="72000" rtlCol="0" anchor="ctr">
              <a:spAutoFit/>
            </a:bodyPr>
            <a:lstStyle/>
            <a:p>
              <a:pPr algn="ctr"/>
              <a:r>
                <a:rPr lang="en-GB" b="1" dirty="0" err="1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Fostaithe</a:t>
              </a:r>
              <a:endParaRPr lang="en-GB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7" name="Group 6" descr="An rialtas&#10;">
            <a:extLst>
              <a:ext uri="{FF2B5EF4-FFF2-40B4-BE49-F238E27FC236}">
                <a16:creationId xmlns:a16="http://schemas.microsoft.com/office/drawing/2014/main" id="{342F0442-7905-552D-B1F0-77A899347DA4}"/>
              </a:ext>
            </a:extLst>
          </p:cNvPr>
          <p:cNvGrpSpPr/>
          <p:nvPr/>
        </p:nvGrpSpPr>
        <p:grpSpPr>
          <a:xfrm>
            <a:off x="8388491" y="3694922"/>
            <a:ext cx="3022847" cy="2654160"/>
            <a:chOff x="8388491" y="3694922"/>
            <a:chExt cx="3022847" cy="265416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574886A-B2F7-F616-FF1E-2F4A25FF71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/>
          </p:blipFill>
          <p:spPr>
            <a:xfrm>
              <a:off x="8447712" y="3694922"/>
              <a:ext cx="2874688" cy="2214705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423E243-C0E9-6A68-0C0B-93F0436A6ACA}"/>
                </a:ext>
              </a:extLst>
            </p:cNvPr>
            <p:cNvSpPr txBox="1"/>
            <p:nvPr/>
          </p:nvSpPr>
          <p:spPr>
            <a:xfrm>
              <a:off x="8388491" y="5869485"/>
              <a:ext cx="3022847" cy="479597"/>
            </a:xfrm>
            <a:prstGeom prst="roundRect">
              <a:avLst>
                <a:gd name="adj" fmla="val 21234"/>
              </a:avLst>
            </a:prstGeom>
            <a:solidFill>
              <a:srgbClr val="252179"/>
            </a:solidFill>
            <a:ln w="25400">
              <a:solidFill>
                <a:srgbClr val="252179"/>
              </a:solidFill>
              <a:prstDash val="solid"/>
            </a:ln>
          </p:spPr>
          <p:txBody>
            <a:bodyPr wrap="square" tIns="72000" bIns="72000" rtlCol="0" anchor="ctr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An </a:t>
              </a:r>
              <a:r>
                <a:rPr lang="en-GB" b="1" dirty="0" err="1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rialtas</a:t>
              </a:r>
              <a:endParaRPr lang="en-GB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4067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C05D9B-4727-3E66-EE71-F3A18A9C459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EDED247-5F33-3A65-7393-E92512299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b="1" i="0" dirty="0" err="1">
                <a:latin typeface="Calibri" panose="020F0502020204030204" pitchFamily="34" charset="0"/>
                <a:cs typeface="Calibri" panose="020F0502020204030204" pitchFamily="34" charset="0"/>
              </a:rPr>
              <a:t>Dialann</a:t>
            </a:r>
            <a:r>
              <a:rPr lang="en-GB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4000" b="1" i="0" dirty="0" err="1">
                <a:latin typeface="Calibri" panose="020F0502020204030204" pitchFamily="34" charset="0"/>
                <a:cs typeface="Calibri" panose="020F0502020204030204" pitchFamily="34" charset="0"/>
              </a:rPr>
              <a:t>Foghlama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CBF4752-90EB-B8BF-FE68-361DA4D8F6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3"/>
          <a:stretch/>
        </p:blipFill>
        <p:spPr>
          <a:xfrm>
            <a:off x="1612669" y="1494131"/>
            <a:ext cx="8975956" cy="5567909"/>
          </a:xfrm>
          <a:prstGeom prst="rect">
            <a:avLst/>
          </a:prstGeom>
          <a:effectLst>
            <a:outerShdw blurRad="124068" dist="101561" dir="3000000" sx="100220" sy="100220" algn="ctr" rotWithShape="0">
              <a:srgbClr val="000000">
                <a:alpha val="38145"/>
              </a:srgb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F1F245D-772F-EF90-A890-A7DE38B9EE11}"/>
              </a:ext>
            </a:extLst>
          </p:cNvPr>
          <p:cNvSpPr txBox="1"/>
          <p:nvPr/>
        </p:nvSpPr>
        <p:spPr>
          <a:xfrm>
            <a:off x="7825841" y="2468515"/>
            <a:ext cx="2307374" cy="2610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Líon</a:t>
            </a: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isteach</a:t>
            </a: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 do </a:t>
            </a:r>
            <a:r>
              <a:rPr lang="en-GB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Dhialann</a:t>
            </a: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Foghlama</a:t>
            </a: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d’Aonad</a:t>
            </a: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 4 – MSU agus ÁSPC </a:t>
            </a:r>
            <a:r>
              <a:rPr lang="en-GB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d'Fhostaithe</a:t>
            </a: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" name="Triangle 8">
            <a:extLst>
              <a:ext uri="{FF2B5EF4-FFF2-40B4-BE49-F238E27FC236}">
                <a16:creationId xmlns:a16="http://schemas.microsoft.com/office/drawing/2014/main" id="{E59FCD7D-3677-730D-F2F0-044AA7B002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1264253" y="862596"/>
            <a:ext cx="348894" cy="653832"/>
          </a:xfrm>
          <a:prstGeom prst="triangle">
            <a:avLst>
              <a:gd name="adj" fmla="val 50000"/>
            </a:avLst>
          </a:prstGeom>
          <a:solidFill>
            <a:srgbClr val="25217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DB51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24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8F9B6DD-2A6F-E060-90DD-44A68097F1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81682B-8871-9811-878D-E47214FAC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>
            <a:normAutofit/>
          </a:bodyPr>
          <a:lstStyle/>
          <a:p>
            <a:r>
              <a:rPr lang="en-GB" dirty="0" err="1"/>
              <a:t>Spriocanna</a:t>
            </a:r>
            <a:r>
              <a:rPr lang="en-GB" dirty="0"/>
              <a:t> </a:t>
            </a:r>
            <a:r>
              <a:rPr lang="en-GB" dirty="0" err="1"/>
              <a:t>Foghlama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183B71-AC27-2A7B-9D67-5C3E3A4436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16191" y="1022835"/>
            <a:ext cx="1307132" cy="1307132"/>
          </a:xfrm>
          <a:prstGeom prst="rect">
            <a:avLst/>
          </a:prstGeom>
        </p:spPr>
      </p:pic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B8A31674-7261-54CB-8970-EAD1F444ADF9}"/>
              </a:ext>
            </a:extLst>
          </p:cNvPr>
          <p:cNvSpPr txBox="1">
            <a:spLocks/>
          </p:cNvSpPr>
          <p:nvPr/>
        </p:nvSpPr>
        <p:spPr>
          <a:xfrm>
            <a:off x="1761074" y="1508951"/>
            <a:ext cx="9492174" cy="42437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7200" indent="-4572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Ag </a:t>
            </a:r>
            <a:r>
              <a:rPr lang="en-GB" dirty="0" err="1"/>
              <a:t>deireadh</a:t>
            </a:r>
            <a:r>
              <a:rPr lang="en-GB" dirty="0"/>
              <a:t> an </a:t>
            </a:r>
            <a:r>
              <a:rPr lang="en-GB" dirty="0" err="1"/>
              <a:t>aonaid</a:t>
            </a:r>
            <a:r>
              <a:rPr lang="en-GB" dirty="0"/>
              <a:t>, </a:t>
            </a:r>
            <a:r>
              <a:rPr lang="en-GB" dirty="0" err="1"/>
              <a:t>beidh</a:t>
            </a:r>
            <a:r>
              <a:rPr lang="en-GB" dirty="0"/>
              <a:t> </a:t>
            </a:r>
            <a:r>
              <a:rPr lang="en-GB" dirty="0" err="1"/>
              <a:t>mé</a:t>
            </a:r>
            <a:r>
              <a:rPr lang="en-GB" dirty="0"/>
              <a:t> in </a:t>
            </a:r>
            <a:r>
              <a:rPr lang="en-GB" dirty="0" err="1"/>
              <a:t>ann</a:t>
            </a:r>
            <a:r>
              <a:rPr lang="en-GB" dirty="0"/>
              <a:t>:</a:t>
            </a:r>
          </a:p>
        </p:txBody>
      </p:sp>
      <p:graphicFrame>
        <p:nvGraphicFramePr>
          <p:cNvPr id="3" name="Table 4" descr="1. Coincheap an Mhuirir Sóisialaigh Uilíoch (MSU) a mhíniú&#10;2. Ríomhanna (Suimeanna) bunúsacha MSU a dhéanamh&#10;3. Idirdhealú a dhéanamh idir ioncam atá faoi réir MSU agus ioncam atá díolmhaithe ó MSU&#10;4. Gnéithe de Dheimhniú Creidmheasanna Cánach (DCC) a scrúdú agus a mhíniú&#10;5. Comhpháirteanna na ranníocaíochtaí ÁSPC agus na sochair a fuarthas ó na ranníocaíochtaí seo a mhíniú&#10;6. Míniú a thabhairt ar an gcaoi a ríomhtar ÁSPC">
            <a:extLst>
              <a:ext uri="{FF2B5EF4-FFF2-40B4-BE49-F238E27FC236}">
                <a16:creationId xmlns:a16="http://schemas.microsoft.com/office/drawing/2014/main" id="{7F5481B1-C572-ABCC-FDC7-8673B2CA4F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28305"/>
              </p:ext>
            </p:extLst>
          </p:nvPr>
        </p:nvGraphicFramePr>
        <p:xfrm>
          <a:off x="1825594" y="2186298"/>
          <a:ext cx="10033326" cy="4389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81012">
                  <a:extLst>
                    <a:ext uri="{9D8B030D-6E8A-4147-A177-3AD203B41FA5}">
                      <a16:colId xmlns:a16="http://schemas.microsoft.com/office/drawing/2014/main" val="2970168207"/>
                    </a:ext>
                  </a:extLst>
                </a:gridCol>
                <a:gridCol w="9452314">
                  <a:extLst>
                    <a:ext uri="{9D8B030D-6E8A-4147-A177-3AD203B41FA5}">
                      <a16:colId xmlns:a16="http://schemas.microsoft.com/office/drawing/2014/main" val="1851833650"/>
                    </a:ext>
                  </a:extLst>
                </a:gridCol>
              </a:tblGrid>
              <a:tr h="511668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anchor="ctr" anchorCtr="1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21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Coincheap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an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Mhuirir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Sóisialaigh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Uilíoch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(MSU) a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mhíniú</a:t>
                      </a:r>
                      <a:endParaRPr lang="en-GB" sz="2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60966760"/>
                  </a:ext>
                </a:extLst>
              </a:tr>
              <a:tr h="420936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anchor="ctr" anchorCtr="1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21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Ríomhanna</a:t>
                      </a: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</a:t>
                      </a:r>
                      <a:r>
                        <a:rPr lang="en-GB" sz="2800" b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Suimeanna</a:t>
                      </a: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 </a:t>
                      </a:r>
                      <a:r>
                        <a:rPr lang="en-GB" sz="2800" b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bunúsacha</a:t>
                      </a: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MSU a </a:t>
                      </a:r>
                      <a:r>
                        <a:rPr lang="en-GB" sz="2800" b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dhéanamh</a:t>
                      </a:r>
                      <a:endParaRPr lang="en-GB" sz="2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38902168"/>
                  </a:ext>
                </a:extLst>
              </a:tr>
              <a:tr h="420228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anchor="ctr" anchorCtr="1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21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Idirdhealú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dhéanamh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idir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ioncam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atá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faoi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réir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MSU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agus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ioncam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atá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díolmhaithe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ó MSU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19290955"/>
                  </a:ext>
                </a:extLst>
              </a:tr>
              <a:tr h="420228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anchor="ctr" anchorCtr="1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21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spc="-40" baseline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Gnéithe</a:t>
                      </a:r>
                      <a:r>
                        <a:rPr lang="en-GB" sz="2800" spc="-4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de </a:t>
                      </a:r>
                      <a:r>
                        <a:rPr lang="en-GB" sz="2800" spc="-40" baseline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Dheimhniú</a:t>
                      </a:r>
                      <a:r>
                        <a:rPr lang="en-GB" sz="2800" spc="-4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spc="-40" baseline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Creidmheasanna</a:t>
                      </a:r>
                      <a:r>
                        <a:rPr lang="en-GB" sz="2800" spc="-4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spc="-40" baseline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Cánach</a:t>
                      </a:r>
                      <a:r>
                        <a:rPr lang="en-GB" sz="2800" spc="-4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(DCC) a </a:t>
                      </a:r>
                      <a:r>
                        <a:rPr lang="en-GB" sz="2800" spc="-40" baseline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scrúdú</a:t>
                      </a:r>
                      <a:r>
                        <a:rPr lang="en-GB" sz="2800" spc="-4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spc="-40" baseline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agus</a:t>
                      </a:r>
                      <a:r>
                        <a:rPr lang="en-GB" sz="2800" spc="-4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 </a:t>
                      </a:r>
                      <a:r>
                        <a:rPr lang="en-GB" sz="2800" spc="-40" baseline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mhíniú</a:t>
                      </a:r>
                      <a:endParaRPr lang="en-GB" sz="2800" spc="-40" baseline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R="36000">
                    <a:lnL w="12700" cmpd="sng">
                      <a:noFill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23619242"/>
                  </a:ext>
                </a:extLst>
              </a:tr>
              <a:tr h="33069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</a:p>
                  </a:txBody>
                  <a:tcPr anchor="ctr" anchorCtr="1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21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Comhpháirteanna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ranníocaíochtaí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ÁSPC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agus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sochair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fuarthas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ó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ranníocaíochtaí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seo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mhíniú</a:t>
                      </a:r>
                      <a:endParaRPr lang="en-GB" sz="2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62396337"/>
                  </a:ext>
                </a:extLst>
              </a:tr>
              <a:tr h="32688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</a:p>
                  </a:txBody>
                  <a:tcPr anchor="ctr" anchorCtr="1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21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Míniú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thabhairt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an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gcaoi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 </a:t>
                      </a:r>
                      <a:r>
                        <a:rPr lang="en-GB" sz="28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ríomhtar</a:t>
                      </a: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ÁSPC</a:t>
                      </a:r>
                    </a:p>
                  </a:txBody>
                  <a:tcPr>
                    <a:lnL w="12700" cmpd="sng">
                      <a:noFill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500484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025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CB12C33C-F674-CD34-7D40-9212C9DB531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CA88E43-8C7D-4257-1105-267CA1C8CFB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766841" y="378823"/>
            <a:ext cx="3249296" cy="583703"/>
          </a:xfrm>
        </p:spPr>
        <p:txBody>
          <a:bodyPr/>
          <a:lstStyle/>
          <a:p>
            <a:r>
              <a:rPr lang="en-GB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Gníomhaíocht</a:t>
            </a: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 1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4D2568DE-B056-8168-6EA5-2FE7477BF9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521384" cy="766992"/>
          </a:xfrm>
        </p:spPr>
        <p:txBody>
          <a:bodyPr/>
          <a:lstStyle/>
          <a:p>
            <a:r>
              <a:rPr lang="en-IE" b="1" dirty="0" err="1">
                <a:solidFill>
                  <a:srgbClr val="0E101A"/>
                </a:solidFill>
                <a:effectLst/>
              </a:rPr>
              <a:t>Aonaid</a:t>
            </a:r>
            <a:r>
              <a:rPr lang="en-IE" b="1" dirty="0">
                <a:solidFill>
                  <a:srgbClr val="0E101A"/>
                </a:solidFill>
                <a:effectLst/>
              </a:rPr>
              <a:t> 1-3 –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Dul</a:t>
            </a:r>
            <a:r>
              <a:rPr lang="en-IE" b="1" dirty="0">
                <a:solidFill>
                  <a:srgbClr val="0E101A"/>
                </a:solidFill>
                <a:effectLst/>
              </a:rPr>
              <a:t>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Siar</a:t>
            </a:r>
            <a:r>
              <a:rPr lang="en-IE" b="1" dirty="0">
                <a:solidFill>
                  <a:srgbClr val="0E101A"/>
                </a:solidFill>
                <a:effectLst/>
              </a:rPr>
              <a:t>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ar</a:t>
            </a:r>
            <a:r>
              <a:rPr lang="en-IE" b="1" dirty="0">
                <a:solidFill>
                  <a:srgbClr val="0E101A"/>
                </a:solidFill>
                <a:effectLst/>
              </a:rPr>
              <a:t>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na</a:t>
            </a:r>
            <a:r>
              <a:rPr lang="en-IE" b="1" dirty="0">
                <a:solidFill>
                  <a:srgbClr val="0E101A"/>
                </a:solidFill>
                <a:effectLst/>
              </a:rPr>
              <a:t>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hAonaid</a:t>
            </a:r>
            <a:r>
              <a:rPr lang="en-IE" b="1" dirty="0">
                <a:solidFill>
                  <a:srgbClr val="0E101A"/>
                </a:solidFill>
                <a:effectLst/>
              </a:rPr>
              <a:t>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seo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BE36470-42CC-37D8-27AC-657BFE57D4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1074" y="1508951"/>
            <a:ext cx="9492174" cy="897365"/>
          </a:xfrm>
        </p:spPr>
        <p:txBody>
          <a:bodyPr/>
          <a:lstStyle/>
          <a:p>
            <a:r>
              <a:rPr lang="en-GB" dirty="0" err="1"/>
              <a:t>Freagair</a:t>
            </a:r>
            <a:r>
              <a:rPr lang="en-GB" dirty="0"/>
              <a:t> an </a:t>
            </a:r>
            <a:r>
              <a:rPr lang="en-GB" dirty="0" err="1"/>
              <a:t>oiread</a:t>
            </a:r>
            <a:r>
              <a:rPr lang="en-GB" dirty="0"/>
              <a:t> </a:t>
            </a:r>
            <a:r>
              <a:rPr lang="en-GB" dirty="0" err="1"/>
              <a:t>ceisteanna</a:t>
            </a:r>
            <a:r>
              <a:rPr lang="en-GB" dirty="0"/>
              <a:t> </a:t>
            </a:r>
            <a:r>
              <a:rPr lang="en-GB" dirty="0" err="1"/>
              <a:t>agus</a:t>
            </a:r>
            <a:r>
              <a:rPr lang="en-GB" dirty="0"/>
              <a:t> is </a:t>
            </a:r>
            <a:r>
              <a:rPr lang="en-GB" dirty="0" err="1"/>
              <a:t>féidir</a:t>
            </a:r>
            <a:r>
              <a:rPr lang="en-GB" dirty="0"/>
              <a:t> </a:t>
            </a:r>
            <a:r>
              <a:rPr lang="en-GB" dirty="0" err="1"/>
              <a:t>leat</a:t>
            </a:r>
            <a:r>
              <a:rPr lang="en-GB" dirty="0"/>
              <a:t> </a:t>
            </a:r>
            <a:r>
              <a:rPr lang="en-GB" dirty="0" err="1"/>
              <a:t>san</a:t>
            </a:r>
            <a:r>
              <a:rPr lang="en-GB" dirty="0"/>
              <a:t> am </a:t>
            </a:r>
            <a:r>
              <a:rPr lang="en-GB" dirty="0" err="1"/>
              <a:t>atá</a:t>
            </a:r>
            <a:r>
              <a:rPr lang="en-GB" dirty="0"/>
              <a:t> </a:t>
            </a:r>
            <a:r>
              <a:rPr lang="en-GB" dirty="0" err="1"/>
              <a:t>agat</a:t>
            </a:r>
            <a:r>
              <a:rPr lang="en-GB" dirty="0"/>
              <a:t> </a:t>
            </a:r>
            <a:r>
              <a:rPr lang="en-GB" dirty="0" err="1"/>
              <a:t>agus</a:t>
            </a:r>
            <a:r>
              <a:rPr lang="en-GB" dirty="0"/>
              <a:t> </a:t>
            </a:r>
            <a:r>
              <a:rPr lang="en-GB" dirty="0" err="1"/>
              <a:t>oibrigh</a:t>
            </a:r>
            <a:r>
              <a:rPr lang="en-GB" dirty="0"/>
              <a:t> </a:t>
            </a:r>
            <a:r>
              <a:rPr lang="en-GB" dirty="0" err="1"/>
              <a:t>amach</a:t>
            </a:r>
            <a:r>
              <a:rPr lang="en-GB" dirty="0"/>
              <a:t> do </a:t>
            </a:r>
            <a:r>
              <a:rPr lang="en-GB" dirty="0" err="1"/>
              <a:t>scór</a:t>
            </a:r>
            <a:r>
              <a:rPr lang="en-GB" dirty="0"/>
              <a:t> as 18 marc.</a:t>
            </a:r>
            <a:endParaRPr lang="en-US" dirty="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6405289D-176C-B48E-3BA3-EF4C62039E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8954300"/>
              </p:ext>
            </p:extLst>
          </p:nvPr>
        </p:nvGraphicFramePr>
        <p:xfrm>
          <a:off x="1780673" y="2434557"/>
          <a:ext cx="10231655" cy="3892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84346">
                  <a:extLst>
                    <a:ext uri="{9D8B030D-6E8A-4147-A177-3AD203B41FA5}">
                      <a16:colId xmlns:a16="http://schemas.microsoft.com/office/drawing/2014/main" val="4218160586"/>
                    </a:ext>
                  </a:extLst>
                </a:gridCol>
                <a:gridCol w="3262964">
                  <a:extLst>
                    <a:ext uri="{9D8B030D-6E8A-4147-A177-3AD203B41FA5}">
                      <a16:colId xmlns:a16="http://schemas.microsoft.com/office/drawing/2014/main" val="1708859217"/>
                    </a:ext>
                  </a:extLst>
                </a:gridCol>
                <a:gridCol w="3484345">
                  <a:extLst>
                    <a:ext uri="{9D8B030D-6E8A-4147-A177-3AD203B41FA5}">
                      <a16:colId xmlns:a16="http://schemas.microsoft.com/office/drawing/2014/main" val="2914313816"/>
                    </a:ext>
                  </a:extLst>
                </a:gridCol>
              </a:tblGrid>
              <a:tr h="972786">
                <a:tc>
                  <a:txBody>
                    <a:bodyPr/>
                    <a:lstStyle/>
                    <a:p>
                      <a:pPr marL="457200" indent="-457200">
                        <a:lnSpc>
                          <a:spcPts val="2200"/>
                        </a:lnSpc>
                        <a:buFont typeface="+mj-lt"/>
                        <a:buAutoNum type="arabicPeriod"/>
                      </a:pP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Liostaigh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en-IE" sz="2000" b="1" u="sng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ceithre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phrionsabal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b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bhaineann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le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córas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cánach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 </a:t>
                      </a:r>
                      <a:r>
                        <a:rPr lang="en-IE" sz="2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(3 </a:t>
                      </a:r>
                      <a:r>
                        <a:rPr lang="en-IE" sz="2000" b="1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mharc</a:t>
                      </a:r>
                      <a:r>
                        <a:rPr lang="en-IE" sz="2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)</a:t>
                      </a:r>
                      <a:endParaRPr lang="en-GB" sz="20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90000" marB="90000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6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lnSpc>
                          <a:spcPts val="2200"/>
                        </a:lnSpc>
                        <a:buFont typeface="+mj-lt"/>
                        <a:buAutoNum type="arabicPeriod" startAt="2"/>
                      </a:pP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Déan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idirdhealú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idir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b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CBL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agus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CFC.</a:t>
                      </a:r>
                      <a:r>
                        <a:rPr lang="en-IE" sz="2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 </a:t>
                      </a:r>
                      <a:br>
                        <a:rPr lang="en-IE" sz="2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</a:br>
                      <a:r>
                        <a:rPr lang="en-IE" sz="2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(3 </a:t>
                      </a:r>
                      <a:r>
                        <a:rPr lang="en-IE" sz="2000" b="1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mharc</a:t>
                      </a:r>
                      <a:r>
                        <a:rPr lang="en-IE" sz="2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)</a:t>
                      </a:r>
                      <a:endParaRPr lang="en-GB" sz="20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90000" marB="90000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6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lnSpc>
                          <a:spcPts val="2200"/>
                        </a:lnSpc>
                        <a:buFont typeface="+mj-lt"/>
                        <a:buAutoNum type="arabicPeriod" startAt="3"/>
                      </a:pP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Céard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is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brí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leis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b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litreacha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CCÚT? </a:t>
                      </a:r>
                      <a:b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IE" sz="2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(3 </a:t>
                      </a:r>
                      <a:r>
                        <a:rPr lang="en-IE" sz="2000" b="1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mharc</a:t>
                      </a:r>
                      <a:r>
                        <a:rPr lang="en-IE" sz="2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)</a:t>
                      </a:r>
                      <a:endParaRPr lang="en-GB" sz="20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90000" marB="90000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3454769"/>
                  </a:ext>
                </a:extLst>
              </a:tr>
              <a:tr h="852470">
                <a:tc>
                  <a:txBody>
                    <a:bodyPr/>
                    <a:lstStyle/>
                    <a:p>
                      <a:pPr marL="457200" indent="-457200">
                        <a:lnSpc>
                          <a:spcPts val="2200"/>
                        </a:lnSpc>
                        <a:buFont typeface="+mj-lt"/>
                        <a:buAutoNum type="arabicPeriod" startAt="4"/>
                      </a:pP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Cé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mhéad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céim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atá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b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gceist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le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Bille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? </a:t>
                      </a:r>
                      <a:b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IE" sz="2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(2 </a:t>
                      </a:r>
                      <a:r>
                        <a:rPr lang="en-IE" sz="2000" b="1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mharc</a:t>
                      </a:r>
                      <a:r>
                        <a:rPr lang="en-IE" sz="2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)</a:t>
                      </a:r>
                      <a:endParaRPr lang="en-GB" sz="20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90000" marB="90000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lnSpc>
                          <a:spcPts val="2200"/>
                        </a:lnSpc>
                        <a:buFont typeface="+mj-lt"/>
                        <a:buAutoNum type="arabicPeriod" startAt="5"/>
                      </a:pP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Ainmnigh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en-IE" sz="2000" b="1" u="sng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dhá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Cháin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Pheaca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in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Éirinn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 </a:t>
                      </a:r>
                      <a:b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IE" sz="2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(2 </a:t>
                      </a:r>
                      <a:r>
                        <a:rPr lang="en-IE" sz="2000" b="1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mharc</a:t>
                      </a:r>
                      <a:r>
                        <a:rPr lang="en-IE" sz="2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)</a:t>
                      </a:r>
                      <a:endParaRPr lang="en-GB" sz="20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90000" marB="90000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lnSpc>
                          <a:spcPts val="2200"/>
                        </a:lnSpc>
                        <a:buFont typeface="+mj-lt"/>
                        <a:buAutoNum type="arabicPeriod" startAt="6"/>
                      </a:pP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Liostaigh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en-IE" sz="2000" b="1" u="sng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dhá</a:t>
                      </a:r>
                      <a:r>
                        <a:rPr lang="en-IE" sz="2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pháirtí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leasmhara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imríonn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tionchar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dhlíthe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cánach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in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Éirinn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 </a:t>
                      </a:r>
                      <a:r>
                        <a:rPr lang="en-IE" sz="2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(2 </a:t>
                      </a:r>
                      <a:r>
                        <a:rPr lang="en-IE" sz="2000" b="1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mharc</a:t>
                      </a:r>
                      <a:r>
                        <a:rPr lang="en-IE" sz="2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)</a:t>
                      </a:r>
                      <a:endParaRPr lang="en-GB" sz="20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90000" marB="90000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8992808"/>
                  </a:ext>
                </a:extLst>
              </a:tr>
              <a:tr h="1259508">
                <a:tc>
                  <a:txBody>
                    <a:bodyPr/>
                    <a:lstStyle/>
                    <a:p>
                      <a:pPr marL="457200" indent="-457200">
                        <a:lnSpc>
                          <a:spcPts val="2200"/>
                        </a:lnSpc>
                        <a:buFont typeface="+mj-lt"/>
                        <a:buAutoNum type="arabicPeriod" startAt="7"/>
                      </a:pP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Ainmnigh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en-IE" sz="2000" b="1" u="sng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trí</a:t>
                      </a:r>
                      <a:r>
                        <a:rPr lang="en-IE" sz="2000" u="sng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chineál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ioncaim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fhaigheann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duine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fostaithe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 </a:t>
                      </a:r>
                      <a:b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IE" sz="2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(1 </a:t>
                      </a:r>
                      <a:r>
                        <a:rPr lang="en-IE" sz="2000" b="1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mharc</a:t>
                      </a:r>
                      <a:r>
                        <a:rPr lang="en-IE" sz="2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)</a:t>
                      </a:r>
                      <a:endParaRPr lang="en-GB" sz="20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90000" marB="90000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6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lnSpc>
                          <a:spcPts val="2200"/>
                        </a:lnSpc>
                        <a:buFont typeface="+mj-lt"/>
                        <a:buAutoNum type="arabicPeriod" startAt="8"/>
                      </a:pP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Céard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iad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rátaí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b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reatha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cánach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ioncaim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b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Éirinn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? </a:t>
                      </a:r>
                      <a:b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IE" sz="2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(1 </a:t>
                      </a:r>
                      <a:r>
                        <a:rPr lang="en-IE" sz="2000" b="1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mharc</a:t>
                      </a:r>
                      <a:r>
                        <a:rPr lang="en-IE" sz="2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)</a:t>
                      </a:r>
                      <a:endParaRPr lang="en-GB" sz="20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90000" marB="90000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6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lnSpc>
                          <a:spcPts val="2200"/>
                        </a:lnSpc>
                        <a:buFont typeface="+mj-lt"/>
                        <a:buAutoNum type="arabicPeriod" startAt="9"/>
                      </a:pP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Céard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is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brí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leis </a:t>
                      </a:r>
                      <a:b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0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litreacha</a:t>
                      </a:r>
                      <a: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UPSP? </a:t>
                      </a:r>
                      <a:br>
                        <a:rPr lang="en-IE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IE" sz="2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(1 </a:t>
                      </a:r>
                      <a:r>
                        <a:rPr lang="en-IE" sz="2000" b="1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mharc</a:t>
                      </a:r>
                      <a:r>
                        <a:rPr lang="en-IE" sz="2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)</a:t>
                      </a:r>
                      <a:endParaRPr lang="en-GB" sz="20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90000" marB="90000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58714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2086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24F972-0A09-EBC8-4F9B-7199A41A3E3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19C706-1229-41BC-BC30-46C728B61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b="1" dirty="0" err="1">
                <a:solidFill>
                  <a:srgbClr val="0E101A"/>
                </a:solidFill>
                <a:effectLst/>
              </a:rPr>
              <a:t>Dul</a:t>
            </a:r>
            <a:r>
              <a:rPr lang="en-IE" b="1" dirty="0">
                <a:solidFill>
                  <a:srgbClr val="0E101A"/>
                </a:solidFill>
                <a:effectLst/>
              </a:rPr>
              <a:t>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Siar</a:t>
            </a:r>
            <a:r>
              <a:rPr lang="en-IE" b="1" dirty="0">
                <a:solidFill>
                  <a:srgbClr val="0E101A"/>
                </a:solidFill>
                <a:effectLst/>
              </a:rPr>
              <a:t>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ar</a:t>
            </a:r>
            <a:r>
              <a:rPr lang="en-IE" b="1" dirty="0">
                <a:solidFill>
                  <a:srgbClr val="0E101A"/>
                </a:solidFill>
                <a:effectLst/>
              </a:rPr>
              <a:t> an </a:t>
            </a:r>
            <a:r>
              <a:rPr lang="en-IE" b="1" dirty="0" err="1">
                <a:solidFill>
                  <a:srgbClr val="0E101A"/>
                </a:solidFill>
                <a:effectLst/>
              </a:rPr>
              <a:t>gCóras</a:t>
            </a:r>
            <a:r>
              <a:rPr lang="en-IE" b="1" dirty="0">
                <a:solidFill>
                  <a:srgbClr val="0E101A"/>
                </a:solidFill>
                <a:effectLst/>
              </a:rPr>
              <a:t> ÍMAT</a:t>
            </a:r>
            <a:endParaRPr lang="en-US" dirty="0"/>
          </a:p>
        </p:txBody>
      </p:sp>
      <p:sp>
        <p:nvSpPr>
          <p:cNvPr id="26" name="Rounded Rectangle 25" descr="Bailíonn an Córas ÍMAT cánacha ó Fhostaithe &#10;">
            <a:extLst>
              <a:ext uri="{FF2B5EF4-FFF2-40B4-BE49-F238E27FC236}">
                <a16:creationId xmlns:a16="http://schemas.microsoft.com/office/drawing/2014/main" id="{F28B20E7-8B60-71EC-64AE-F0AA5BBF2F9D}"/>
              </a:ext>
            </a:extLst>
          </p:cNvPr>
          <p:cNvSpPr/>
          <p:nvPr/>
        </p:nvSpPr>
        <p:spPr>
          <a:xfrm>
            <a:off x="2231465" y="2047637"/>
            <a:ext cx="3003172" cy="812345"/>
          </a:xfrm>
          <a:prstGeom prst="roundRect">
            <a:avLst/>
          </a:prstGeom>
          <a:solidFill>
            <a:srgbClr val="252179"/>
          </a:solidFill>
          <a:ln>
            <a:solidFill>
              <a:srgbClr val="2521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Bailíonn</a:t>
            </a: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 an </a:t>
            </a:r>
            <a:r>
              <a:rPr lang="en-GB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Córas</a:t>
            </a:r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 ÍMAT </a:t>
            </a:r>
            <a:r>
              <a:rPr lang="en-GB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cánacha</a:t>
            </a:r>
            <a:endParaRPr lang="en-GB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D2239896-AF29-081F-24B3-1EBF099A83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946902" y="2576568"/>
            <a:ext cx="1531887" cy="1531887"/>
          </a:xfrm>
          <a:prstGeom prst="rect">
            <a:avLst/>
          </a:prstGeom>
        </p:spPr>
      </p:pic>
      <p:grpSp>
        <p:nvGrpSpPr>
          <p:cNvPr id="3" name="Group 2" descr="Fostaithe">
            <a:extLst>
              <a:ext uri="{FF2B5EF4-FFF2-40B4-BE49-F238E27FC236}">
                <a16:creationId xmlns:a16="http://schemas.microsoft.com/office/drawing/2014/main" id="{B0923495-CB33-EAAA-FEC2-C43DC670A8BD}"/>
              </a:ext>
            </a:extLst>
          </p:cNvPr>
          <p:cNvGrpSpPr/>
          <p:nvPr/>
        </p:nvGrpSpPr>
        <p:grpSpPr>
          <a:xfrm>
            <a:off x="1863716" y="3960955"/>
            <a:ext cx="1549969" cy="2405654"/>
            <a:chOff x="1863716" y="3960955"/>
            <a:chExt cx="1549969" cy="2405654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D2758A3-6C36-B111-8330-ABE07B8EAF24}"/>
                </a:ext>
              </a:extLst>
            </p:cNvPr>
            <p:cNvSpPr txBox="1"/>
            <p:nvPr/>
          </p:nvSpPr>
          <p:spPr>
            <a:xfrm>
              <a:off x="1863716" y="5904944"/>
              <a:ext cx="13670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Fostaithe</a:t>
              </a:r>
              <a:endParaRPr lang="en-GB" sz="2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9ABAF562-0B1B-A013-CD25-B7FA90AE63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81798" y="4446629"/>
              <a:ext cx="1531887" cy="1531887"/>
            </a:xfrm>
            <a:prstGeom prst="rect">
              <a:avLst/>
            </a:prstGeom>
          </p:spPr>
        </p:pic>
        <p:sp>
          <p:nvSpPr>
            <p:cNvPr id="29" name="Up Arrow 28">
              <a:extLst>
                <a:ext uri="{FF2B5EF4-FFF2-40B4-BE49-F238E27FC236}">
                  <a16:creationId xmlns:a16="http://schemas.microsoft.com/office/drawing/2014/main" id="{5E32DBBC-1BDD-29A6-8ADC-AC4BCB6263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2448577" y="3960955"/>
              <a:ext cx="434785" cy="475967"/>
            </a:xfrm>
            <a:prstGeom prst="upArrow">
              <a:avLst/>
            </a:prstGeom>
            <a:solidFill>
              <a:srgbClr val="2521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0" name="Group 9" descr="agus daoine a fhaigheann pinsean oibre">
            <a:extLst>
              <a:ext uri="{FF2B5EF4-FFF2-40B4-BE49-F238E27FC236}">
                <a16:creationId xmlns:a16="http://schemas.microsoft.com/office/drawing/2014/main" id="{F5CB5C05-78E9-6AD5-5861-AA30BAB0997E}"/>
              </a:ext>
            </a:extLst>
          </p:cNvPr>
          <p:cNvGrpSpPr/>
          <p:nvPr/>
        </p:nvGrpSpPr>
        <p:grpSpPr>
          <a:xfrm>
            <a:off x="3622652" y="3981374"/>
            <a:ext cx="2675669" cy="2940515"/>
            <a:chOff x="3622652" y="3981374"/>
            <a:chExt cx="2675669" cy="2940515"/>
          </a:xfrm>
        </p:grpSpPr>
        <p:sp>
          <p:nvSpPr>
            <p:cNvPr id="25" name="TextBox 24" descr="People who receive&#10;a work pension&#10;">
              <a:extLst>
                <a:ext uri="{FF2B5EF4-FFF2-40B4-BE49-F238E27FC236}">
                  <a16:creationId xmlns:a16="http://schemas.microsoft.com/office/drawing/2014/main" id="{23D1ED65-5074-D043-E48D-47EE4D19339B}"/>
                </a:ext>
              </a:extLst>
            </p:cNvPr>
            <p:cNvSpPr txBox="1"/>
            <p:nvPr/>
          </p:nvSpPr>
          <p:spPr>
            <a:xfrm>
              <a:off x="3622652" y="5904944"/>
              <a:ext cx="2675669" cy="1016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Daoine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a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fhaigheann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pinsean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oibre</a:t>
              </a:r>
              <a:endParaRPr lang="en-GB" sz="2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303708AC-C0EA-CFED-FF86-8B34994220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76359" y="4437004"/>
              <a:ext cx="1531887" cy="1531887"/>
            </a:xfrm>
            <a:prstGeom prst="rect">
              <a:avLst/>
            </a:prstGeom>
          </p:spPr>
        </p:pic>
        <p:sp>
          <p:nvSpPr>
            <p:cNvPr id="30" name="Up Arrow 29">
              <a:extLst>
                <a:ext uri="{FF2B5EF4-FFF2-40B4-BE49-F238E27FC236}">
                  <a16:creationId xmlns:a16="http://schemas.microsoft.com/office/drawing/2014/main" id="{4BEAA277-7EB2-390E-9239-57797E026C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4599886" y="3981374"/>
              <a:ext cx="434785" cy="475967"/>
            </a:xfrm>
            <a:prstGeom prst="upArrow">
              <a:avLst/>
            </a:prstGeom>
            <a:solidFill>
              <a:srgbClr val="2521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69B603BD-F648-5798-2C00-A4E66389D5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6624840" y="1650813"/>
            <a:ext cx="0" cy="4642411"/>
          </a:xfrm>
          <a:prstGeom prst="line">
            <a:avLst/>
          </a:prstGeom>
          <a:ln w="25400">
            <a:solidFill>
              <a:srgbClr val="252179"/>
            </a:solidFill>
            <a:prstDash val="lgDash"/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Picture 47" descr="Lógó na gCoimisinéirí Ioncaim">
            <a:extLst>
              <a:ext uri="{FF2B5EF4-FFF2-40B4-BE49-F238E27FC236}">
                <a16:creationId xmlns:a16="http://schemas.microsoft.com/office/drawing/2014/main" id="{B398CF5F-88B2-61B7-304D-F58839B2D0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08614" y="1639717"/>
            <a:ext cx="1987597" cy="971644"/>
          </a:xfrm>
          <a:prstGeom prst="rect">
            <a:avLst/>
          </a:prstGeom>
        </p:spPr>
      </p:pic>
      <p:grpSp>
        <p:nvGrpSpPr>
          <p:cNvPr id="8" name="Group 7" descr="Seolann Na Coimisinéirí Ioncaim FPCI chuig an bhfostóir">
            <a:extLst>
              <a:ext uri="{FF2B5EF4-FFF2-40B4-BE49-F238E27FC236}">
                <a16:creationId xmlns:a16="http://schemas.microsoft.com/office/drawing/2014/main" id="{97CB6550-3BFC-1E3B-9781-C77CB773BA5A}"/>
              </a:ext>
            </a:extLst>
          </p:cNvPr>
          <p:cNvGrpSpPr/>
          <p:nvPr/>
        </p:nvGrpSpPr>
        <p:grpSpPr>
          <a:xfrm>
            <a:off x="10004814" y="2301882"/>
            <a:ext cx="2052088" cy="2278585"/>
            <a:chOff x="10004814" y="2301882"/>
            <a:chExt cx="2052088" cy="2278585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BE0D7B09-FE75-9A01-54F2-D55560A4AA58}"/>
                </a:ext>
              </a:extLst>
            </p:cNvPr>
            <p:cNvSpPr txBox="1"/>
            <p:nvPr/>
          </p:nvSpPr>
          <p:spPr>
            <a:xfrm>
              <a:off x="10740540" y="3031338"/>
              <a:ext cx="1161087" cy="7121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Seoltar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b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FPCI</a:t>
              </a:r>
            </a:p>
          </p:txBody>
        </p: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DE451EEB-D8F2-746E-C213-8001298C6663}"/>
                </a:ext>
              </a:extLst>
            </p:cNvPr>
            <p:cNvGrpSpPr/>
            <p:nvPr/>
          </p:nvGrpSpPr>
          <p:grpSpPr>
            <a:xfrm rot="10800000">
              <a:off x="10004814" y="2301882"/>
              <a:ext cx="2052088" cy="2278585"/>
              <a:chOff x="7163879" y="2056348"/>
              <a:chExt cx="2052088" cy="2278585"/>
            </a:xfrm>
          </p:grpSpPr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id="{0FB808A7-C706-C0A3-DF19-FE242CB380D7}"/>
                  </a:ext>
                </a:extLst>
              </p:cNvPr>
              <p:cNvGrpSpPr/>
              <p:nvPr/>
            </p:nvGrpSpPr>
            <p:grpSpPr>
              <a:xfrm>
                <a:off x="7163879" y="2277615"/>
                <a:ext cx="2052088" cy="2057318"/>
                <a:chOff x="7288419" y="2256449"/>
                <a:chExt cx="1838648" cy="1843334"/>
              </a:xfrm>
            </p:grpSpPr>
            <p:sp>
              <p:nvSpPr>
                <p:cNvPr id="73" name="Arc 72">
                  <a:extLst>
                    <a:ext uri="{FF2B5EF4-FFF2-40B4-BE49-F238E27FC236}">
                      <a16:creationId xmlns:a16="http://schemas.microsoft.com/office/drawing/2014/main" id="{3A747ED1-8624-CB26-4328-77A708FD63DB}"/>
                    </a:ext>
                  </a:extLst>
                </p:cNvPr>
                <p:cNvSpPr/>
                <p:nvPr/>
              </p:nvSpPr>
              <p:spPr>
                <a:xfrm rot="16200000">
                  <a:off x="7288419" y="2261135"/>
                  <a:ext cx="1838648" cy="1838648"/>
                </a:xfrm>
                <a:prstGeom prst="arc">
                  <a:avLst/>
                </a:prstGeom>
                <a:ln w="127000">
                  <a:solidFill>
                    <a:srgbClr val="25217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4" name="Arc 73">
                  <a:extLst>
                    <a:ext uri="{FF2B5EF4-FFF2-40B4-BE49-F238E27FC236}">
                      <a16:creationId xmlns:a16="http://schemas.microsoft.com/office/drawing/2014/main" id="{3392A989-EF9E-4A8D-C9A5-5166FD77C1E9}"/>
                    </a:ext>
                  </a:extLst>
                </p:cNvPr>
                <p:cNvSpPr/>
                <p:nvPr/>
              </p:nvSpPr>
              <p:spPr>
                <a:xfrm rot="10800000">
                  <a:off x="7288419" y="2256449"/>
                  <a:ext cx="1838648" cy="1838648"/>
                </a:xfrm>
                <a:prstGeom prst="arc">
                  <a:avLst/>
                </a:prstGeom>
                <a:ln w="127000">
                  <a:solidFill>
                    <a:srgbClr val="25217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1" name="Triangle 70">
                <a:extLst>
                  <a:ext uri="{FF2B5EF4-FFF2-40B4-BE49-F238E27FC236}">
                    <a16:creationId xmlns:a16="http://schemas.microsoft.com/office/drawing/2014/main" id="{C767302A-FA25-ADB5-9EBE-FF6149FD0B20}"/>
                  </a:ext>
                </a:extLst>
              </p:cNvPr>
              <p:cNvSpPr/>
              <p:nvPr/>
            </p:nvSpPr>
            <p:spPr>
              <a:xfrm rot="5400000">
                <a:off x="8093987" y="2150532"/>
                <a:ext cx="441495" cy="253127"/>
              </a:xfrm>
              <a:prstGeom prst="triangle">
                <a:avLst/>
              </a:prstGeom>
              <a:solidFill>
                <a:srgbClr val="25217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C428E01E-89E5-D4C4-5E64-A39D1007DA6C}"/>
                  </a:ext>
                </a:extLst>
              </p:cNvPr>
              <p:cNvCxnSpPr/>
              <p:nvPr/>
            </p:nvCxnSpPr>
            <p:spPr>
              <a:xfrm>
                <a:off x="8187267" y="4330701"/>
                <a:ext cx="245534" cy="0"/>
              </a:xfrm>
              <a:prstGeom prst="line">
                <a:avLst/>
              </a:prstGeom>
              <a:ln w="127000">
                <a:solidFill>
                  <a:srgbClr val="25217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5" name="TextBox 34" descr="Fostóir&#10;&#10;">
            <a:extLst>
              <a:ext uri="{FF2B5EF4-FFF2-40B4-BE49-F238E27FC236}">
                <a16:creationId xmlns:a16="http://schemas.microsoft.com/office/drawing/2014/main" id="{390A9763-B6A7-F6B6-F363-332779FDC0B9}"/>
              </a:ext>
            </a:extLst>
          </p:cNvPr>
          <p:cNvSpPr txBox="1"/>
          <p:nvPr/>
        </p:nvSpPr>
        <p:spPr>
          <a:xfrm>
            <a:off x="8662634" y="4080106"/>
            <a:ext cx="1780998" cy="510778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25217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Fostóir</a:t>
            </a:r>
            <a:endParaRPr lang="en-GB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9" name="Group 8" descr="Seolann fostóir cánacha bailithe chuig na Coimisinéirí Ioncaim&#10;">
            <a:extLst>
              <a:ext uri="{FF2B5EF4-FFF2-40B4-BE49-F238E27FC236}">
                <a16:creationId xmlns:a16="http://schemas.microsoft.com/office/drawing/2014/main" id="{76CCD90B-FE3F-8FE9-9C54-0D0A7B96CD89}"/>
              </a:ext>
            </a:extLst>
          </p:cNvPr>
          <p:cNvGrpSpPr/>
          <p:nvPr/>
        </p:nvGrpSpPr>
        <p:grpSpPr>
          <a:xfrm>
            <a:off x="7083446" y="2077515"/>
            <a:ext cx="2365353" cy="2278585"/>
            <a:chOff x="7083446" y="2077515"/>
            <a:chExt cx="2365353" cy="2278585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720E51C-8566-494E-2A8B-E5B520C7CF7E}"/>
                </a:ext>
              </a:extLst>
            </p:cNvPr>
            <p:cNvSpPr txBox="1"/>
            <p:nvPr/>
          </p:nvSpPr>
          <p:spPr>
            <a:xfrm>
              <a:off x="7216736" y="3004834"/>
              <a:ext cx="2232063" cy="712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Seoltar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cánacha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a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bailíodh</a:t>
              </a:r>
              <a:endParaRPr lang="en-GB" sz="2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A90C050B-4C54-6E4A-E42C-6FD4BFBB1657}"/>
                </a:ext>
              </a:extLst>
            </p:cNvPr>
            <p:cNvGrpSpPr/>
            <p:nvPr/>
          </p:nvGrpSpPr>
          <p:grpSpPr>
            <a:xfrm>
              <a:off x="7083446" y="2077515"/>
              <a:ext cx="2052088" cy="2278585"/>
              <a:chOff x="7163879" y="2056348"/>
              <a:chExt cx="2052088" cy="2278585"/>
            </a:xfrm>
          </p:grpSpPr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6005A518-5729-BF99-96C6-EC0F19750EAE}"/>
                  </a:ext>
                </a:extLst>
              </p:cNvPr>
              <p:cNvGrpSpPr/>
              <p:nvPr/>
            </p:nvGrpSpPr>
            <p:grpSpPr>
              <a:xfrm>
                <a:off x="7163879" y="2277615"/>
                <a:ext cx="2052088" cy="2057318"/>
                <a:chOff x="7288419" y="2256449"/>
                <a:chExt cx="1838648" cy="1843334"/>
              </a:xfrm>
            </p:grpSpPr>
            <p:sp>
              <p:nvSpPr>
                <p:cNvPr id="56" name="Arc 55">
                  <a:extLst>
                    <a:ext uri="{FF2B5EF4-FFF2-40B4-BE49-F238E27FC236}">
                      <a16:creationId xmlns:a16="http://schemas.microsoft.com/office/drawing/2014/main" id="{3260AFED-B09F-5A4A-2E3B-4775AB69DE5E}"/>
                    </a:ext>
                  </a:extLst>
                </p:cNvPr>
                <p:cNvSpPr/>
                <p:nvPr/>
              </p:nvSpPr>
              <p:spPr>
                <a:xfrm rot="16200000">
                  <a:off x="7288419" y="2261135"/>
                  <a:ext cx="1838648" cy="1838648"/>
                </a:xfrm>
                <a:prstGeom prst="arc">
                  <a:avLst/>
                </a:prstGeom>
                <a:ln w="127000">
                  <a:solidFill>
                    <a:srgbClr val="25217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57" name="Arc 56">
                  <a:extLst>
                    <a:ext uri="{FF2B5EF4-FFF2-40B4-BE49-F238E27FC236}">
                      <a16:creationId xmlns:a16="http://schemas.microsoft.com/office/drawing/2014/main" id="{37EE6C18-B53D-76B2-FEEA-BFAFB9DD9C28}"/>
                    </a:ext>
                  </a:extLst>
                </p:cNvPr>
                <p:cNvSpPr/>
                <p:nvPr/>
              </p:nvSpPr>
              <p:spPr>
                <a:xfrm rot="10800000">
                  <a:off x="7288419" y="2256449"/>
                  <a:ext cx="1838648" cy="1838648"/>
                </a:xfrm>
                <a:prstGeom prst="arc">
                  <a:avLst/>
                </a:prstGeom>
                <a:ln w="127000">
                  <a:solidFill>
                    <a:srgbClr val="25217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59" name="Triangle 58">
                <a:extLst>
                  <a:ext uri="{FF2B5EF4-FFF2-40B4-BE49-F238E27FC236}">
                    <a16:creationId xmlns:a16="http://schemas.microsoft.com/office/drawing/2014/main" id="{7702A495-4561-87CD-EE79-F2DD6A24132F}"/>
                  </a:ext>
                </a:extLst>
              </p:cNvPr>
              <p:cNvSpPr/>
              <p:nvPr/>
            </p:nvSpPr>
            <p:spPr>
              <a:xfrm rot="5400000">
                <a:off x="8093987" y="2150532"/>
                <a:ext cx="441495" cy="253127"/>
              </a:xfrm>
              <a:prstGeom prst="triangle">
                <a:avLst/>
              </a:prstGeom>
              <a:solidFill>
                <a:srgbClr val="252179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D6FB2A0E-6AC7-A3D1-DCC8-2806FC07DF0D}"/>
                  </a:ext>
                </a:extLst>
              </p:cNvPr>
              <p:cNvCxnSpPr/>
              <p:nvPr/>
            </p:nvCxnSpPr>
            <p:spPr>
              <a:xfrm>
                <a:off x="8187267" y="4330701"/>
                <a:ext cx="245534" cy="0"/>
              </a:xfrm>
              <a:prstGeom prst="line">
                <a:avLst/>
              </a:prstGeom>
              <a:ln w="127000">
                <a:solidFill>
                  <a:srgbClr val="25217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Group 11" descr="Fostóir Ríomhann agus asbhaineann an fostóir an méid seo thíos ó phá na bhfostaithe: Cáin Ioncaim, MSU, ÁSPC, CMÁ*&#10;">
            <a:extLst>
              <a:ext uri="{FF2B5EF4-FFF2-40B4-BE49-F238E27FC236}">
                <a16:creationId xmlns:a16="http://schemas.microsoft.com/office/drawing/2014/main" id="{A1FC7D86-9F36-6582-C782-A3BF1A699256}"/>
              </a:ext>
            </a:extLst>
          </p:cNvPr>
          <p:cNvGrpSpPr/>
          <p:nvPr/>
        </p:nvGrpSpPr>
        <p:grpSpPr>
          <a:xfrm>
            <a:off x="7381610" y="4687961"/>
            <a:ext cx="4333312" cy="1783392"/>
            <a:chOff x="7381610" y="4754222"/>
            <a:chExt cx="4333312" cy="1783392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53E8E11-0A26-02BC-1A5F-044694350692}"/>
                </a:ext>
              </a:extLst>
            </p:cNvPr>
            <p:cNvSpPr txBox="1"/>
            <p:nvPr/>
          </p:nvSpPr>
          <p:spPr>
            <a:xfrm>
              <a:off x="7381610" y="5209878"/>
              <a:ext cx="4333312" cy="1327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Ríomhann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agus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asbhaineann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an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fostóir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an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méid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seo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thíos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ó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phá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na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bhfostaithe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: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Cáin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Ioncaim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, MSU, ÁSPC, CMÁ*</a:t>
              </a:r>
            </a:p>
          </p:txBody>
        </p:sp>
        <p:sp>
          <p:nvSpPr>
            <p:cNvPr id="46" name="Up Arrow 45" descr="Arrow pointing for &quot;employer&quot; to &quot;Calculates and deducts the following from employees’ pay: Income Tax, USCPRSI, LPT*&quot;">
              <a:extLst>
                <a:ext uri="{FF2B5EF4-FFF2-40B4-BE49-F238E27FC236}">
                  <a16:creationId xmlns:a16="http://schemas.microsoft.com/office/drawing/2014/main" id="{50CA0B97-9BD5-A8C8-A6F9-C129FB2BAF5F}"/>
                </a:ext>
              </a:extLst>
            </p:cNvPr>
            <p:cNvSpPr/>
            <p:nvPr/>
          </p:nvSpPr>
          <p:spPr>
            <a:xfrm rot="10800000">
              <a:off x="9396372" y="4754222"/>
              <a:ext cx="434785" cy="475967"/>
            </a:xfrm>
            <a:prstGeom prst="upArrow">
              <a:avLst/>
            </a:prstGeom>
            <a:solidFill>
              <a:srgbClr val="2521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A0751086-D14E-5AE7-60A5-ECEC27FE4E88}"/>
              </a:ext>
            </a:extLst>
          </p:cNvPr>
          <p:cNvSpPr txBox="1"/>
          <p:nvPr/>
        </p:nvSpPr>
        <p:spPr>
          <a:xfrm>
            <a:off x="7812157" y="648866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*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Má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bhailítear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an CMÁ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ó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do </a:t>
            </a:r>
            <a:r>
              <a:rPr lang="en-GB" dirty="0" err="1">
                <a:latin typeface="Calibri" panose="020F0502020204030204" pitchFamily="34" charset="0"/>
                <a:cs typeface="Calibri" panose="020F0502020204030204" pitchFamily="34" charset="0"/>
              </a:rPr>
              <a:t>phá</a:t>
            </a:r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0716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5" grpId="0" animBg="1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lide Number Placeholder 3">
            <a:extLst>
              <a:ext uri="{FF2B5EF4-FFF2-40B4-BE49-F238E27FC236}">
                <a16:creationId xmlns:a16="http://schemas.microsoft.com/office/drawing/2014/main" id="{B452F6EE-C84C-883C-2389-24DB35615D9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9CCF868-6B9C-D271-9817-5B6A4BB3A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9312" y="1120107"/>
            <a:ext cx="9353647" cy="766762"/>
          </a:xfrm>
        </p:spPr>
        <p:txBody>
          <a:bodyPr/>
          <a:lstStyle/>
          <a:p>
            <a:r>
              <a:rPr lang="en-GB" sz="3600" dirty="0" err="1"/>
              <a:t>Céard</a:t>
            </a:r>
            <a:r>
              <a:rPr lang="en-GB" sz="3600" dirty="0"/>
              <a:t> is </a:t>
            </a:r>
            <a:r>
              <a:rPr lang="en-GB" sz="3600" dirty="0" err="1"/>
              <a:t>Muirear</a:t>
            </a:r>
            <a:r>
              <a:rPr lang="en-GB" sz="3600" dirty="0"/>
              <a:t> </a:t>
            </a:r>
            <a:r>
              <a:rPr lang="en-GB" sz="3600" dirty="0" err="1"/>
              <a:t>Sóisialach</a:t>
            </a:r>
            <a:r>
              <a:rPr lang="en-GB" sz="3600" dirty="0"/>
              <a:t> </a:t>
            </a:r>
            <a:r>
              <a:rPr lang="en-GB" sz="3600" dirty="0" err="1"/>
              <a:t>Uilíoch</a:t>
            </a:r>
            <a:r>
              <a:rPr lang="en-GB" sz="3600" dirty="0"/>
              <a:t> (MSU) </a:t>
            </a:r>
            <a:r>
              <a:rPr lang="en-GB" sz="3600" dirty="0" err="1"/>
              <a:t>ann</a:t>
            </a:r>
            <a:r>
              <a:rPr lang="en-GB" sz="3600" dirty="0"/>
              <a:t>?</a:t>
            </a:r>
          </a:p>
        </p:txBody>
      </p:sp>
      <p:sp>
        <p:nvSpPr>
          <p:cNvPr id="8" name="Parallelogram 7">
            <a:extLst>
              <a:ext uri="{FF2B5EF4-FFF2-40B4-BE49-F238E27FC236}">
                <a16:creationId xmlns:a16="http://schemas.microsoft.com/office/drawing/2014/main" id="{7F5862C3-028F-A14C-88E4-948D165DCA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 flipH="1">
            <a:off x="1049312" y="3902710"/>
            <a:ext cx="11222064" cy="162242"/>
          </a:xfrm>
          <a:prstGeom prst="parallelogram">
            <a:avLst>
              <a:gd name="adj" fmla="val 26957"/>
            </a:avLst>
          </a:prstGeom>
          <a:solidFill>
            <a:srgbClr val="252179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IE"/>
          </a:p>
        </p:txBody>
      </p:sp>
      <p:grpSp>
        <p:nvGrpSpPr>
          <p:cNvPr id="3" name="Group 2" descr="Asbhaint reachtúil &#10;Cáin ar ioncam ">
            <a:extLst>
              <a:ext uri="{FF2B5EF4-FFF2-40B4-BE49-F238E27FC236}">
                <a16:creationId xmlns:a16="http://schemas.microsoft.com/office/drawing/2014/main" id="{D1F6D2D1-EB68-F883-B256-CA25387D10D2}"/>
              </a:ext>
            </a:extLst>
          </p:cNvPr>
          <p:cNvGrpSpPr/>
          <p:nvPr/>
        </p:nvGrpSpPr>
        <p:grpSpPr>
          <a:xfrm>
            <a:off x="1248564" y="2069492"/>
            <a:ext cx="2571967" cy="2778426"/>
            <a:chOff x="1248564" y="2069492"/>
            <a:chExt cx="2571967" cy="2778426"/>
          </a:xfrm>
        </p:grpSpPr>
        <p:sp>
          <p:nvSpPr>
            <p:cNvPr id="18" name="TextBox 17" descr="Statutory deduction&#10;Tax on income&#10;">
              <a:extLst>
                <a:ext uri="{FF2B5EF4-FFF2-40B4-BE49-F238E27FC236}">
                  <a16:creationId xmlns:a16="http://schemas.microsoft.com/office/drawing/2014/main" id="{BAE53894-609A-394B-76B4-0625E45A7BC3}"/>
                </a:ext>
              </a:extLst>
            </p:cNvPr>
            <p:cNvSpPr txBox="1"/>
            <p:nvPr/>
          </p:nvSpPr>
          <p:spPr>
            <a:xfrm>
              <a:off x="1248564" y="4201587"/>
              <a:ext cx="25719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Asbhaint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reachtúil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</a:p>
            <a:p>
              <a:pPr algn="ctr"/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Cáin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ar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ioncam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C7F49026-6DD5-6860-7A5F-97D984AAEC23}"/>
                </a:ext>
              </a:extLst>
            </p:cNvPr>
            <p:cNvCxnSpPr>
              <a:cxnSpLocks/>
            </p:cNvCxnSpPr>
            <p:nvPr/>
          </p:nvCxnSpPr>
          <p:spPr>
            <a:xfrm>
              <a:off x="2610228" y="3234760"/>
              <a:ext cx="0" cy="738724"/>
            </a:xfrm>
            <a:prstGeom prst="line">
              <a:avLst/>
            </a:prstGeom>
            <a:ln w="38100">
              <a:solidFill>
                <a:srgbClr val="25217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8236878-FDC2-DACE-5E99-0F5F126215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1891186" y="2069492"/>
              <a:ext cx="1531887" cy="1531887"/>
            </a:xfrm>
            <a:prstGeom prst="rect">
              <a:avLst/>
            </a:prstGeom>
          </p:spPr>
        </p:pic>
      </p:grpSp>
      <p:grpSp>
        <p:nvGrpSpPr>
          <p:cNvPr id="4" name="Group 3" descr="Tugadh isteach é in 2011&#10;Tháinig sé in áit an Tobhach Ioncaim agus an Tobhach Sláinte">
            <a:extLst>
              <a:ext uri="{FF2B5EF4-FFF2-40B4-BE49-F238E27FC236}">
                <a16:creationId xmlns:a16="http://schemas.microsoft.com/office/drawing/2014/main" id="{5D7A9F05-D2C5-823A-2B65-B3455E81B1A9}"/>
              </a:ext>
            </a:extLst>
          </p:cNvPr>
          <p:cNvGrpSpPr/>
          <p:nvPr/>
        </p:nvGrpSpPr>
        <p:grpSpPr>
          <a:xfrm>
            <a:off x="3184407" y="2676876"/>
            <a:ext cx="2852107" cy="3311555"/>
            <a:chOff x="3184407" y="2676876"/>
            <a:chExt cx="2852107" cy="3311555"/>
          </a:xfrm>
        </p:grpSpPr>
        <p:sp>
          <p:nvSpPr>
            <p:cNvPr id="19" name="TextBox 18" descr="Introduced in 2011&#10;Replaced the Income Levy and Health Levy&#10;">
              <a:extLst>
                <a:ext uri="{FF2B5EF4-FFF2-40B4-BE49-F238E27FC236}">
                  <a16:creationId xmlns:a16="http://schemas.microsoft.com/office/drawing/2014/main" id="{6B456DD3-78C2-4F06-5EA7-8C36F28AD0A2}"/>
                </a:ext>
              </a:extLst>
            </p:cNvPr>
            <p:cNvSpPr txBox="1"/>
            <p:nvPr/>
          </p:nvSpPr>
          <p:spPr>
            <a:xfrm>
              <a:off x="3184407" y="2676876"/>
              <a:ext cx="285210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Tugadh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isteach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é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in 2011</a:t>
              </a:r>
            </a:p>
            <a:p>
              <a:pPr algn="ctr"/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Tháinig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sé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in </a:t>
              </a:r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áit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an </a:t>
              </a:r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Tobhach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Ioncaim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agus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an </a:t>
              </a:r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Tobhach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Sláinte</a:t>
              </a:r>
              <a:endParaRPr lang="en-GB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9D78F40-ED24-8EBF-951F-01C82F175D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4609913" y="4031456"/>
              <a:ext cx="0" cy="723424"/>
            </a:xfrm>
            <a:prstGeom prst="line">
              <a:avLst/>
            </a:prstGeom>
            <a:ln w="38100">
              <a:solidFill>
                <a:srgbClr val="25217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C9D35E1E-F47E-357C-67E8-FB05E2F0E7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4039318" y="4772821"/>
              <a:ext cx="1215610" cy="1215610"/>
            </a:xfrm>
            <a:prstGeom prst="rect">
              <a:avLst/>
            </a:prstGeom>
          </p:spPr>
        </p:pic>
      </p:grpSp>
      <p:grpSp>
        <p:nvGrpSpPr>
          <p:cNvPr id="5" name="Group 4" descr="Ríomhtar é bunaithe ar shonraí ón FPCI">
            <a:extLst>
              <a:ext uri="{FF2B5EF4-FFF2-40B4-BE49-F238E27FC236}">
                <a16:creationId xmlns:a16="http://schemas.microsoft.com/office/drawing/2014/main" id="{2CC908B6-C01A-58A1-FC4D-7A4BFF98D11E}"/>
              </a:ext>
            </a:extLst>
          </p:cNvPr>
          <p:cNvGrpSpPr/>
          <p:nvPr/>
        </p:nvGrpSpPr>
        <p:grpSpPr>
          <a:xfrm>
            <a:off x="5308536" y="2257704"/>
            <a:ext cx="2571967" cy="2590214"/>
            <a:chOff x="5308536" y="2257704"/>
            <a:chExt cx="2571967" cy="2590214"/>
          </a:xfrm>
        </p:grpSpPr>
        <p:sp>
          <p:nvSpPr>
            <p:cNvPr id="25" name="TextBox 24" descr="Calculated based on&#10;details from the RPN&#10;">
              <a:extLst>
                <a:ext uri="{FF2B5EF4-FFF2-40B4-BE49-F238E27FC236}">
                  <a16:creationId xmlns:a16="http://schemas.microsoft.com/office/drawing/2014/main" id="{DCD6D134-025D-0327-1597-0209525A7E67}"/>
                </a:ext>
              </a:extLst>
            </p:cNvPr>
            <p:cNvSpPr txBox="1"/>
            <p:nvPr/>
          </p:nvSpPr>
          <p:spPr>
            <a:xfrm>
              <a:off x="5308536" y="4201587"/>
              <a:ext cx="25719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Ríomhtar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é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bunaithe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ar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shonraí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ón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FPCI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3F63536-F09D-1E20-4918-8E1EC7603D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6034904" y="2257704"/>
              <a:ext cx="1119231" cy="1119231"/>
            </a:xfrm>
            <a:prstGeom prst="rect">
              <a:avLst/>
            </a:prstGeom>
          </p:spPr>
        </p:pic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94A7DD7C-F61D-FE41-A46E-F01CBCE88F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6594519" y="3483033"/>
              <a:ext cx="0" cy="490451"/>
            </a:xfrm>
            <a:prstGeom prst="line">
              <a:avLst/>
            </a:prstGeom>
            <a:ln w="38100">
              <a:solidFill>
                <a:srgbClr val="25217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 descr="Bailítear é tríd an gcóras ÍMAT&#10;">
            <a:extLst>
              <a:ext uri="{FF2B5EF4-FFF2-40B4-BE49-F238E27FC236}">
                <a16:creationId xmlns:a16="http://schemas.microsoft.com/office/drawing/2014/main" id="{BFF43CB4-4A1C-40C3-D3F1-016F13F4801A}"/>
              </a:ext>
            </a:extLst>
          </p:cNvPr>
          <p:cNvGrpSpPr/>
          <p:nvPr/>
        </p:nvGrpSpPr>
        <p:grpSpPr>
          <a:xfrm>
            <a:off x="7185993" y="3212292"/>
            <a:ext cx="2571967" cy="2826015"/>
            <a:chOff x="7185993" y="3212292"/>
            <a:chExt cx="2571967" cy="2826015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6498419A-2D58-C470-482E-37B457A336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8471976" y="4042991"/>
              <a:ext cx="0" cy="786704"/>
            </a:xfrm>
            <a:prstGeom prst="line">
              <a:avLst/>
            </a:prstGeom>
            <a:ln w="38100">
              <a:solidFill>
                <a:srgbClr val="25217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 descr="Collected through&#10;the PAYE system&#10;">
              <a:extLst>
                <a:ext uri="{FF2B5EF4-FFF2-40B4-BE49-F238E27FC236}">
                  <a16:creationId xmlns:a16="http://schemas.microsoft.com/office/drawing/2014/main" id="{A90D8CBE-1C03-582E-1551-A272BF750702}"/>
                </a:ext>
              </a:extLst>
            </p:cNvPr>
            <p:cNvSpPr txBox="1"/>
            <p:nvPr/>
          </p:nvSpPr>
          <p:spPr>
            <a:xfrm>
              <a:off x="7185993" y="3212292"/>
              <a:ext cx="25719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Bailítear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é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tríd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an </a:t>
              </a:r>
              <a:b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gcóras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ÍMAT</a:t>
              </a: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B6C5E1B-2DD2-D587-9ECF-679CAA0E40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/>
          </p:blipFill>
          <p:spPr>
            <a:xfrm>
              <a:off x="7864171" y="4822697"/>
              <a:ext cx="1215610" cy="1215610"/>
            </a:xfrm>
            <a:prstGeom prst="rect">
              <a:avLst/>
            </a:prstGeom>
          </p:spPr>
        </p:pic>
      </p:grpSp>
      <p:grpSp>
        <p:nvGrpSpPr>
          <p:cNvPr id="10" name="Group 9" descr="Seans go n-íocfaidh duine:&#10;Cáin Ioncaim agus MSU&#10;Cáin Ioncaim nó MSU&#10;Gan Cáin Ioncaim ná MSU a íoc">
            <a:extLst>
              <a:ext uri="{FF2B5EF4-FFF2-40B4-BE49-F238E27FC236}">
                <a16:creationId xmlns:a16="http://schemas.microsoft.com/office/drawing/2014/main" id="{A1392F6B-7005-AFDD-BCB1-D67C74A42575}"/>
              </a:ext>
            </a:extLst>
          </p:cNvPr>
          <p:cNvGrpSpPr/>
          <p:nvPr/>
        </p:nvGrpSpPr>
        <p:grpSpPr>
          <a:xfrm>
            <a:off x="9268093" y="2257704"/>
            <a:ext cx="2923907" cy="3421211"/>
            <a:chOff x="9268093" y="2257704"/>
            <a:chExt cx="2923907" cy="3421211"/>
          </a:xfrm>
        </p:grpSpPr>
        <p:sp>
          <p:nvSpPr>
            <p:cNvPr id="27" name="TextBox 26" descr="A person may pay:&#10;Income Tax and USC&#10;Income Tax or USC&#10;Neither Income Tax nor USC&#10;">
              <a:extLst>
                <a:ext uri="{FF2B5EF4-FFF2-40B4-BE49-F238E27FC236}">
                  <a16:creationId xmlns:a16="http://schemas.microsoft.com/office/drawing/2014/main" id="{751A4DEA-BA1C-41A4-19FF-9A00422E976D}"/>
                </a:ext>
              </a:extLst>
            </p:cNvPr>
            <p:cNvSpPr txBox="1"/>
            <p:nvPr/>
          </p:nvSpPr>
          <p:spPr>
            <a:xfrm>
              <a:off x="9268093" y="4201587"/>
              <a:ext cx="2923907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Seans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go n-</a:t>
              </a:r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íocfaidh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duine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:</a:t>
              </a:r>
            </a:p>
            <a:p>
              <a:pPr algn="ctr"/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Cáin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Ioncaim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agus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MSU</a:t>
              </a:r>
            </a:p>
            <a:p>
              <a:pPr algn="ctr"/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Cáin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Ioncaim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nó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MSU</a:t>
              </a:r>
            </a:p>
            <a:p>
              <a:pPr algn="ctr"/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Gan </a:t>
              </a:r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Cáin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Ioncaim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ná</a:t>
              </a:r>
              <a:r>
                <a:rPr lang="en-GB" b="1" dirty="0">
                  <a:latin typeface="Calibri" panose="020F0502020204030204" pitchFamily="34" charset="0"/>
                  <a:cs typeface="Calibri" panose="020F0502020204030204" pitchFamily="34" charset="0"/>
                </a:rPr>
                <a:t> MSU a </a:t>
              </a:r>
              <a:r>
                <a:rPr lang="en-GB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íoc</a:t>
              </a:r>
              <a:endParaRPr lang="en-GB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05788650-D33A-2219-B0E8-89F7FF8218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/>
          </p:blipFill>
          <p:spPr>
            <a:xfrm>
              <a:off x="10134489" y="2257704"/>
              <a:ext cx="1119231" cy="1119231"/>
            </a:xfrm>
            <a:prstGeom prst="rect">
              <a:avLst/>
            </a:prstGeom>
          </p:spPr>
        </p:pic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8A5E934-ABE5-02DF-0CC1-2F503AD3F4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10679681" y="3301262"/>
              <a:ext cx="0" cy="738724"/>
            </a:xfrm>
            <a:prstGeom prst="line">
              <a:avLst/>
            </a:prstGeom>
            <a:ln w="38100">
              <a:solidFill>
                <a:srgbClr val="25217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58997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3">
            <a:extLst>
              <a:ext uri="{FF2B5EF4-FFF2-40B4-BE49-F238E27FC236}">
                <a16:creationId xmlns:a16="http://schemas.microsoft.com/office/drawing/2014/main" id="{A25A7080-D919-5D18-3F82-DAE608B1C44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381DA5-4BF7-B039-BA96-53BE72AB0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300" y="909638"/>
            <a:ext cx="8140700" cy="766762"/>
          </a:xfrm>
        </p:spPr>
        <p:txBody>
          <a:bodyPr/>
          <a:lstStyle/>
          <a:p>
            <a:r>
              <a:rPr lang="en-GB" dirty="0" err="1"/>
              <a:t>Muirear</a:t>
            </a:r>
            <a:r>
              <a:rPr lang="en-GB" dirty="0"/>
              <a:t> </a:t>
            </a:r>
            <a:r>
              <a:rPr lang="en-GB" dirty="0" err="1"/>
              <a:t>Sóisialach</a:t>
            </a:r>
            <a:r>
              <a:rPr lang="en-GB" dirty="0"/>
              <a:t> </a:t>
            </a:r>
            <a:r>
              <a:rPr lang="en-GB" dirty="0" err="1"/>
              <a:t>Uilíoch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AE087C-1ED5-8C59-BBF2-6B63FED455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824" y="1838960"/>
            <a:ext cx="3484999" cy="4243788"/>
          </a:xfrm>
        </p:spPr>
        <p:txBody>
          <a:bodyPr/>
          <a:lstStyle/>
          <a:p>
            <a:r>
              <a:rPr lang="en-IE" b="1" dirty="0" err="1"/>
              <a:t>Má</a:t>
            </a:r>
            <a:r>
              <a:rPr lang="en-IE" b="1" dirty="0"/>
              <a:t> </a:t>
            </a:r>
            <a:r>
              <a:rPr lang="en-IE" b="1" dirty="0" err="1"/>
              <a:t>tá</a:t>
            </a:r>
            <a:r>
              <a:rPr lang="en-IE" b="1" dirty="0"/>
              <a:t> </a:t>
            </a:r>
            <a:r>
              <a:rPr lang="en-IE" b="1" dirty="0" err="1"/>
              <a:t>d’ioncam</a:t>
            </a:r>
            <a:r>
              <a:rPr lang="en-IE" b="1" dirty="0"/>
              <a:t> </a:t>
            </a:r>
            <a:r>
              <a:rPr lang="en-IE" b="1" dirty="0" err="1"/>
              <a:t>iomlán</a:t>
            </a:r>
            <a:r>
              <a:rPr lang="en-IE" b="1" dirty="0"/>
              <a:t> </a:t>
            </a:r>
            <a:r>
              <a:rPr lang="en-IE" b="1" dirty="0" err="1"/>
              <a:t>níos</a:t>
            </a:r>
            <a:r>
              <a:rPr lang="en-IE" b="1" dirty="0"/>
              <a:t> </a:t>
            </a:r>
            <a:r>
              <a:rPr lang="en-IE" b="1" dirty="0" err="1"/>
              <a:t>mó</a:t>
            </a:r>
            <a:r>
              <a:rPr lang="en-IE" b="1" dirty="0"/>
              <a:t> </a:t>
            </a:r>
            <a:r>
              <a:rPr lang="en-IE" b="1" dirty="0" err="1"/>
              <a:t>ná</a:t>
            </a:r>
            <a:r>
              <a:rPr lang="en-IE" b="1" dirty="0"/>
              <a:t> €13,000</a:t>
            </a:r>
            <a:r>
              <a:rPr lang="en-IE" dirty="0"/>
              <a:t>, </a:t>
            </a:r>
            <a:r>
              <a:rPr lang="en-IE" dirty="0" err="1"/>
              <a:t>íocann</a:t>
            </a:r>
            <a:r>
              <a:rPr lang="en-IE" dirty="0"/>
              <a:t> </a:t>
            </a:r>
            <a:r>
              <a:rPr lang="en-IE" dirty="0" err="1"/>
              <a:t>tú</a:t>
            </a:r>
            <a:r>
              <a:rPr lang="en-IE" dirty="0"/>
              <a:t> MSU.</a:t>
            </a:r>
          </a:p>
          <a:p>
            <a:r>
              <a:rPr lang="en-IE" dirty="0" err="1"/>
              <a:t>Má</a:t>
            </a:r>
            <a:r>
              <a:rPr lang="en-IE" dirty="0"/>
              <a:t> </a:t>
            </a:r>
            <a:r>
              <a:rPr lang="en-IE" dirty="0" err="1"/>
              <a:t>tá</a:t>
            </a:r>
            <a:r>
              <a:rPr lang="en-IE" dirty="0"/>
              <a:t> </a:t>
            </a:r>
            <a:r>
              <a:rPr lang="en-IE" dirty="0" err="1"/>
              <a:t>d'ioncam</a:t>
            </a:r>
            <a:r>
              <a:rPr lang="en-IE" dirty="0"/>
              <a:t> </a:t>
            </a:r>
            <a:r>
              <a:rPr lang="en-IE" b="1" dirty="0" err="1"/>
              <a:t>níos</a:t>
            </a:r>
            <a:r>
              <a:rPr lang="en-IE" b="1" dirty="0"/>
              <a:t> </a:t>
            </a:r>
            <a:r>
              <a:rPr lang="en-IE" b="1" dirty="0" err="1"/>
              <a:t>lú</a:t>
            </a:r>
            <a:r>
              <a:rPr lang="en-IE" b="1" dirty="0"/>
              <a:t> </a:t>
            </a:r>
            <a:r>
              <a:rPr lang="en-IE" b="1" dirty="0" err="1"/>
              <a:t>ná</a:t>
            </a:r>
            <a:r>
              <a:rPr lang="en-IE" b="1" dirty="0"/>
              <a:t> €13,000, </a:t>
            </a:r>
            <a:r>
              <a:rPr lang="en-IE" b="1" dirty="0" err="1"/>
              <a:t>ní</a:t>
            </a:r>
            <a:r>
              <a:rPr lang="en-IE" b="1" dirty="0"/>
              <a:t> </a:t>
            </a:r>
            <a:r>
              <a:rPr lang="en-IE" b="1" dirty="0" err="1"/>
              <a:t>íocann</a:t>
            </a:r>
            <a:r>
              <a:rPr lang="en-IE" b="1" dirty="0"/>
              <a:t> </a:t>
            </a:r>
            <a:r>
              <a:rPr lang="en-IE" b="1" dirty="0" err="1"/>
              <a:t>tú</a:t>
            </a:r>
            <a:r>
              <a:rPr lang="en-IE" b="1" dirty="0"/>
              <a:t> MSU.</a:t>
            </a:r>
            <a:endParaRPr lang="en-IE" dirty="0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FE3D0C32-C5F2-F21C-F832-0F279034D4E5}"/>
              </a:ext>
            </a:extLst>
          </p:cNvPr>
          <p:cNvSpPr/>
          <p:nvPr/>
        </p:nvSpPr>
        <p:spPr>
          <a:xfrm rot="21227957">
            <a:off x="5782550" y="2133741"/>
            <a:ext cx="2769288" cy="694409"/>
          </a:xfrm>
          <a:prstGeom prst="roundRect">
            <a:avLst/>
          </a:prstGeom>
          <a:solidFill>
            <a:srgbClr val="252179"/>
          </a:solidFill>
          <a:ln w="28575">
            <a:solidFill>
              <a:srgbClr val="25217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Is </a:t>
            </a:r>
            <a:r>
              <a:rPr lang="en-GB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gá</a:t>
            </a: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 MSU a </a:t>
            </a:r>
            <a:r>
              <a:rPr lang="en-GB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íoc</a:t>
            </a:r>
            <a:endParaRPr lang="en-GB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0509B541-BD23-75D9-325F-C41609705558}"/>
              </a:ext>
            </a:extLst>
          </p:cNvPr>
          <p:cNvSpPr/>
          <p:nvPr/>
        </p:nvSpPr>
        <p:spPr>
          <a:xfrm rot="21227957">
            <a:off x="5992811" y="3107867"/>
            <a:ext cx="2552007" cy="608204"/>
          </a:xfrm>
          <a:prstGeom prst="roundRect">
            <a:avLst/>
          </a:prstGeom>
          <a:noFill/>
          <a:ln w="38100">
            <a:solidFill>
              <a:srgbClr val="2521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err="1">
                <a:solidFill>
                  <a:srgbClr val="25217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Pá</a:t>
            </a:r>
            <a:endParaRPr lang="en-GB" sz="2000" b="1" dirty="0">
              <a:solidFill>
                <a:srgbClr val="25217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152AD899-D933-E851-D6C8-43FB0FD2A403}"/>
              </a:ext>
            </a:extLst>
          </p:cNvPr>
          <p:cNvSpPr/>
          <p:nvPr/>
        </p:nvSpPr>
        <p:spPr>
          <a:xfrm rot="21227957">
            <a:off x="6068079" y="3800638"/>
            <a:ext cx="2552007" cy="608204"/>
          </a:xfrm>
          <a:prstGeom prst="roundRect">
            <a:avLst/>
          </a:prstGeom>
          <a:noFill/>
          <a:ln w="38100">
            <a:solidFill>
              <a:srgbClr val="2521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err="1">
                <a:solidFill>
                  <a:srgbClr val="25217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Tuarastal</a:t>
            </a:r>
            <a:endParaRPr lang="en-GB" sz="2000" b="1" dirty="0">
              <a:solidFill>
                <a:srgbClr val="25217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CF3AD6B-0C61-609D-94E2-6070BDD5A37A}"/>
              </a:ext>
            </a:extLst>
          </p:cNvPr>
          <p:cNvSpPr/>
          <p:nvPr/>
        </p:nvSpPr>
        <p:spPr>
          <a:xfrm rot="21227957">
            <a:off x="6142787" y="4488258"/>
            <a:ext cx="2552007" cy="608204"/>
          </a:xfrm>
          <a:prstGeom prst="roundRect">
            <a:avLst/>
          </a:prstGeom>
          <a:noFill/>
          <a:ln w="38100">
            <a:solidFill>
              <a:srgbClr val="2521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err="1">
                <a:solidFill>
                  <a:srgbClr val="25217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Bónas</a:t>
            </a:r>
            <a:endParaRPr lang="en-GB" sz="2000" b="1" dirty="0">
              <a:solidFill>
                <a:srgbClr val="25217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F0B34669-97A4-9681-207D-DD58BA459215}"/>
              </a:ext>
            </a:extLst>
          </p:cNvPr>
          <p:cNvSpPr/>
          <p:nvPr/>
        </p:nvSpPr>
        <p:spPr>
          <a:xfrm rot="21227957">
            <a:off x="6218151" y="5181913"/>
            <a:ext cx="2552007" cy="608204"/>
          </a:xfrm>
          <a:prstGeom prst="roundRect">
            <a:avLst/>
          </a:prstGeom>
          <a:noFill/>
          <a:ln w="38100">
            <a:solidFill>
              <a:srgbClr val="2521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err="1">
                <a:solidFill>
                  <a:srgbClr val="25217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Coimisiún</a:t>
            </a:r>
            <a:endParaRPr lang="en-GB" sz="2000" b="1" dirty="0">
              <a:solidFill>
                <a:srgbClr val="25217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DCD0FA28-5400-F8BF-70BA-BA0CFB3BCF85}"/>
              </a:ext>
            </a:extLst>
          </p:cNvPr>
          <p:cNvSpPr/>
          <p:nvPr/>
        </p:nvSpPr>
        <p:spPr>
          <a:xfrm rot="21227957">
            <a:off x="8885525" y="1796611"/>
            <a:ext cx="2769288" cy="694409"/>
          </a:xfrm>
          <a:prstGeom prst="roundRect">
            <a:avLst/>
          </a:prstGeom>
          <a:solidFill>
            <a:srgbClr val="252179"/>
          </a:solidFill>
          <a:ln w="28575">
            <a:solidFill>
              <a:srgbClr val="25217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Ní</a:t>
            </a: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gá</a:t>
            </a: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 MSU a </a:t>
            </a:r>
            <a:r>
              <a:rPr lang="en-GB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íoc</a:t>
            </a:r>
            <a:endParaRPr lang="en-GB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47376142-873A-7531-9382-3581F2D7E0F8}"/>
              </a:ext>
            </a:extLst>
          </p:cNvPr>
          <p:cNvSpPr/>
          <p:nvPr/>
        </p:nvSpPr>
        <p:spPr>
          <a:xfrm rot="21227957">
            <a:off x="9171054" y="3463507"/>
            <a:ext cx="2552007" cy="608204"/>
          </a:xfrm>
          <a:prstGeom prst="roundRect">
            <a:avLst/>
          </a:prstGeom>
          <a:noFill/>
          <a:ln w="38100">
            <a:solidFill>
              <a:srgbClr val="2521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>
              <a:lnSpc>
                <a:spcPts val="2000"/>
              </a:lnSpc>
            </a:pPr>
            <a:r>
              <a:rPr lang="en-GB" sz="2000" b="1" dirty="0" err="1">
                <a:solidFill>
                  <a:srgbClr val="25217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Gach</a:t>
            </a:r>
            <a:r>
              <a:rPr lang="en-GB" sz="2000" b="1" dirty="0">
                <a:solidFill>
                  <a:srgbClr val="25217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000" b="1" dirty="0" err="1">
                <a:solidFill>
                  <a:srgbClr val="25217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íocaíocht</a:t>
            </a:r>
            <a:r>
              <a:rPr lang="en-GB" sz="2000" b="1" dirty="0">
                <a:solidFill>
                  <a:srgbClr val="25217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000" b="1" dirty="0" err="1">
                <a:solidFill>
                  <a:srgbClr val="25217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leasa</a:t>
            </a:r>
            <a:r>
              <a:rPr lang="en-GB" sz="2000" b="1" dirty="0">
                <a:solidFill>
                  <a:srgbClr val="25217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000" b="1" dirty="0" err="1">
                <a:solidFill>
                  <a:srgbClr val="25217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shóisialaigh</a:t>
            </a:r>
            <a:endParaRPr lang="en-GB" sz="2000" b="1" dirty="0">
              <a:solidFill>
                <a:srgbClr val="25217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555C0CEF-1B01-4646-975F-6CC6BEC1060C}"/>
              </a:ext>
            </a:extLst>
          </p:cNvPr>
          <p:cNvSpPr/>
          <p:nvPr/>
        </p:nvSpPr>
        <p:spPr>
          <a:xfrm rot="21227957">
            <a:off x="9245762" y="4151128"/>
            <a:ext cx="2552007" cy="608204"/>
          </a:xfrm>
          <a:prstGeom prst="roundRect">
            <a:avLst/>
          </a:prstGeom>
          <a:noFill/>
          <a:ln w="38100">
            <a:solidFill>
              <a:srgbClr val="2521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err="1">
                <a:solidFill>
                  <a:srgbClr val="25217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Ioncam</a:t>
            </a:r>
            <a:r>
              <a:rPr lang="en-GB" sz="2000" b="1" dirty="0">
                <a:solidFill>
                  <a:srgbClr val="25217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000" b="1" dirty="0" err="1">
                <a:solidFill>
                  <a:srgbClr val="25217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scoláireachta</a:t>
            </a:r>
            <a:endParaRPr lang="en-GB" sz="2000" b="1" dirty="0">
              <a:solidFill>
                <a:srgbClr val="25217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F5759AFA-EC9D-5FCB-2A2B-C2E32C80A759}"/>
              </a:ext>
            </a:extLst>
          </p:cNvPr>
          <p:cNvSpPr/>
          <p:nvPr/>
        </p:nvSpPr>
        <p:spPr>
          <a:xfrm rot="21227957">
            <a:off x="9321126" y="4844783"/>
            <a:ext cx="2552007" cy="608204"/>
          </a:xfrm>
          <a:prstGeom prst="roundRect">
            <a:avLst/>
          </a:prstGeom>
          <a:noFill/>
          <a:ln w="38100">
            <a:solidFill>
              <a:srgbClr val="2521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err="1">
                <a:solidFill>
                  <a:srgbClr val="25217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Buanna</a:t>
            </a:r>
            <a:r>
              <a:rPr lang="en-GB" sz="2000" b="1" dirty="0">
                <a:solidFill>
                  <a:srgbClr val="25217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000" b="1" dirty="0" err="1">
                <a:solidFill>
                  <a:srgbClr val="25217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Duaisbhannaí</a:t>
            </a:r>
            <a:endParaRPr lang="en-GB" sz="2000" b="1" dirty="0">
              <a:solidFill>
                <a:srgbClr val="25217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6E2AC68-3051-FF04-BB79-F36CCC7760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060851" y="5693563"/>
            <a:ext cx="5997081" cy="909610"/>
            <a:chOff x="6060851" y="5693563"/>
            <a:chExt cx="5997081" cy="90961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026BED57-BA87-75B4-2D5D-0E2058EBE83E}"/>
                </a:ext>
              </a:extLst>
            </p:cNvPr>
            <p:cNvSpPr/>
            <p:nvPr/>
          </p:nvSpPr>
          <p:spPr>
            <a:xfrm rot="21227957">
              <a:off x="6060851" y="5693563"/>
              <a:ext cx="5997081" cy="365760"/>
            </a:xfrm>
            <a:prstGeom prst="roundRect">
              <a:avLst>
                <a:gd name="adj" fmla="val 23485"/>
              </a:avLst>
            </a:prstGeom>
            <a:solidFill>
              <a:srgbClr val="25217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riangle 23">
              <a:extLst>
                <a:ext uri="{FF2B5EF4-FFF2-40B4-BE49-F238E27FC236}">
                  <a16:creationId xmlns:a16="http://schemas.microsoft.com/office/drawing/2014/main" id="{85512E8C-1D9C-EC96-C1BA-2E56315F0978}"/>
                </a:ext>
              </a:extLst>
            </p:cNvPr>
            <p:cNvSpPr/>
            <p:nvPr/>
          </p:nvSpPr>
          <p:spPr>
            <a:xfrm>
              <a:off x="8802075" y="6051380"/>
              <a:ext cx="640080" cy="551793"/>
            </a:xfrm>
            <a:prstGeom prst="triangle">
              <a:avLst/>
            </a:prstGeom>
            <a:solidFill>
              <a:srgbClr val="25217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95192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8" grpId="0" animBg="1"/>
      <p:bldP spid="9" grpId="0" animBg="1"/>
      <p:bldP spid="10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796EA7-3FE1-0BB1-F338-62A5EB31F03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B26424-EBCA-9FCA-CA03-0D535CD0D3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/>
          <a:lstStyle/>
          <a:p>
            <a:r>
              <a:rPr lang="en-GB" dirty="0" err="1"/>
              <a:t>Bandaí</a:t>
            </a:r>
            <a:r>
              <a:rPr lang="en-GB" dirty="0"/>
              <a:t> </a:t>
            </a:r>
            <a:r>
              <a:rPr lang="en-GB" dirty="0" err="1"/>
              <a:t>Ráta</a:t>
            </a:r>
            <a:r>
              <a:rPr lang="en-GB" dirty="0"/>
              <a:t> </a:t>
            </a:r>
            <a:r>
              <a:rPr lang="en-GB" dirty="0" err="1"/>
              <a:t>Cánach</a:t>
            </a:r>
            <a:r>
              <a:rPr lang="en-GB" dirty="0"/>
              <a:t> MSU</a:t>
            </a:r>
            <a:endParaRPr lang="en-US" dirty="0"/>
          </a:p>
        </p:txBody>
      </p:sp>
      <p:graphicFrame>
        <p:nvGraphicFramePr>
          <p:cNvPr id="5" name="Table 8">
            <a:extLst>
              <a:ext uri="{FF2B5EF4-FFF2-40B4-BE49-F238E27FC236}">
                <a16:creationId xmlns:a16="http://schemas.microsoft.com/office/drawing/2014/main" id="{DDFB699B-E36F-9C58-D093-5252F1D7CC6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3975238"/>
              </p:ext>
            </p:extLst>
          </p:nvPr>
        </p:nvGraphicFramePr>
        <p:xfrm>
          <a:off x="1860253" y="1944473"/>
          <a:ext cx="9715521" cy="244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73510">
                  <a:extLst>
                    <a:ext uri="{9D8B030D-6E8A-4147-A177-3AD203B41FA5}">
                      <a16:colId xmlns:a16="http://schemas.microsoft.com/office/drawing/2014/main" val="3661148249"/>
                    </a:ext>
                  </a:extLst>
                </a:gridCol>
                <a:gridCol w="1634591">
                  <a:extLst>
                    <a:ext uri="{9D8B030D-6E8A-4147-A177-3AD203B41FA5}">
                      <a16:colId xmlns:a16="http://schemas.microsoft.com/office/drawing/2014/main" val="503870180"/>
                    </a:ext>
                  </a:extLst>
                </a:gridCol>
                <a:gridCol w="1642683">
                  <a:extLst>
                    <a:ext uri="{9D8B030D-6E8A-4147-A177-3AD203B41FA5}">
                      <a16:colId xmlns:a16="http://schemas.microsoft.com/office/drawing/2014/main" val="3637592924"/>
                    </a:ext>
                  </a:extLst>
                </a:gridCol>
                <a:gridCol w="2164737">
                  <a:extLst>
                    <a:ext uri="{9D8B030D-6E8A-4147-A177-3AD203B41FA5}">
                      <a16:colId xmlns:a16="http://schemas.microsoft.com/office/drawing/2014/main" val="791072837"/>
                    </a:ext>
                  </a:extLst>
                </a:gridCol>
              </a:tblGrid>
              <a:tr h="321297">
                <a:tc>
                  <a:txBody>
                    <a:bodyPr/>
                    <a:lstStyle/>
                    <a:p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Banda </a:t>
                      </a:r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Ráta</a:t>
                      </a:r>
                      <a:endParaRPr lang="en-IE" sz="2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44000" marT="108000" marB="108000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21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 </a:t>
                      </a:r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Bhliain</a:t>
                      </a:r>
                      <a:endParaRPr lang="en-IE" sz="2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108000" marB="108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21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 </a:t>
                      </a:r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Mhí</a:t>
                      </a:r>
                      <a:endParaRPr lang="en-IE" sz="2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108000" marB="108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217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 </a:t>
                      </a:r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tSeachtain</a:t>
                      </a:r>
                      <a:endParaRPr lang="en-IE" sz="2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108000" marB="108000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521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2306648"/>
                  </a:ext>
                </a:extLst>
              </a:tr>
              <a:tr h="465435">
                <a:tc>
                  <a:txBody>
                    <a:bodyPr/>
                    <a:lstStyle/>
                    <a:p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Ioncam</a:t>
                      </a:r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</a:t>
                      </a:r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gá</a:t>
                      </a:r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íoc</a:t>
                      </a:r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as ag 0.5%</a:t>
                      </a:r>
                    </a:p>
                  </a:txBody>
                  <a:tcPr marL="144000" marT="108000" marB="108000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</a:t>
                      </a:r>
                      <a:r>
                        <a:rPr lang="en-IE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12,012</a:t>
                      </a:r>
                    </a:p>
                  </a:txBody>
                  <a:tcPr marL="9525" marR="9525" marT="108000" marB="108000" anchor="b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</a:t>
                      </a:r>
                      <a:r>
                        <a:rPr lang="en-IE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1,001</a:t>
                      </a:r>
                    </a:p>
                  </a:txBody>
                  <a:tcPr marL="9525" marR="9525" marT="108000" marB="108000" anchor="b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</a:t>
                      </a:r>
                      <a:r>
                        <a:rPr lang="en-IE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231</a:t>
                      </a:r>
                    </a:p>
                  </a:txBody>
                  <a:tcPr marL="9525" marR="9525" marT="108000" marB="108000" anchor="b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4031362"/>
                  </a:ext>
                </a:extLst>
              </a:tr>
              <a:tr h="513332">
                <a:tc>
                  <a:txBody>
                    <a:bodyPr/>
                    <a:lstStyle/>
                    <a:p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Ioncam</a:t>
                      </a:r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</a:t>
                      </a:r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gá</a:t>
                      </a:r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íoc</a:t>
                      </a:r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as ag 2%</a:t>
                      </a:r>
                    </a:p>
                  </a:txBody>
                  <a:tcPr marL="144000" marT="108000" marB="108000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</a:t>
                      </a:r>
                      <a:r>
                        <a:rPr lang="en-IE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15,370</a:t>
                      </a:r>
                    </a:p>
                  </a:txBody>
                  <a:tcPr marL="9525" marR="9525" marT="108000" marB="108000" anchor="b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</a:t>
                      </a:r>
                      <a:r>
                        <a:rPr lang="en-IE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1,280.84</a:t>
                      </a:r>
                      <a:endParaRPr lang="en-IE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08000" marB="108000" anchor="b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</a:t>
                      </a:r>
                      <a:r>
                        <a:rPr lang="en-IE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295.58</a:t>
                      </a:r>
                    </a:p>
                  </a:txBody>
                  <a:tcPr marL="9525" marR="9525" marT="108000" marB="108000" anchor="b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9592707"/>
                  </a:ext>
                </a:extLst>
              </a:tr>
              <a:tr h="408829">
                <a:tc>
                  <a:txBody>
                    <a:bodyPr/>
                    <a:lstStyle/>
                    <a:p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Ioncam</a:t>
                      </a:r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</a:t>
                      </a:r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gá</a:t>
                      </a:r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íoc</a:t>
                      </a:r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as ag 3%</a:t>
                      </a:r>
                    </a:p>
                  </a:txBody>
                  <a:tcPr marL="144000" marT="108000" marB="108000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</a:t>
                      </a:r>
                      <a:r>
                        <a:rPr lang="en-IE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42,662</a:t>
                      </a:r>
                    </a:p>
                  </a:txBody>
                  <a:tcPr marL="9525" marR="9525" marT="108000" marB="108000" anchor="b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</a:t>
                      </a:r>
                      <a:r>
                        <a:rPr lang="en-IE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3,555.17</a:t>
                      </a:r>
                    </a:p>
                  </a:txBody>
                  <a:tcPr marL="9525" marR="9525" marT="108000" marB="108000" anchor="b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</a:t>
                      </a:r>
                      <a:r>
                        <a:rPr lang="en-IE" sz="2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820.43</a:t>
                      </a:r>
                      <a:endParaRPr lang="en-IE" sz="2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08000" marB="108000" anchor="b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7552597"/>
                  </a:ext>
                </a:extLst>
              </a:tr>
            </a:tbl>
          </a:graphicData>
        </a:graphic>
      </p:graphicFrame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CEC8A-0FEC-9A9D-02CA-7113F778B7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825" y="4562669"/>
            <a:ext cx="9491663" cy="1520631"/>
          </a:xfrm>
        </p:spPr>
        <p:txBody>
          <a:bodyPr/>
          <a:lstStyle/>
          <a:p>
            <a:r>
              <a:rPr lang="en-IE" dirty="0"/>
              <a:t>Is </a:t>
            </a:r>
            <a:r>
              <a:rPr lang="en-IE" dirty="0" err="1"/>
              <a:t>gá</a:t>
            </a:r>
            <a:r>
              <a:rPr lang="en-IE" dirty="0"/>
              <a:t> MSU </a:t>
            </a:r>
            <a:r>
              <a:rPr lang="en-IE" b="1" dirty="0"/>
              <a:t>8%</a:t>
            </a:r>
            <a:r>
              <a:rPr lang="en-IE" dirty="0"/>
              <a:t> a </a:t>
            </a:r>
            <a:r>
              <a:rPr lang="en-IE" dirty="0" err="1"/>
              <a:t>íoc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/>
              <a:t>ioncam</a:t>
            </a:r>
            <a:r>
              <a:rPr lang="en-IE" dirty="0"/>
              <a:t> </a:t>
            </a:r>
            <a:r>
              <a:rPr lang="en-IE" b="1" dirty="0" err="1"/>
              <a:t>os</a:t>
            </a:r>
            <a:r>
              <a:rPr lang="en-IE" b="1" dirty="0"/>
              <a:t> </a:t>
            </a:r>
            <a:r>
              <a:rPr lang="en-IE" b="1" dirty="0" err="1"/>
              <a:t>cionn</a:t>
            </a:r>
            <a:r>
              <a:rPr lang="en-IE" b="1" dirty="0"/>
              <a:t> €70,044</a:t>
            </a:r>
            <a:r>
              <a:rPr lang="en-IE" dirty="0"/>
              <a:t>.</a:t>
            </a:r>
          </a:p>
          <a:p>
            <a:r>
              <a:rPr lang="en-IE" dirty="0" err="1"/>
              <a:t>Tá</a:t>
            </a:r>
            <a:r>
              <a:rPr lang="en-IE" dirty="0"/>
              <a:t> </a:t>
            </a:r>
            <a:r>
              <a:rPr lang="en-IE" dirty="0" err="1"/>
              <a:t>rátaí</a:t>
            </a:r>
            <a:r>
              <a:rPr lang="en-IE" dirty="0"/>
              <a:t> </a:t>
            </a:r>
            <a:r>
              <a:rPr lang="en-IE" dirty="0" err="1"/>
              <a:t>eile</a:t>
            </a:r>
            <a:r>
              <a:rPr lang="en-IE" dirty="0"/>
              <a:t> MSU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bhfeidhm</a:t>
            </a:r>
            <a:r>
              <a:rPr lang="en-IE" dirty="0"/>
              <a:t> </a:t>
            </a:r>
            <a:r>
              <a:rPr lang="en-IE" dirty="0" err="1"/>
              <a:t>i</a:t>
            </a:r>
            <a:r>
              <a:rPr lang="en-IE" dirty="0"/>
              <a:t> </a:t>
            </a:r>
            <a:r>
              <a:rPr lang="en-IE" dirty="0" err="1"/>
              <a:t>gcúinsí</a:t>
            </a:r>
            <a:r>
              <a:rPr lang="en-IE" dirty="0"/>
              <a:t> </a:t>
            </a:r>
            <a:r>
              <a:rPr lang="en-IE" dirty="0" err="1"/>
              <a:t>éagsúla</a:t>
            </a:r>
            <a:r>
              <a:rPr lang="en-I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6466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0F53CC-4751-5BF4-C9B5-389B1A73DC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928722"/>
            <a:ext cx="8140453" cy="766992"/>
          </a:xfrm>
        </p:spPr>
        <p:txBody>
          <a:bodyPr/>
          <a:lstStyle/>
          <a:p>
            <a:r>
              <a:rPr lang="en-GB" sz="4000" b="1" i="0" dirty="0" err="1">
                <a:latin typeface="Calibri" panose="020F0502020204030204" pitchFamily="34" charset="0"/>
                <a:cs typeface="Calibri" panose="020F0502020204030204" pitchFamily="34" charset="0"/>
              </a:rPr>
              <a:t>Bandaí</a:t>
            </a:r>
            <a:r>
              <a:rPr lang="en-GB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4000" b="1" i="0" dirty="0" err="1">
                <a:latin typeface="Calibri" panose="020F0502020204030204" pitchFamily="34" charset="0"/>
                <a:cs typeface="Calibri" panose="020F0502020204030204" pitchFamily="34" charset="0"/>
              </a:rPr>
              <a:t>Ráta</a:t>
            </a:r>
            <a:r>
              <a:rPr lang="en-GB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4000" b="1" i="0" dirty="0" err="1">
                <a:latin typeface="Calibri" panose="020F0502020204030204" pitchFamily="34" charset="0"/>
                <a:cs typeface="Calibri" panose="020F0502020204030204" pitchFamily="34" charset="0"/>
              </a:rPr>
              <a:t>Cánach</a:t>
            </a:r>
            <a:r>
              <a:rPr lang="en-GB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 MSU 2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00C9D9-D3B3-EC2D-2222-AC0C55A510B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F3B504-F613-AE58-F56C-AFE57E4EC534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/>
              <a:t>Bandaí Ráta Cánach MSU</a:t>
            </a:r>
            <a:endParaRPr lang="en-US" dirty="0"/>
          </a:p>
        </p:txBody>
      </p:sp>
      <p:graphicFrame>
        <p:nvGraphicFramePr>
          <p:cNvPr id="44" name="Table 8">
            <a:extLst>
              <a:ext uri="{FF2B5EF4-FFF2-40B4-BE49-F238E27FC236}">
                <a16:creationId xmlns:a16="http://schemas.microsoft.com/office/drawing/2014/main" id="{39A04B95-209A-73E0-579F-EBC60C55E3B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4529571"/>
              </p:ext>
            </p:extLst>
          </p:nvPr>
        </p:nvGraphicFramePr>
        <p:xfrm>
          <a:off x="1776822" y="1839173"/>
          <a:ext cx="4599702" cy="427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02675">
                  <a:extLst>
                    <a:ext uri="{9D8B030D-6E8A-4147-A177-3AD203B41FA5}">
                      <a16:colId xmlns:a16="http://schemas.microsoft.com/office/drawing/2014/main" val="3661148249"/>
                    </a:ext>
                  </a:extLst>
                </a:gridCol>
                <a:gridCol w="1497027">
                  <a:extLst>
                    <a:ext uri="{9D8B030D-6E8A-4147-A177-3AD203B41FA5}">
                      <a16:colId xmlns:a16="http://schemas.microsoft.com/office/drawing/2014/main" val="503870180"/>
                    </a:ext>
                  </a:extLst>
                </a:gridCol>
              </a:tblGrid>
              <a:tr h="386137">
                <a:tc>
                  <a:txBody>
                    <a:bodyPr/>
                    <a:lstStyle/>
                    <a:p>
                      <a:pPr>
                        <a:lnSpc>
                          <a:spcPts val="2800"/>
                        </a:lnSpc>
                      </a:pPr>
                      <a:r>
                        <a:rPr lang="en-IE" sz="26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Banda Ráta</a:t>
                      </a:r>
                      <a:endParaRPr lang="en-IE" sz="2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72000" marB="72000" anchor="ctr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5217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</a:pPr>
                      <a:r>
                        <a:rPr lang="en-IE" sz="26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Gach Bliain</a:t>
                      </a:r>
                      <a:endParaRPr lang="en-IE" sz="2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72000" marB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521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2306648"/>
                  </a:ext>
                </a:extLst>
              </a:tr>
              <a:tr h="465435">
                <a:tc>
                  <a:txBody>
                    <a:bodyPr/>
                    <a:lstStyle/>
                    <a:p>
                      <a:pPr>
                        <a:lnSpc>
                          <a:spcPts val="2800"/>
                        </a:lnSpc>
                      </a:pPr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Ioncam</a:t>
                      </a:r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</a:t>
                      </a:r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gá</a:t>
                      </a:r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íoc</a:t>
                      </a:r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as ag 0.5%</a:t>
                      </a:r>
                      <a:endParaRPr lang="en-IE" sz="2600" b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72000" marB="72000" anchor="ctr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</a:pPr>
                      <a:r>
                        <a:rPr lang="en-US" sz="26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</a:t>
                      </a:r>
                      <a:r>
                        <a:rPr lang="en-IE" sz="26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12,012</a:t>
                      </a:r>
                      <a:endParaRPr lang="en-IE" sz="2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72000" marB="72000" anchor="ctr" anchorCtr="1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4031362"/>
                  </a:ext>
                </a:extLst>
              </a:tr>
              <a:tr h="513332">
                <a:tc>
                  <a:txBody>
                    <a:bodyPr/>
                    <a:lstStyle/>
                    <a:p>
                      <a:pPr>
                        <a:lnSpc>
                          <a:spcPts val="2800"/>
                        </a:lnSpc>
                      </a:pPr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Ioncam</a:t>
                      </a:r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</a:t>
                      </a:r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gá</a:t>
                      </a:r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íoc</a:t>
                      </a:r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as ag 2%</a:t>
                      </a:r>
                      <a:endParaRPr lang="en-IE" sz="2600" b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72000" marB="72000" anchor="ctr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6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buNone/>
                      </a:pPr>
                      <a:r>
                        <a:rPr lang="en-US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€15,370</a:t>
                      </a:r>
                      <a:endParaRPr lang="en-IE" sz="2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72000" marB="72000" anchor="ctr" anchorCtr="1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9592707"/>
                  </a:ext>
                </a:extLst>
              </a:tr>
              <a:tr h="408829">
                <a:tc>
                  <a:txBody>
                    <a:bodyPr/>
                    <a:lstStyle/>
                    <a:p>
                      <a:pPr>
                        <a:lnSpc>
                          <a:spcPts val="2800"/>
                        </a:lnSpc>
                      </a:pPr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Ioncam</a:t>
                      </a:r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</a:t>
                      </a:r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gá</a:t>
                      </a:r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íoc</a:t>
                      </a:r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as ag 3%</a:t>
                      </a:r>
                      <a:endParaRPr lang="en-IE" sz="2600" b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72000" marB="72000" anchor="ctr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buNone/>
                      </a:pPr>
                      <a:r>
                        <a:rPr lang="en-US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€42,662</a:t>
                      </a:r>
                      <a:endParaRPr lang="en-IE" sz="2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72000" marB="72000" anchor="ctr" anchorCtr="1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7552597"/>
                  </a:ext>
                </a:extLst>
              </a:tr>
              <a:tr h="408829">
                <a:tc>
                  <a:txBody>
                    <a:bodyPr/>
                    <a:lstStyle/>
                    <a:p>
                      <a:pPr>
                        <a:lnSpc>
                          <a:spcPts val="2800"/>
                        </a:lnSpc>
                      </a:pPr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Ioncam</a:t>
                      </a:r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</a:t>
                      </a:r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gá</a:t>
                      </a:r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íoc</a:t>
                      </a:r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as ag 8%</a:t>
                      </a:r>
                      <a:endParaRPr lang="en-IE" sz="2600" b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72000" marB="72000" anchor="ctr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6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buNone/>
                      </a:pPr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Os</a:t>
                      </a:r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IE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cionn</a:t>
                      </a:r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€70,044</a:t>
                      </a:r>
                    </a:p>
                  </a:txBody>
                  <a:tcPr marT="72000" marB="72000" anchor="ctr" anchorCtr="1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8052849"/>
                  </a:ext>
                </a:extLst>
              </a:tr>
            </a:tbl>
          </a:graphicData>
        </a:graphic>
      </p:graphicFrame>
      <p:grpSp>
        <p:nvGrpSpPr>
          <p:cNvPr id="3" name="Group 2" descr="Pictiúr de chruach bonn roinnte i gceithre cinn a léiríonn an méid ioncaim a ngearrtar cáin air ag gach ceann de na ceithre bhanda ráta MSU éagsúla.">
            <a:extLst>
              <a:ext uri="{FF2B5EF4-FFF2-40B4-BE49-F238E27FC236}">
                <a16:creationId xmlns:a16="http://schemas.microsoft.com/office/drawing/2014/main" id="{91FBE1ED-69F9-C984-DFE5-25F5E738516C}"/>
              </a:ext>
            </a:extLst>
          </p:cNvPr>
          <p:cNvGrpSpPr/>
          <p:nvPr/>
        </p:nvGrpSpPr>
        <p:grpSpPr>
          <a:xfrm>
            <a:off x="8059669" y="1428398"/>
            <a:ext cx="3031786" cy="5429602"/>
            <a:chOff x="8059669" y="1428398"/>
            <a:chExt cx="3031786" cy="5429602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AC4A0AC-CBB6-BF68-D38F-7D736D9BDC4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8144921" y="3911466"/>
              <a:ext cx="2946534" cy="2946534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ABE32D5-6E7A-FFB1-CF3B-09BDD0C93CC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8059669" y="1428398"/>
              <a:ext cx="2946534" cy="2946534"/>
            </a:xfrm>
            <a:prstGeom prst="rect">
              <a:avLst/>
            </a:prstGeom>
          </p:spPr>
        </p:pic>
      </p:grp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EA5A058F-39DF-A159-C9C2-209D3C1436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6659745" y="5628743"/>
            <a:ext cx="5356928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134FD50-64AA-B54E-5236-5A23BC6DA3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6643561" y="4472390"/>
            <a:ext cx="5373112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4E5CFAB3-27ED-B3C9-A270-5E9C5DC742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6667837" y="2819892"/>
            <a:ext cx="5348836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 descr="An chéad €12,012 Cáin ag 0.5%&#10;&#10;">
            <a:extLst>
              <a:ext uri="{FF2B5EF4-FFF2-40B4-BE49-F238E27FC236}">
                <a16:creationId xmlns:a16="http://schemas.microsoft.com/office/drawing/2014/main" id="{4B815E62-CC7D-801D-BC90-D06C33E7C157}"/>
              </a:ext>
            </a:extLst>
          </p:cNvPr>
          <p:cNvGrpSpPr/>
          <p:nvPr/>
        </p:nvGrpSpPr>
        <p:grpSpPr>
          <a:xfrm>
            <a:off x="6667314" y="5788357"/>
            <a:ext cx="5371175" cy="869185"/>
            <a:chOff x="6667314" y="5788357"/>
            <a:chExt cx="5371175" cy="869185"/>
          </a:xfrm>
        </p:grpSpPr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A6F2D340-A4DB-DAB3-B0A0-8B7994BD17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10646736" y="5788357"/>
              <a:ext cx="0" cy="793019"/>
            </a:xfrm>
            <a:prstGeom prst="straightConnector1">
              <a:avLst/>
            </a:prstGeom>
            <a:ln w="50800">
              <a:solidFill>
                <a:srgbClr val="252179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95344609-770A-83FD-B938-644E67979012}"/>
                </a:ext>
              </a:extLst>
            </p:cNvPr>
            <p:cNvSpPr txBox="1"/>
            <p:nvPr/>
          </p:nvSpPr>
          <p:spPr>
            <a:xfrm>
              <a:off x="10949729" y="5842621"/>
              <a:ext cx="1088760" cy="7121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en-GB" sz="2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Cáin</a:t>
              </a: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 ag</a:t>
              </a:r>
              <a:b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0.5%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B7D274B-2864-283C-7FD2-236A4BAD8024}"/>
                </a:ext>
              </a:extLst>
            </p:cNvPr>
            <p:cNvSpPr txBox="1"/>
            <p:nvPr/>
          </p:nvSpPr>
          <p:spPr>
            <a:xfrm>
              <a:off x="6667314" y="5826545"/>
              <a:ext cx="2008358" cy="83099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252179"/>
              </a:solidFill>
              <a:prstDash val="sysDash"/>
            </a:ln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An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chéad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€12,012</a:t>
              </a:r>
            </a:p>
          </p:txBody>
        </p:sp>
      </p:grpSp>
      <p:grpSp>
        <p:nvGrpSpPr>
          <p:cNvPr id="6" name="Group 5" descr="An chéad €10,908 eile Cáin ag 2%&#10;">
            <a:extLst>
              <a:ext uri="{FF2B5EF4-FFF2-40B4-BE49-F238E27FC236}">
                <a16:creationId xmlns:a16="http://schemas.microsoft.com/office/drawing/2014/main" id="{A293C9A6-F154-E3EB-E618-A1787B7A8233}"/>
              </a:ext>
            </a:extLst>
          </p:cNvPr>
          <p:cNvGrpSpPr/>
          <p:nvPr/>
        </p:nvGrpSpPr>
        <p:grpSpPr>
          <a:xfrm>
            <a:off x="6667314" y="4610917"/>
            <a:ext cx="5325575" cy="883054"/>
            <a:chOff x="6667314" y="4610917"/>
            <a:chExt cx="5325575" cy="883054"/>
          </a:xfrm>
        </p:grpSpPr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156A772B-8CB8-AA1C-BE0C-165EB69BE1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10646736" y="4610917"/>
              <a:ext cx="0" cy="793019"/>
            </a:xfrm>
            <a:prstGeom prst="straightConnector1">
              <a:avLst/>
            </a:prstGeom>
            <a:ln w="50800">
              <a:solidFill>
                <a:srgbClr val="252179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 descr="Taxed &#10;at 2%&#10;">
              <a:extLst>
                <a:ext uri="{FF2B5EF4-FFF2-40B4-BE49-F238E27FC236}">
                  <a16:creationId xmlns:a16="http://schemas.microsoft.com/office/drawing/2014/main" id="{254D7602-88A5-4556-4736-BC5DE58F3D9B}"/>
                </a:ext>
              </a:extLst>
            </p:cNvPr>
            <p:cNvSpPr txBox="1"/>
            <p:nvPr/>
          </p:nvSpPr>
          <p:spPr>
            <a:xfrm>
              <a:off x="10835201" y="4667541"/>
              <a:ext cx="1157688" cy="7121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en-GB" sz="2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Cáin</a:t>
              </a: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 ag </a:t>
              </a:r>
              <a:b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2%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65465B4-87E8-A7F4-C32C-8752F8BA5EA6}"/>
                </a:ext>
              </a:extLst>
            </p:cNvPr>
            <p:cNvSpPr txBox="1"/>
            <p:nvPr/>
          </p:nvSpPr>
          <p:spPr>
            <a:xfrm>
              <a:off x="6667314" y="4662974"/>
              <a:ext cx="2008358" cy="83099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252179"/>
              </a:solidFill>
              <a:prstDash val="sysDash"/>
            </a:ln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An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chéad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€15,370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eile</a:t>
              </a:r>
              <a:endParaRPr lang="en-GB" sz="2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7" name="Group 6" descr="An chéad €47,124 eile Cáin ag 4.5%&#10;&#10;">
            <a:extLst>
              <a:ext uri="{FF2B5EF4-FFF2-40B4-BE49-F238E27FC236}">
                <a16:creationId xmlns:a16="http://schemas.microsoft.com/office/drawing/2014/main" id="{8C984A0F-C39E-376C-5527-35353BE7E29C}"/>
              </a:ext>
            </a:extLst>
          </p:cNvPr>
          <p:cNvGrpSpPr/>
          <p:nvPr/>
        </p:nvGrpSpPr>
        <p:grpSpPr>
          <a:xfrm>
            <a:off x="6667314" y="3124061"/>
            <a:ext cx="5329945" cy="1195543"/>
            <a:chOff x="6667314" y="3124061"/>
            <a:chExt cx="5329945" cy="1195543"/>
          </a:xfrm>
        </p:grpSpPr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1EF93C6B-40EC-3F65-B277-807BCADBD4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10646736" y="3124061"/>
              <a:ext cx="0" cy="1195543"/>
            </a:xfrm>
            <a:prstGeom prst="straightConnector1">
              <a:avLst/>
            </a:prstGeom>
            <a:ln w="50800">
              <a:solidFill>
                <a:srgbClr val="252179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4601FF4B-E5FB-8B56-E995-3D3C34F479D8}"/>
                </a:ext>
              </a:extLst>
            </p:cNvPr>
            <p:cNvSpPr txBox="1"/>
            <p:nvPr/>
          </p:nvSpPr>
          <p:spPr>
            <a:xfrm>
              <a:off x="10908499" y="3365741"/>
              <a:ext cx="1088760" cy="71218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en-GB" sz="2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Cáin</a:t>
              </a: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 ag</a:t>
              </a:r>
              <a:b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3%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35A1B5A-7BF3-AB13-C674-AD9966BDA1C7}"/>
                </a:ext>
              </a:extLst>
            </p:cNvPr>
            <p:cNvSpPr txBox="1"/>
            <p:nvPr/>
          </p:nvSpPr>
          <p:spPr>
            <a:xfrm>
              <a:off x="6667314" y="3275572"/>
              <a:ext cx="2008358" cy="83099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252179"/>
              </a:solidFill>
              <a:prstDash val="sysDash"/>
            </a:ln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An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chéad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€42,662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eile</a:t>
              </a:r>
              <a:endParaRPr lang="en-GB" sz="2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8" name="Group 7" descr="An t-ioncam go léir os cionn €70,044 Cáin ag 8%&#10;&#10;">
            <a:extLst>
              <a:ext uri="{FF2B5EF4-FFF2-40B4-BE49-F238E27FC236}">
                <a16:creationId xmlns:a16="http://schemas.microsoft.com/office/drawing/2014/main" id="{9A63D734-B7B5-3AA7-3736-7A0C51BCCCBB}"/>
              </a:ext>
            </a:extLst>
          </p:cNvPr>
          <p:cNvGrpSpPr/>
          <p:nvPr/>
        </p:nvGrpSpPr>
        <p:grpSpPr>
          <a:xfrm>
            <a:off x="6667315" y="1499353"/>
            <a:ext cx="5197696" cy="1200329"/>
            <a:chOff x="6667315" y="1499353"/>
            <a:chExt cx="5197696" cy="1200329"/>
          </a:xfrm>
        </p:grpSpPr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BC8649C7-8DD6-5DCA-A911-FA47B90C63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10646736" y="1592588"/>
              <a:ext cx="0" cy="1068148"/>
            </a:xfrm>
            <a:prstGeom prst="straightConnector1">
              <a:avLst/>
            </a:prstGeom>
            <a:ln w="50800">
              <a:solidFill>
                <a:srgbClr val="252179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E0B4530-AF54-5A94-3952-8DAC6E63B7B0}"/>
                </a:ext>
              </a:extLst>
            </p:cNvPr>
            <p:cNvSpPr txBox="1"/>
            <p:nvPr/>
          </p:nvSpPr>
          <p:spPr>
            <a:xfrm>
              <a:off x="10899490" y="1815077"/>
              <a:ext cx="965521" cy="712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en-GB" sz="2400" dirty="0" err="1">
                  <a:latin typeface="Calibri" panose="020F0502020204030204" pitchFamily="34" charset="0"/>
                  <a:cs typeface="Calibri" panose="020F0502020204030204" pitchFamily="34" charset="0"/>
                </a:rPr>
                <a:t>Cáin</a:t>
              </a:r>
              <a:r>
                <a:rPr lang="en-GB" sz="2400" dirty="0">
                  <a:latin typeface="Calibri" panose="020F0502020204030204" pitchFamily="34" charset="0"/>
                  <a:cs typeface="Calibri" panose="020F0502020204030204" pitchFamily="34" charset="0"/>
                </a:rPr>
                <a:t> ag 8%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5B94FD28-BE98-DE06-00D4-DC187D8C4B7F}"/>
                </a:ext>
              </a:extLst>
            </p:cNvPr>
            <p:cNvSpPr txBox="1"/>
            <p:nvPr/>
          </p:nvSpPr>
          <p:spPr>
            <a:xfrm>
              <a:off x="6667315" y="1499353"/>
              <a:ext cx="2007348" cy="1200329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252179"/>
              </a:solidFill>
              <a:prstDash val="sysDash"/>
            </a:ln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An t-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ioncam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go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léir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os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cionn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€70,044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102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00C9D9-D3B3-EC2D-2222-AC0C55A510B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0F53CC-4751-5BF4-C9B5-389B1A73D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/>
          <a:lstStyle/>
          <a:p>
            <a:r>
              <a:rPr lang="en-GB" dirty="0" err="1"/>
              <a:t>Laghdú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Bhandaí</a:t>
            </a:r>
            <a:r>
              <a:rPr lang="en-GB" dirty="0"/>
              <a:t> </a:t>
            </a:r>
            <a:r>
              <a:rPr lang="en-GB" dirty="0" err="1"/>
              <a:t>Ráta</a:t>
            </a:r>
            <a:r>
              <a:rPr lang="en-GB" dirty="0"/>
              <a:t> </a:t>
            </a:r>
            <a:r>
              <a:rPr lang="en-GB" dirty="0" err="1"/>
              <a:t>Cánach</a:t>
            </a:r>
            <a:r>
              <a:rPr lang="en-GB" dirty="0"/>
              <a:t> MSU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DE0AEAB-AC83-FB5E-B8DB-D4FDB65AF25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74824" y="1838960"/>
            <a:ext cx="9492174" cy="4243788"/>
          </a:xfrm>
        </p:spPr>
        <p:txBody>
          <a:bodyPr/>
          <a:lstStyle/>
          <a:p>
            <a:r>
              <a:rPr lang="en-GB" dirty="0" err="1"/>
              <a:t>Bíonn</a:t>
            </a:r>
            <a:r>
              <a:rPr lang="en-GB" dirty="0"/>
              <a:t> </a:t>
            </a:r>
            <a:r>
              <a:rPr lang="en-GB" dirty="0" err="1"/>
              <a:t>laghdú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bhfeidhm</a:t>
            </a:r>
            <a:r>
              <a:rPr lang="en-GB" dirty="0"/>
              <a:t> do </a:t>
            </a:r>
            <a:r>
              <a:rPr lang="en-GB" dirty="0" err="1"/>
              <a:t>dhaoine</a:t>
            </a:r>
            <a:r>
              <a:rPr lang="en-GB" dirty="0"/>
              <a:t> </a:t>
            </a:r>
            <a:r>
              <a:rPr lang="en-GB" dirty="0" err="1"/>
              <a:t>ar</a:t>
            </a:r>
            <a:r>
              <a:rPr lang="en-GB" dirty="0"/>
              <a:t> </a:t>
            </a:r>
            <a:r>
              <a:rPr lang="en-GB" dirty="0" err="1"/>
              <a:t>rátaí</a:t>
            </a:r>
            <a:r>
              <a:rPr lang="en-GB" dirty="0"/>
              <a:t> MSU </a:t>
            </a:r>
            <a:endParaRPr lang="en-US" dirty="0"/>
          </a:p>
        </p:txBody>
      </p:sp>
      <p:grpSp>
        <p:nvGrpSpPr>
          <p:cNvPr id="6" name="Group 5" descr="Nuair atá cárta leighis iomlán acu">
            <a:extLst>
              <a:ext uri="{FF2B5EF4-FFF2-40B4-BE49-F238E27FC236}">
                <a16:creationId xmlns:a16="http://schemas.microsoft.com/office/drawing/2014/main" id="{169484F5-427E-A2F6-3749-D0915F462642}"/>
              </a:ext>
            </a:extLst>
          </p:cNvPr>
          <p:cNvGrpSpPr/>
          <p:nvPr/>
        </p:nvGrpSpPr>
        <p:grpSpPr>
          <a:xfrm>
            <a:off x="1966289" y="2219163"/>
            <a:ext cx="1915247" cy="2621482"/>
            <a:chOff x="1966289" y="2219163"/>
            <a:chExt cx="1915247" cy="2621482"/>
          </a:xfrm>
        </p:grpSpPr>
        <p:sp>
          <p:nvSpPr>
            <p:cNvPr id="13" name="TextBox 12" descr="Holds a full medical card&#10;">
              <a:extLst>
                <a:ext uri="{FF2B5EF4-FFF2-40B4-BE49-F238E27FC236}">
                  <a16:creationId xmlns:a16="http://schemas.microsoft.com/office/drawing/2014/main" id="{1CC133DA-EA67-A290-F6F5-B5DEE4836A7A}"/>
                </a:ext>
              </a:extLst>
            </p:cNvPr>
            <p:cNvSpPr txBox="1"/>
            <p:nvPr/>
          </p:nvSpPr>
          <p:spPr>
            <a:xfrm>
              <a:off x="1966289" y="3748038"/>
              <a:ext cx="1915247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600"/>
                </a:lnSpc>
              </a:pP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Nuair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atá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cárta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leighis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iomlán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acu</a:t>
              </a:r>
              <a:endParaRPr lang="en-GB" sz="2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6A9A4993-F66D-C9FD-0721-6458E98D0B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2166189" y="2219163"/>
              <a:ext cx="1531887" cy="1531887"/>
            </a:xfrm>
            <a:prstGeom prst="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47C7325F-3DBE-BBDE-8EE6-690FD1AC167E}"/>
              </a:ext>
            </a:extLst>
          </p:cNvPr>
          <p:cNvSpPr txBox="1"/>
          <p:nvPr/>
        </p:nvSpPr>
        <p:spPr>
          <a:xfrm>
            <a:off x="4216768" y="2754274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solidFill>
                  <a:srgbClr val="25217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NÓ</a:t>
            </a:r>
          </a:p>
        </p:txBody>
      </p:sp>
      <p:grpSp>
        <p:nvGrpSpPr>
          <p:cNvPr id="8" name="Group 7" descr="Nuair atá siad os cionn 70 bliain d'aois">
            <a:extLst>
              <a:ext uri="{FF2B5EF4-FFF2-40B4-BE49-F238E27FC236}">
                <a16:creationId xmlns:a16="http://schemas.microsoft.com/office/drawing/2014/main" id="{D2F57F81-6CC9-9C55-0CA6-67FB36810E15}"/>
              </a:ext>
            </a:extLst>
          </p:cNvPr>
          <p:cNvGrpSpPr/>
          <p:nvPr/>
        </p:nvGrpSpPr>
        <p:grpSpPr>
          <a:xfrm>
            <a:off x="5056596" y="2219163"/>
            <a:ext cx="2033317" cy="2578323"/>
            <a:chOff x="5056596" y="2219163"/>
            <a:chExt cx="2033317" cy="2578323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78F58A4-2EB1-D9BC-D66B-BE9439220491}"/>
                </a:ext>
              </a:extLst>
            </p:cNvPr>
            <p:cNvSpPr txBox="1"/>
            <p:nvPr/>
          </p:nvSpPr>
          <p:spPr>
            <a:xfrm>
              <a:off x="5056596" y="3777527"/>
              <a:ext cx="2033317" cy="10199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Nuair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atá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siad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os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cionn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70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bliain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d'aois</a:t>
              </a:r>
              <a:endParaRPr lang="en-GB" sz="2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B417EAB-C48D-50B6-4DA8-4D629185D7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89339" y="2219163"/>
              <a:ext cx="1531887" cy="1531887"/>
            </a:xfrm>
            <a:prstGeom prst="rect">
              <a:avLst/>
            </a:prstGeom>
          </p:spPr>
        </p:pic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CFE60FD5-14A6-CC86-5D4D-1D7AD196D94E}"/>
              </a:ext>
            </a:extLst>
          </p:cNvPr>
          <p:cNvSpPr txBox="1"/>
          <p:nvPr/>
        </p:nvSpPr>
        <p:spPr>
          <a:xfrm>
            <a:off x="7073595" y="2754274"/>
            <a:ext cx="9086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solidFill>
                  <a:srgbClr val="25217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AGUS</a:t>
            </a:r>
          </a:p>
        </p:txBody>
      </p:sp>
      <p:grpSp>
        <p:nvGrpSpPr>
          <p:cNvPr id="9" name="Group 8" descr="Nuair atá ioncam níos lú ná €60,000 sa bhliain acu">
            <a:extLst>
              <a:ext uri="{FF2B5EF4-FFF2-40B4-BE49-F238E27FC236}">
                <a16:creationId xmlns:a16="http://schemas.microsoft.com/office/drawing/2014/main" id="{23183327-9119-79B5-A494-013295B4866D}"/>
              </a:ext>
            </a:extLst>
          </p:cNvPr>
          <p:cNvGrpSpPr/>
          <p:nvPr/>
        </p:nvGrpSpPr>
        <p:grpSpPr>
          <a:xfrm>
            <a:off x="7884856" y="2219163"/>
            <a:ext cx="2611813" cy="2614856"/>
            <a:chOff x="7884856" y="2219163"/>
            <a:chExt cx="2611813" cy="2614856"/>
          </a:xfrm>
        </p:grpSpPr>
        <p:sp>
          <p:nvSpPr>
            <p:cNvPr id="16" name="TextBox 15" descr="Has annual income of &lt;€60,000&#10;">
              <a:extLst>
                <a:ext uri="{FF2B5EF4-FFF2-40B4-BE49-F238E27FC236}">
                  <a16:creationId xmlns:a16="http://schemas.microsoft.com/office/drawing/2014/main" id="{E5B9AA23-F9B4-28BE-4B57-52CA10D89A12}"/>
                </a:ext>
              </a:extLst>
            </p:cNvPr>
            <p:cNvSpPr txBox="1"/>
            <p:nvPr/>
          </p:nvSpPr>
          <p:spPr>
            <a:xfrm>
              <a:off x="7884856" y="3741412"/>
              <a:ext cx="2611813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600"/>
                </a:lnSpc>
              </a:pP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Nuair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atá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ioncam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níos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lú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ná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€60,000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sa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bhliain</a:t>
              </a:r>
              <a:r>
                <a:rPr lang="en-GB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GB" sz="2400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acu</a:t>
              </a:r>
              <a:endParaRPr lang="en-GB" sz="2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6282B9AA-A8EF-202B-E4A7-196743F001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8433302" y="2219163"/>
              <a:ext cx="1531887" cy="1531887"/>
            </a:xfrm>
            <a:prstGeom prst="rect">
              <a:avLst/>
            </a:prstGeom>
          </p:spPr>
        </p:pic>
      </p:grpSp>
      <p:graphicFrame>
        <p:nvGraphicFramePr>
          <p:cNvPr id="44" name="Table 8">
            <a:extLst>
              <a:ext uri="{FF2B5EF4-FFF2-40B4-BE49-F238E27FC236}">
                <a16:creationId xmlns:a16="http://schemas.microsoft.com/office/drawing/2014/main" id="{39A04B95-209A-73E0-579F-EBC60C55E3B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9779892"/>
              </p:ext>
            </p:extLst>
          </p:nvPr>
        </p:nvGraphicFramePr>
        <p:xfrm>
          <a:off x="1870129" y="4815638"/>
          <a:ext cx="9716628" cy="153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52375">
                  <a:extLst>
                    <a:ext uri="{9D8B030D-6E8A-4147-A177-3AD203B41FA5}">
                      <a16:colId xmlns:a16="http://schemas.microsoft.com/office/drawing/2014/main" val="3661148249"/>
                    </a:ext>
                  </a:extLst>
                </a:gridCol>
                <a:gridCol w="1806651">
                  <a:extLst>
                    <a:ext uri="{9D8B030D-6E8A-4147-A177-3AD203B41FA5}">
                      <a16:colId xmlns:a16="http://schemas.microsoft.com/office/drawing/2014/main" val="503870180"/>
                    </a:ext>
                  </a:extLst>
                </a:gridCol>
                <a:gridCol w="1760100">
                  <a:extLst>
                    <a:ext uri="{9D8B030D-6E8A-4147-A177-3AD203B41FA5}">
                      <a16:colId xmlns:a16="http://schemas.microsoft.com/office/drawing/2014/main" val="1247389234"/>
                    </a:ext>
                  </a:extLst>
                </a:gridCol>
                <a:gridCol w="1897502">
                  <a:extLst>
                    <a:ext uri="{9D8B030D-6E8A-4147-A177-3AD203B41FA5}">
                      <a16:colId xmlns:a16="http://schemas.microsoft.com/office/drawing/2014/main" val="1584375236"/>
                    </a:ext>
                  </a:extLst>
                </a:gridCol>
              </a:tblGrid>
              <a:tr h="386137">
                <a:tc>
                  <a:txBody>
                    <a:bodyPr/>
                    <a:lstStyle/>
                    <a:p>
                      <a:pPr>
                        <a:lnSpc>
                          <a:spcPts val="2800"/>
                        </a:lnSpc>
                      </a:pPr>
                      <a:r>
                        <a:rPr lang="en-IE" sz="26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Banda Ráta</a:t>
                      </a:r>
                      <a:endParaRPr lang="en-IE" sz="2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72000" marB="72000" anchor="ctr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5217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</a:pPr>
                      <a:r>
                        <a:rPr lang="en-IE" sz="26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 Bhliain</a:t>
                      </a:r>
                      <a:endParaRPr lang="en-IE" sz="2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72000" marB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5217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</a:pPr>
                      <a:r>
                        <a:rPr lang="en-IE" sz="2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 Mhí</a:t>
                      </a:r>
                      <a:endParaRPr lang="en-IE" sz="2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72000" marB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5217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</a:pPr>
                      <a:r>
                        <a:rPr lang="en-IE" sz="2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 tSeachtain</a:t>
                      </a:r>
                      <a:endParaRPr lang="en-IE" sz="2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72000" marB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521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2306648"/>
                  </a:ext>
                </a:extLst>
              </a:tr>
              <a:tr h="465435">
                <a:tc>
                  <a:txBody>
                    <a:bodyPr/>
                    <a:lstStyle/>
                    <a:p>
                      <a:pPr>
                        <a:lnSpc>
                          <a:spcPts val="2800"/>
                        </a:lnSpc>
                      </a:pPr>
                      <a:r>
                        <a:rPr lang="en-IE" sz="26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Ioncam inmhuirir ag 0.5%</a:t>
                      </a:r>
                      <a:endParaRPr lang="en-IE" sz="2600" b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72000" marB="72000" anchor="ctr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</a:pPr>
                      <a:r>
                        <a:rPr lang="en-US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</a:t>
                      </a:r>
                      <a:r>
                        <a:rPr lang="en-IE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12,012</a:t>
                      </a:r>
                    </a:p>
                  </a:txBody>
                  <a:tcPr marT="72000" marB="72000" anchor="ctr" anchorCtr="1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</a:pPr>
                      <a:r>
                        <a:rPr lang="en-IE" sz="26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€1,001</a:t>
                      </a:r>
                      <a:endParaRPr lang="en-IE" sz="2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72000" marB="72000" anchor="ctr" anchorCtr="1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</a:pPr>
                      <a:r>
                        <a:rPr lang="en-IE" sz="26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€231</a:t>
                      </a:r>
                      <a:endParaRPr lang="en-IE" sz="2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72000" marB="72000" anchor="ctr" anchorCtr="1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4031362"/>
                  </a:ext>
                </a:extLst>
              </a:tr>
              <a:tr h="408829">
                <a:tc gridSpan="4">
                  <a:txBody>
                    <a:bodyPr/>
                    <a:lstStyle/>
                    <a:p>
                      <a:pPr algn="l"/>
                      <a:r>
                        <a:rPr lang="en-GB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 t-</a:t>
                      </a:r>
                      <a:r>
                        <a:rPr lang="en-GB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ioncam</a:t>
                      </a:r>
                      <a:r>
                        <a:rPr lang="en-GB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go </a:t>
                      </a:r>
                      <a:r>
                        <a:rPr lang="en-GB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léir</a:t>
                      </a:r>
                      <a:r>
                        <a:rPr lang="en-GB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os</a:t>
                      </a:r>
                      <a:r>
                        <a:rPr lang="en-GB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cionn</a:t>
                      </a:r>
                      <a:r>
                        <a:rPr lang="en-GB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an </a:t>
                      </a:r>
                      <a:r>
                        <a:rPr lang="en-GB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méid</a:t>
                      </a:r>
                      <a:r>
                        <a:rPr lang="en-GB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seo</a:t>
                      </a:r>
                      <a:r>
                        <a:rPr lang="en-GB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, is </a:t>
                      </a:r>
                      <a:r>
                        <a:rPr lang="en-GB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gá</a:t>
                      </a:r>
                      <a:r>
                        <a:rPr lang="en-GB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2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íoc</a:t>
                      </a:r>
                      <a:r>
                        <a:rPr lang="en-GB" sz="2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as ag 2%</a:t>
                      </a:r>
                    </a:p>
                  </a:txBody>
                  <a:tcPr marT="72000" marB="72000" anchor="ctr">
                    <a:lnL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6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buNone/>
                      </a:pPr>
                      <a:endParaRPr lang="en-IE" sz="2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72000" marB="72000" anchor="ctr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6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2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72000" marB="72000" anchor="ctr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6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GB" sz="2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72000" marB="72000" anchor="ctr">
                    <a:lnL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5217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80528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868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17" grpId="0"/>
      <p:bldP spid="18" grpId="0"/>
    </p:bldLst>
  </p:timing>
</p:sld>
</file>

<file path=ppt/theme/theme1.xml><?xml version="1.0" encoding="utf-8"?>
<a:theme xmlns:a="http://schemas.openxmlformats.org/drawingml/2006/main" name="Brush">
  <a:themeElements>
    <a:clrScheme name="Custom 1">
      <a:dk1>
        <a:srgbClr val="000000"/>
      </a:dk1>
      <a:lt1>
        <a:srgbClr val="FFFFFF"/>
      </a:lt1>
      <a:dk2>
        <a:srgbClr val="455F51"/>
      </a:dk2>
      <a:lt2>
        <a:srgbClr val="E3DED1"/>
      </a:lt2>
      <a:accent1>
        <a:srgbClr val="009192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ustom 3">
      <a:majorFont>
        <a:latin typeface="Elephant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rush" id="{83ACE2F6-3F27-4C0C-9F26-3A644E012A31}" vid="{2791EB26-28CE-473B-9B2E-6D68997E899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owerPoint presentation" ma:contentTypeID="0x010100852E11B2A94E4937B655CB4FCD918453005FA75F085205413EA3615870986D061700D0D0AE870DAF4F469AC5090B41715AEE" ma:contentTypeVersion="28" ma:contentTypeDescription="" ma:contentTypeScope="" ma:versionID="90af39513aade99e3ef91a596b0eee23">
  <xsd:schema xmlns:xsd="http://www.w3.org/2001/XMLSchema" xmlns:xs="http://www.w3.org/2001/XMLSchema" xmlns:p="http://schemas.microsoft.com/office/2006/metadata/properties" xmlns:ns2="30388d3e-f850-492b-a475-cc3c8a4795b9" targetNamespace="http://schemas.microsoft.com/office/2006/metadata/properties" ma:root="true" ma:fieldsID="2ebc54e8c2cc6a93c4e1513d5d1d0f4a" ns2:_="">
    <xsd:import namespace="30388d3e-f850-492b-a475-cc3c8a4795b9"/>
    <xsd:element name="properties">
      <xsd:complexType>
        <xsd:sequence>
          <xsd:element name="documentManagement">
            <xsd:complexType>
              <xsd:all>
                <xsd:element ref="ns2:e9be08524f454d8b979862330e952271" minOccurs="0"/>
                <xsd:element ref="ns2:TaxCatchAll" minOccurs="0"/>
                <xsd:element ref="ns2:TaxCatchAllLabel" minOccurs="0"/>
                <xsd:element ref="ns2:l29cd52af9b640b690e3347aa75f97a9" minOccurs="0"/>
                <xsd:element ref="ns2:ade64af1c6a24cfdbe8da7f962b31d74" minOccurs="0"/>
                <xsd:element ref="ns2:e62af2f156934d1aab35222180c5fbb1" minOccurs="0"/>
                <xsd:element ref="ns2:nb82aa7489a64919aab5fd247ffa0d1e" minOccurs="0"/>
                <xsd:element ref="ns2:f62107d924a7469492625f91956e46a6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388d3e-f850-492b-a475-cc3c8a4795b9" elementFormDefault="qualified">
    <xsd:import namespace="http://schemas.microsoft.com/office/2006/documentManagement/types"/>
    <xsd:import namespace="http://schemas.microsoft.com/office/infopath/2007/PartnerControls"/>
    <xsd:element name="e9be08524f454d8b979862330e952271" ma:index="8" nillable="true" ma:taxonomy="true" ma:internalName="e9be08524f454d8b979862330e952271" ma:taxonomyFieldName="nascDivision" ma:displayName="Division" ma:fieldId="{e9be0852-4f45-4d8b-9798-62330e952271}" ma:sspId="466d30fb-96d2-4a15-b6ad-75cede2d080a" ma:termSetId="9be7066c-d2d4-4f32-809f-3439c8c34a3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592b6b74-6c9f-4db4-a7f5-445a8878a8ed}" ma:internalName="TaxCatchAll" ma:showField="CatchAllData" ma:web="30388d3e-f850-492b-a475-cc3c8a4795b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592b6b74-6c9f-4db4-a7f5-445a8878a8ed}" ma:internalName="TaxCatchAllLabel" ma:readOnly="true" ma:showField="CatchAllDataLabel" ma:web="30388d3e-f850-492b-a475-cc3c8a4795b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29cd52af9b640b690e3347aa75f97a9" ma:index="12" nillable="true" ma:taxonomy="true" ma:internalName="l29cd52af9b640b690e3347aa75f97a9" ma:taxonomyFieldName="nascBranch" ma:displayName="Branch" ma:fieldId="{529cd52a-f9b6-40b6-90e3-347aa75f97a9}" ma:sspId="466d30fb-96d2-4a15-b6ad-75cede2d080a" ma:termSetId="af1c7d35-25ab-45c8-bad2-6b4dad3d92d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de64af1c6a24cfdbe8da7f962b31d74" ma:index="14" nillable="true" ma:taxonomy="true" ma:internalName="ade64af1c6a24cfdbe8da7f962b31d74" ma:taxonomyFieldName="nascUnit" ma:displayName="Unit" ma:fieldId="{ade64af1-c6a2-4cfd-be8d-a7f962b31d74}" ma:sspId="466d30fb-96d2-4a15-b6ad-75cede2d080a" ma:termSetId="a2efc30a-d818-4683-bc07-ff44ec6f548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62af2f156934d1aab35222180c5fbb1" ma:index="16" nillable="true" ma:taxonomy="true" ma:internalName="e62af2f156934d1aab35222180c5fbb1" ma:taxonomyFieldName="nascSiteType" ma:displayName="Site Type" ma:fieldId="{e62af2f1-5693-4d1a-ab35-222180c5fbb1}" ma:sspId="466d30fb-96d2-4a15-b6ad-75cede2d080a" ma:termSetId="9c2f7ba3-7c06-4b18-be0b-9494f9717f3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nb82aa7489a64919aab5fd247ffa0d1e" ma:index="18" nillable="true" ma:taxonomy="true" ma:internalName="nb82aa7489a64919aab5fd247ffa0d1e" ma:taxonomyFieldName="nascCategory" ma:displayName="Category" ma:fieldId="{7b82aa74-89a6-4919-aab5-fd247ffa0d1e}" ma:sspId="466d30fb-96d2-4a15-b6ad-75cede2d080a" ma:termSetId="7c91e1d8-d051-4bb4-a48c-c4e0d4c4fb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f62107d924a7469492625f91956e46a6" ma:index="20" nillable="true" ma:taxonomy="true" ma:internalName="f62107d924a7469492625f91956e46a6" ma:taxonomyFieldName="nascSubCategory" ma:displayName="Sub Category" ma:fieldId="{f62107d9-24a7-4694-9262-5f91956e46a6}" ma:sspId="466d30fb-96d2-4a15-b6ad-75cede2d080a" ma:termSetId="7c91e1d8-d051-4bb4-a48c-c4e0d4c4fb66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f62107d924a7469492625f91956e46a6 xmlns="30388d3e-f850-492b-a475-cc3c8a4795b9">
      <Terms xmlns="http://schemas.microsoft.com/office/infopath/2007/PartnerControls">
        <TermInfo xmlns="http://schemas.microsoft.com/office/infopath/2007/PartnerControls">
          <TermName xmlns="http://schemas.microsoft.com/office/infopath/2007/PartnerControls">Transition Year Education Project</TermName>
          <TermId xmlns="http://schemas.microsoft.com/office/infopath/2007/PartnerControls">bd12f74a-ff32-4cfc-a00f-8d2c609d030e</TermId>
        </TermInfo>
      </Terms>
    </f62107d924a7469492625f91956e46a6>
    <e9be08524f454d8b979862330e952271 xmlns="30388d3e-f850-492b-a475-cc3c8a4795b9">
      <Terms xmlns="http://schemas.microsoft.com/office/infopath/2007/PartnerControls"/>
    </e9be08524f454d8b979862330e952271>
    <l29cd52af9b640b690e3347aa75f97a9 xmlns="30388d3e-f850-492b-a475-cc3c8a4795b9">
      <Terms xmlns="http://schemas.microsoft.com/office/infopath/2007/PartnerControls"/>
    </l29cd52af9b640b690e3347aa75f97a9>
    <e62af2f156934d1aab35222180c5fbb1 xmlns="30388d3e-f850-492b-a475-cc3c8a4795b9">
      <Terms xmlns="http://schemas.microsoft.com/office/infopath/2007/PartnerControls">
        <TermInfo xmlns="http://schemas.microsoft.com/office/infopath/2007/PartnerControls">
          <TermName xmlns="http://schemas.microsoft.com/office/infopath/2007/PartnerControls">Project Site</TermName>
          <TermId xmlns="http://schemas.microsoft.com/office/infopath/2007/PartnerControls">7b0ab4a9-6be8-4c6c-983c-945fdef69f95</TermId>
        </TermInfo>
      </Terms>
    </e62af2f156934d1aab35222180c5fbb1>
    <ade64af1c6a24cfdbe8da7f962b31d74 xmlns="30388d3e-f850-492b-a475-cc3c8a4795b9">
      <Terms xmlns="http://schemas.microsoft.com/office/infopath/2007/PartnerControls"/>
    </ade64af1c6a24cfdbe8da7f962b31d74>
    <TaxCatchAll xmlns="30388d3e-f850-492b-a475-cc3c8a4795b9">
      <Value>27</Value>
      <Value>46</Value>
      <Value>8</Value>
    </TaxCatchAll>
    <nb82aa7489a64919aab5fd247ffa0d1e xmlns="30388d3e-f850-492b-a475-cc3c8a4795b9">
      <Terms xmlns="http://schemas.microsoft.com/office/infopath/2007/PartnerControls">
        <TermInfo xmlns="http://schemas.microsoft.com/office/infopath/2007/PartnerControls">
          <TermName xmlns="http://schemas.microsoft.com/office/infopath/2007/PartnerControls">Education Initiatives</TermName>
          <TermId xmlns="http://schemas.microsoft.com/office/infopath/2007/PartnerControls">e180f215-414c-4640-92a7-94cc26c0dc53</TermId>
        </TermInfo>
      </Terms>
    </nb82aa7489a64919aab5fd247ffa0d1e>
  </documentManagement>
</p:properties>
</file>

<file path=customXml/itemProps1.xml><?xml version="1.0" encoding="utf-8"?>
<ds:datastoreItem xmlns:ds="http://schemas.openxmlformats.org/officeDocument/2006/customXml" ds:itemID="{0FCED6A2-4804-4B0B-B925-FB49DDC15E8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5529B39-50DA-438B-8F31-3434EC2CF57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0388d3e-f850-492b-a475-cc3c8a4795b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0D3D1D1-1BDE-4E80-8999-BDDB2A645093}">
  <ds:schemaRefs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purl.org/dc/terms/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30388d3e-f850-492b-a475-cc3c8a4795b9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Brush</Template>
  <TotalTime>121</TotalTime>
  <Words>1211</Words>
  <Application>Microsoft Office PowerPoint</Application>
  <PresentationFormat>Widescreen</PresentationFormat>
  <Paragraphs>225</Paragraphs>
  <Slides>19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Calibri</vt:lpstr>
      <vt:lpstr>Brush</vt:lpstr>
      <vt:lpstr>MSU agus ÁSPC d’Fhostaithe</vt:lpstr>
      <vt:lpstr>Spriocanna Foghlama</vt:lpstr>
      <vt:lpstr>Aonaid 1-3 – Dul Siar ar na hAonaid seo</vt:lpstr>
      <vt:lpstr>Dul Siar ar an gCóras ÍMAT</vt:lpstr>
      <vt:lpstr>Céard is Muirear Sóisialach Uilíoch (MSU) ann?</vt:lpstr>
      <vt:lpstr>Muirear Sóisialach Uilíoch</vt:lpstr>
      <vt:lpstr>Bandaí Ráta Cánach MSU</vt:lpstr>
      <vt:lpstr>Bandaí Ráta Cánach MSU 2</vt:lpstr>
      <vt:lpstr>Laghdú ar Bhandaí Ráta Cánach MSU</vt:lpstr>
      <vt:lpstr>Ríomh (Suim) MSU 1</vt:lpstr>
      <vt:lpstr>Ríomh MSU 2</vt:lpstr>
      <vt:lpstr>Ríomh MSU 3</vt:lpstr>
      <vt:lpstr>Deimhniú Creidmheasanna Cánach (DCC)</vt:lpstr>
      <vt:lpstr>  Deimhniú creidmheasanna cánach agus muirir shóisialaigh uilíoch</vt:lpstr>
      <vt:lpstr>Árachas Sóisialach Pá-Choibhneasa</vt:lpstr>
      <vt:lpstr>Cén chaoi a ríomhtar ÁSPC?</vt:lpstr>
      <vt:lpstr>duillín pá</vt:lpstr>
      <vt:lpstr>Díospóireacht</vt:lpstr>
      <vt:lpstr>Dialann Foghlama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Aonad 4 - MSU &amp; ÁSPC d’Fhostaithe</dc:title>
  <dc:subject>Is cur i láthair Powerpoint é seo atá le dul in éineacht le hAonad 4 de mhodúl Idirbhliana na gCoimisinéirí Ioncaim</dc:subject>
  <dc:creator>Na Coimisinéirí Ioncaim</dc:creator>
  <cp:keywords>aonad 4, MSU agus ÁSPC d’Fhostaithe, oideachas cánach, Cur i láthair PowerPoint</cp:keywords>
  <cp:lastModifiedBy>Mulligan, Anita</cp:lastModifiedBy>
  <cp:revision>3</cp:revision>
  <dcterms:created xsi:type="dcterms:W3CDTF">2023-10-09T14:26:51Z</dcterms:created>
  <dcterms:modified xsi:type="dcterms:W3CDTF">2025-08-12T14:36:30Z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0x010100852E11B2A94E4937B655CB4FCD918453005FA75F085205413EA3615870986D061700D0D0AE870DAF4F469AC5090B41715AEE</vt:lpwstr>
  </property>
  <property fmtid="{D5CDD505-2E9C-101B-9397-08002B2CF9AE}" pid="3" name="nascSiteType">
    <vt:lpwstr>46;#Project Site|7b0ab4a9-6be8-4c6c-983c-945fdef69f95</vt:lpwstr>
  </property>
  <property fmtid="{D5CDD505-2E9C-101B-9397-08002B2CF9AE}" pid="4" name="nascCategory">
    <vt:lpwstr>8;#Education Initiatives|e180f215-414c-4640-92a7-94cc26c0dc53</vt:lpwstr>
  </property>
  <property fmtid="{D5CDD505-2E9C-101B-9397-08002B2CF9AE}" pid="5" name="nascDivision">
    <vt:lpwstr/>
  </property>
  <property fmtid="{D5CDD505-2E9C-101B-9397-08002B2CF9AE}" pid="6" name="nascBranch">
    <vt:lpwstr/>
  </property>
  <property fmtid="{D5CDD505-2E9C-101B-9397-08002B2CF9AE}" pid="7" name="nascUnit">
    <vt:lpwstr/>
  </property>
  <property fmtid="{D5CDD505-2E9C-101B-9397-08002B2CF9AE}" pid="8" name="nascSubCategory">
    <vt:lpwstr>27;#Transition Year Education Project|bd12f74a-ff32-4cfc-a00f-8d2c609d030e</vt:lpwstr>
  </property>
</Properties>
</file>