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36"/>
  </p:notesMasterIdLst>
  <p:sldIdLst>
    <p:sldId id="401" r:id="rId5"/>
    <p:sldId id="520" r:id="rId6"/>
    <p:sldId id="710" r:id="rId7"/>
    <p:sldId id="713" r:id="rId8"/>
    <p:sldId id="598" r:id="rId9"/>
    <p:sldId id="714" r:id="rId10"/>
    <p:sldId id="715" r:id="rId11"/>
    <p:sldId id="716" r:id="rId12"/>
    <p:sldId id="717" r:id="rId13"/>
    <p:sldId id="718" r:id="rId14"/>
    <p:sldId id="676" r:id="rId15"/>
    <p:sldId id="677" r:id="rId16"/>
    <p:sldId id="679" r:id="rId17"/>
    <p:sldId id="728" r:id="rId18"/>
    <p:sldId id="681" r:id="rId19"/>
    <p:sldId id="687" r:id="rId20"/>
    <p:sldId id="720" r:id="rId21"/>
    <p:sldId id="702" r:id="rId22"/>
    <p:sldId id="709" r:id="rId23"/>
    <p:sldId id="721" r:id="rId24"/>
    <p:sldId id="722" r:id="rId25"/>
    <p:sldId id="723" r:id="rId26"/>
    <p:sldId id="724" r:id="rId27"/>
    <p:sldId id="711" r:id="rId28"/>
    <p:sldId id="712" r:id="rId29"/>
    <p:sldId id="725" r:id="rId30"/>
    <p:sldId id="729" r:id="rId31"/>
    <p:sldId id="692" r:id="rId32"/>
    <p:sldId id="730" r:id="rId33"/>
    <p:sldId id="705" r:id="rId34"/>
    <p:sldId id="72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57"/>
    <a:srgbClr val="6C54A3"/>
    <a:srgbClr val="60003B"/>
    <a:srgbClr val="E7D9E0"/>
    <a:srgbClr val="DFB6CF"/>
    <a:srgbClr val="0099D8"/>
    <a:srgbClr val="CEE9F3"/>
    <a:srgbClr val="CBDB2F"/>
    <a:srgbClr val="F3F7C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9" autoAdjust="0"/>
    <p:restoredTop sz="86407" autoAdjust="0"/>
  </p:normalViewPr>
  <p:slideViewPr>
    <p:cSldViewPr snapToGrid="0">
      <p:cViewPr varScale="1">
        <p:scale>
          <a:sx n="60" d="100"/>
          <a:sy n="60" d="100"/>
        </p:scale>
        <p:origin x="84" y="918"/>
      </p:cViewPr>
      <p:guideLst>
        <p:guide orient="horz" pos="2160"/>
        <p:guide pos="672"/>
        <p:guide pos="7008"/>
        <p:guide orient="horz" pos="1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5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10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42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Déantar</a:t>
            </a:r>
            <a:r>
              <a:rPr lang="en-GB" dirty="0"/>
              <a:t> €23 a </a:t>
            </a:r>
            <a:r>
              <a:rPr lang="en-GB" dirty="0" err="1"/>
              <a:t>aiséileamh</a:t>
            </a:r>
            <a:r>
              <a:rPr lang="en-GB" dirty="0"/>
              <a:t> </a:t>
            </a:r>
            <a:r>
              <a:rPr lang="en-GB" dirty="0" err="1"/>
              <a:t>ón</a:t>
            </a:r>
            <a:r>
              <a:rPr lang="en-GB" dirty="0"/>
              <a:t> €23 a </a:t>
            </a:r>
            <a:r>
              <a:rPr lang="en-GB" dirty="0" err="1"/>
              <a:t>íocadh</a:t>
            </a:r>
            <a:r>
              <a:rPr lang="en-GB" dirty="0"/>
              <a:t> leis an </a:t>
            </a:r>
            <a:r>
              <a:rPr lang="en-GB" dirty="0" err="1"/>
              <a:t>déantóir</a:t>
            </a:r>
            <a:r>
              <a:rPr lang="en-GB" dirty="0"/>
              <a:t> </a:t>
            </a:r>
            <a:r>
              <a:rPr lang="en-GB" dirty="0" err="1"/>
              <a:t>cheana</a:t>
            </a:r>
            <a:r>
              <a:rPr lang="en-GB" dirty="0"/>
              <a:t> </a:t>
            </a:r>
            <a:r>
              <a:rPr lang="en-GB" dirty="0" err="1"/>
              <a:t>féin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7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8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6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73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*This category can also include partnership business structures</a:t>
            </a:r>
            <a:br>
              <a:rPr lang="en-GB" dirty="0"/>
            </a:br>
            <a:r>
              <a:rPr lang="en-GB" dirty="0"/>
              <a:t>†If a person does not meet either threshold, they must declare the non-PAYE income to Revenue via </a:t>
            </a:r>
            <a:r>
              <a:rPr lang="en-GB" dirty="0" err="1"/>
              <a:t>myAccount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2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</a:t>
            </a:r>
            <a:r>
              <a:rPr lang="en-GB" dirty="0" err="1"/>
              <a:t>Mínithe</a:t>
            </a:r>
            <a:r>
              <a:rPr lang="en-GB" dirty="0"/>
              <a:t> go </a:t>
            </a:r>
            <a:r>
              <a:rPr lang="en-GB" dirty="0" err="1"/>
              <a:t>mion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Phlean</a:t>
            </a:r>
            <a:r>
              <a:rPr lang="en-GB" dirty="0"/>
              <a:t> </a:t>
            </a:r>
            <a:r>
              <a:rPr lang="en-GB" dirty="0" err="1"/>
              <a:t>Ceachta</a:t>
            </a:r>
            <a:r>
              <a:rPr lang="en-GB" dirty="0"/>
              <a:t> 6, </a:t>
            </a:r>
            <a:r>
              <a:rPr lang="en-GB" dirty="0" err="1"/>
              <a:t>Cuid</a:t>
            </a:r>
            <a:r>
              <a:rPr lang="en-GB" dirty="0"/>
              <a:t> 10.0</a:t>
            </a:r>
          </a:p>
          <a:p>
            <a:r>
              <a:rPr lang="en-GB" dirty="0"/>
              <a:t>† </a:t>
            </a:r>
            <a:r>
              <a:rPr lang="en-GB" dirty="0" err="1"/>
              <a:t>Mínithe</a:t>
            </a:r>
            <a:r>
              <a:rPr lang="en-GB" dirty="0"/>
              <a:t> go </a:t>
            </a:r>
            <a:r>
              <a:rPr lang="en-GB" dirty="0" err="1"/>
              <a:t>mion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Phlean</a:t>
            </a:r>
            <a:r>
              <a:rPr lang="en-GB" dirty="0"/>
              <a:t> </a:t>
            </a:r>
            <a:r>
              <a:rPr lang="en-GB" dirty="0" err="1"/>
              <a:t>Ceachta</a:t>
            </a:r>
            <a:r>
              <a:rPr lang="en-GB" dirty="0"/>
              <a:t> 6, </a:t>
            </a:r>
            <a:r>
              <a:rPr lang="en-GB" dirty="0" err="1"/>
              <a:t>Cuid</a:t>
            </a:r>
            <a:r>
              <a:rPr lang="en-GB" dirty="0"/>
              <a:t> 10.0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45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79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*As Ella does not meet either threshold, she must declare the non-PAYE income of €4,000 to Revenue via </a:t>
            </a:r>
            <a:r>
              <a:rPr lang="en-GB" dirty="0" err="1"/>
              <a:t>myAccount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12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0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D83B2-8435-F6D3-E7FA-5B4005B94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840741-0848-EAEB-0F06-8480D6CFEA9D}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D5C97A-928D-694B-E89F-6F4D13BB57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9949F13-C414-9574-4489-6A854366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6C7A98-20D1-8C30-A920-769F677F6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848" y="-1422405"/>
            <a:ext cx="6857106" cy="9702805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F1365397-4E10-D36B-13E1-8AA431CF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5D77B9-354A-89B8-CC5C-06498A8D16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4CBD6235-9273-4675-CFC1-B44D2A9C7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Revenue Logo">
            <a:extLst>
              <a:ext uri="{FF2B5EF4-FFF2-40B4-BE49-F238E27FC236}">
                <a16:creationId xmlns:a16="http://schemas.microsoft.com/office/drawing/2014/main" id="{5DDAF2EE-D501-6E97-7F9D-468993474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C7B6CB-D784-1E8E-1E5A-C74FDA5E7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31" b="3831"/>
          <a:stretch/>
        </p:blipFill>
        <p:spPr>
          <a:xfrm rot="16200000">
            <a:off x="1051234" y="-1051236"/>
            <a:ext cx="6858000" cy="8960471"/>
          </a:xfrm>
          <a:prstGeom prst="rect">
            <a:avLst/>
          </a:prstGeom>
        </p:spPr>
      </p:pic>
      <p:pic>
        <p:nvPicPr>
          <p:cNvPr id="9" name="Picture 8" descr="Revenue Logo">
            <a:extLst>
              <a:ext uri="{FF2B5EF4-FFF2-40B4-BE49-F238E27FC236}">
                <a16:creationId xmlns:a16="http://schemas.microsoft.com/office/drawing/2014/main" id="{EE038049-7A9D-948A-98BC-C8B113FB21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4774F371-02AA-DC41-02F0-85BF262BBF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79258" y="6356350"/>
            <a:ext cx="1791535" cy="365125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86290C8-F05B-FB68-1B41-7412BF2F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B5E907-130B-DC58-8929-EA4507B3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EBCCE-0810-0B20-08D0-0E2F61394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848" y="-1422405"/>
            <a:ext cx="6857106" cy="9702805"/>
          </a:xfrm>
          <a:prstGeom prst="rect">
            <a:avLst/>
          </a:prstGeom>
        </p:spPr>
      </p:pic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49D0764C-6521-F964-B9CD-D72F4D426A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Revenue Logo">
            <a:extLst>
              <a:ext uri="{FF2B5EF4-FFF2-40B4-BE49-F238E27FC236}">
                <a16:creationId xmlns:a16="http://schemas.microsoft.com/office/drawing/2014/main" id="{525D265C-9CD3-D60E-D288-C5A0440E12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F09CCDDE-A784-BA50-3EC7-9BF6BFF7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06BC22-C02A-381E-732C-828CE800C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16EDE2B8-1F49-7544-E2FA-5CF0EC11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D9C04F8-9B03-D9EF-D631-AC6202305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D9A17-ED0F-6DC7-79EC-9AC3DD3D0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848" y="-1422405"/>
            <a:ext cx="6857106" cy="9702805"/>
          </a:xfrm>
          <a:prstGeom prst="rect">
            <a:avLst/>
          </a:prstGeom>
        </p:spPr>
      </p:pic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55150C4-AB92-A7C2-7FD3-007C91CCB9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Revenue Logo">
            <a:extLst>
              <a:ext uri="{FF2B5EF4-FFF2-40B4-BE49-F238E27FC236}">
                <a16:creationId xmlns:a16="http://schemas.microsoft.com/office/drawing/2014/main" id="{55F1F25F-4E78-1420-EFFE-C30A7D4E7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95B2D3B-583D-7D61-89CB-FED9846F7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D3312D98-D2B7-0471-9CE6-8857040DA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B55AE3B-9C85-FE68-A6AE-C7D2B69011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E6C51F4-EA14-4792-3453-4324505F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50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D97B8-57F8-64CB-39D9-834752B21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178" b="3866"/>
          <a:stretch/>
        </p:blipFill>
        <p:spPr>
          <a:xfrm rot="5400000">
            <a:off x="5174673" y="-159327"/>
            <a:ext cx="6858000" cy="71766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E2F0C4-CF88-98C4-2719-D2FA5D87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Revenue Logo">
            <a:extLst>
              <a:ext uri="{FF2B5EF4-FFF2-40B4-BE49-F238E27FC236}">
                <a16:creationId xmlns:a16="http://schemas.microsoft.com/office/drawing/2014/main" id="{17C2CE38-9D2B-5161-A2BE-9F35759AEE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22918"/>
            <a:ext cx="1602738" cy="780952"/>
          </a:xfrm>
          <a:prstGeom prst="rect">
            <a:avLst/>
          </a:prstGeom>
        </p:spPr>
      </p:pic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D3FBED9D-ED75-6A49-52F7-E6F2C37142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9713C8C-8E70-45D5-AE59-23E6016825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39" r:id="rId3"/>
    <p:sldLayoutId id="2147483737" r:id="rId4"/>
    <p:sldLayoutId id="2147483745" r:id="rId5"/>
    <p:sldLayoutId id="2147483736" r:id="rId6"/>
    <p:sldLayoutId id="214748374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4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venue.ie/ga/vat/vat-rates/search-vat-rates/VAT-rates-database.aspx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</p:spPr>
        <p:txBody>
          <a:bodyPr/>
          <a:lstStyle/>
          <a:p>
            <a:r>
              <a:rPr lang="en-US" dirty="0" err="1"/>
              <a:t>Cáin</a:t>
            </a:r>
            <a:r>
              <a:rPr lang="en-US" dirty="0"/>
              <a:t> </a:t>
            </a:r>
            <a:r>
              <a:rPr lang="en-US" dirty="0" err="1"/>
              <a:t>Ioncaim</a:t>
            </a:r>
            <a:r>
              <a:rPr lang="en-US" dirty="0"/>
              <a:t> </a:t>
            </a:r>
            <a:r>
              <a:rPr lang="en-US" dirty="0" err="1"/>
              <a:t>agus</a:t>
            </a:r>
            <a:r>
              <a:rPr lang="en-US" dirty="0"/>
              <a:t> </a:t>
            </a:r>
            <a:r>
              <a:rPr lang="en-US" dirty="0" err="1"/>
              <a:t>Cáin</a:t>
            </a:r>
            <a:r>
              <a:rPr lang="en-US" dirty="0"/>
              <a:t> </a:t>
            </a:r>
            <a:r>
              <a:rPr lang="en-US" dirty="0" err="1"/>
              <a:t>Bhreisluacha</a:t>
            </a:r>
            <a:endParaRPr lang="en-US" dirty="0"/>
          </a:p>
        </p:txBody>
      </p:sp>
      <p:pic>
        <p:nvPicPr>
          <p:cNvPr id="4" name="Picture 3" descr="Pictiúr de lógó An Chomhairle um Oideachas Gaeltachta agus Gaelscolaíochta">
            <a:extLst>
              <a:ext uri="{FF2B5EF4-FFF2-40B4-BE49-F238E27FC236}">
                <a16:creationId xmlns:a16="http://schemas.microsoft.com/office/drawing/2014/main" id="{45C2AC58-E26A-C95E-388F-19F6B353F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15" y="1342068"/>
            <a:ext cx="1256722" cy="42242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320088" y="2938463"/>
            <a:ext cx="6607175" cy="914400"/>
          </a:xfrm>
        </p:spPr>
        <p:txBody>
          <a:bodyPr>
            <a:normAutofit/>
          </a:bodyPr>
          <a:lstStyle/>
          <a:p>
            <a:r>
              <a:rPr lang="en-US" dirty="0" err="1"/>
              <a:t>Aonad</a:t>
            </a:r>
            <a:r>
              <a:rPr lang="en-US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EC2080-38D2-D4F5-B3B4-BA6E618E9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84556"/>
            <a:ext cx="8140453" cy="766992"/>
          </a:xfrm>
        </p:spPr>
        <p:txBody>
          <a:bodyPr/>
          <a:lstStyle/>
          <a:p>
            <a:r>
              <a:rPr lang="en-GB" dirty="0" err="1"/>
              <a:t>Eolas</a:t>
            </a:r>
            <a:r>
              <a:rPr lang="en-GB" dirty="0"/>
              <a:t> </a:t>
            </a:r>
            <a:r>
              <a:rPr lang="en-GB" dirty="0" err="1"/>
              <a:t>Ioncaim</a:t>
            </a:r>
            <a:r>
              <a:rPr lang="en-GB" dirty="0"/>
              <a:t> 2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58CBD25-93CA-F3C3-4A5B-49C9E140FFE2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Eolas Ioncaim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D27FAE-F000-4413-8161-D985E0C88FF4}"/>
              </a:ext>
            </a:extLst>
          </p:cNvPr>
          <p:cNvSpPr txBox="1">
            <a:spLocks/>
          </p:cNvSpPr>
          <p:nvPr/>
        </p:nvSpPr>
        <p:spPr>
          <a:xfrm>
            <a:off x="1807368" y="1730376"/>
            <a:ext cx="4950619" cy="2688406"/>
          </a:xfrm>
          <a:prstGeom prst="roundRect">
            <a:avLst>
              <a:gd name="adj" fmla="val 6747"/>
            </a:avLst>
          </a:prstGeom>
          <a:solidFill>
            <a:srgbClr val="E7D9E0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300" b="1" dirty="0" err="1"/>
              <a:t>Ioncam</a:t>
            </a:r>
            <a:r>
              <a:rPr lang="en-GB" sz="3300" b="1" dirty="0"/>
              <a:t> ÍMAT</a:t>
            </a:r>
          </a:p>
          <a:p>
            <a:r>
              <a:rPr lang="en-IE" dirty="0"/>
              <a:t>Is </a:t>
            </a:r>
            <a:r>
              <a:rPr lang="en-IE" b="1" dirty="0" err="1"/>
              <a:t>foinse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r>
              <a:rPr lang="en-IE" b="1" dirty="0"/>
              <a:t> </a:t>
            </a:r>
            <a:r>
              <a:rPr lang="en-IE" b="1" dirty="0" err="1"/>
              <a:t>ar</a:t>
            </a:r>
            <a:r>
              <a:rPr lang="en-IE" b="1" dirty="0"/>
              <a:t> </a:t>
            </a:r>
            <a:r>
              <a:rPr lang="en-IE" b="1" dirty="0" err="1"/>
              <a:t>bith</a:t>
            </a:r>
            <a:r>
              <a:rPr lang="en-IE" b="1" dirty="0"/>
              <a:t> </a:t>
            </a:r>
            <a:r>
              <a:rPr lang="en-IE" b="1" dirty="0" err="1"/>
              <a:t>é</a:t>
            </a:r>
            <a:r>
              <a:rPr lang="en-IE" b="1" dirty="0"/>
              <a:t> </a:t>
            </a:r>
            <a:r>
              <a:rPr lang="en-IE" b="1" dirty="0" err="1"/>
              <a:t>seo</a:t>
            </a:r>
            <a:r>
              <a:rPr lang="en-IE" b="1" dirty="0"/>
              <a:t> </a:t>
            </a:r>
            <a:r>
              <a:rPr lang="en-IE" b="1" dirty="0" err="1"/>
              <a:t>ó</a:t>
            </a:r>
            <a:r>
              <a:rPr lang="en-IE" b="1" dirty="0"/>
              <a:t> </a:t>
            </a:r>
            <a:r>
              <a:rPr lang="en-IE" b="1" dirty="0" err="1"/>
              <a:t>fhostaíocht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 </a:t>
            </a:r>
            <a:r>
              <a:rPr lang="en-IE" dirty="0" err="1"/>
              <a:t>déantar</a:t>
            </a:r>
            <a:r>
              <a:rPr lang="en-IE" dirty="0"/>
              <a:t> cur </a:t>
            </a:r>
            <a:r>
              <a:rPr lang="en-IE" dirty="0" err="1"/>
              <a:t>síos</a:t>
            </a:r>
            <a:r>
              <a:rPr lang="en-IE" dirty="0"/>
              <a:t> air mar </a:t>
            </a:r>
            <a:r>
              <a:rPr lang="en-IE" b="1" dirty="0" err="1"/>
              <a:t>ioncam</a:t>
            </a:r>
            <a:r>
              <a:rPr lang="en-IE" b="1" dirty="0"/>
              <a:t> </a:t>
            </a:r>
            <a:r>
              <a:rPr lang="en-IE" b="1" dirty="0" err="1"/>
              <a:t>Sceideal</a:t>
            </a:r>
            <a:r>
              <a:rPr lang="en-IE" b="1" dirty="0"/>
              <a:t> E – </a:t>
            </a:r>
            <a:endParaRPr lang="en-IE" dirty="0"/>
          </a:p>
          <a:p>
            <a:pPr marL="0" indent="0">
              <a:buNone/>
            </a:pPr>
            <a:r>
              <a:rPr lang="en-IE" b="1" dirty="0" err="1"/>
              <a:t>Ioncam</a:t>
            </a:r>
            <a:r>
              <a:rPr lang="en-IE" b="1" dirty="0"/>
              <a:t> </a:t>
            </a:r>
            <a:r>
              <a:rPr lang="en-IE" b="1" dirty="0" err="1"/>
              <a:t>Fostaíochta</a:t>
            </a:r>
            <a:r>
              <a:rPr lang="en-IE" dirty="0"/>
              <a:t>, </a:t>
            </a:r>
            <a:r>
              <a:rPr lang="en-IE" dirty="0" err="1"/>
              <a:t>m.sh</a:t>
            </a:r>
            <a:r>
              <a:rPr lang="en-IE" dirty="0"/>
              <a:t>., </a:t>
            </a:r>
            <a:r>
              <a:rPr lang="en-IE" dirty="0" err="1"/>
              <a:t>pá</a:t>
            </a:r>
            <a:r>
              <a:rPr lang="en-IE" dirty="0"/>
              <a:t>, </a:t>
            </a:r>
            <a:r>
              <a:rPr lang="en-IE" dirty="0" err="1"/>
              <a:t>tuarastal</a:t>
            </a:r>
            <a:endParaRPr lang="en-IE" dirty="0"/>
          </a:p>
          <a:p>
            <a:pPr marL="0" indent="0">
              <a:buNone/>
            </a:pPr>
            <a:r>
              <a:rPr lang="en-IE" b="1" dirty="0" err="1"/>
              <a:t>Íocaíochtaí</a:t>
            </a:r>
            <a:r>
              <a:rPr lang="en-IE" b="1" dirty="0"/>
              <a:t> </a:t>
            </a:r>
            <a:r>
              <a:rPr lang="en-IE" b="1" dirty="0" err="1"/>
              <a:t>leasa</a:t>
            </a:r>
            <a:r>
              <a:rPr lang="en-IE" b="1" dirty="0"/>
              <a:t> </a:t>
            </a:r>
            <a:r>
              <a:rPr lang="en-IE" b="1" dirty="0" err="1"/>
              <a:t>sóisialaigh</a:t>
            </a:r>
            <a:r>
              <a:rPr lang="en-IE" b="1" dirty="0"/>
              <a:t> </a:t>
            </a:r>
            <a:r>
              <a:rPr lang="en-IE" b="1" dirty="0" err="1"/>
              <a:t>áirithe</a:t>
            </a:r>
            <a:r>
              <a:rPr lang="en-IE" dirty="0"/>
              <a:t>, m.sh. </a:t>
            </a:r>
            <a:r>
              <a:rPr lang="en-IE" dirty="0" err="1"/>
              <a:t>sochar</a:t>
            </a:r>
            <a:r>
              <a:rPr lang="en-IE" dirty="0"/>
              <a:t> </a:t>
            </a:r>
            <a:r>
              <a:rPr lang="en-IE" dirty="0" err="1"/>
              <a:t>cuardaitheora</a:t>
            </a:r>
            <a:r>
              <a:rPr lang="en-IE" dirty="0"/>
              <a:t> </a:t>
            </a:r>
            <a:r>
              <a:rPr lang="en-IE" dirty="0" err="1"/>
              <a:t>poist</a:t>
            </a:r>
            <a:endParaRPr lang="en-I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6EC5ED-8932-D43C-DF19-61FA48CDD525}"/>
              </a:ext>
            </a:extLst>
          </p:cNvPr>
          <p:cNvSpPr txBox="1">
            <a:spLocks/>
          </p:cNvSpPr>
          <p:nvPr/>
        </p:nvSpPr>
        <p:spPr>
          <a:xfrm>
            <a:off x="1807914" y="4547843"/>
            <a:ext cx="4950391" cy="1895820"/>
          </a:xfrm>
          <a:prstGeom prst="roundRect">
            <a:avLst>
              <a:gd name="adj" fmla="val 9834"/>
            </a:avLst>
          </a:prstGeom>
          <a:solidFill>
            <a:schemeClr val="bg1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300" b="1" dirty="0" err="1"/>
              <a:t>Ioncam</a:t>
            </a:r>
            <a:r>
              <a:rPr lang="en-GB" sz="3300" b="1" dirty="0"/>
              <a:t> </a:t>
            </a:r>
            <a:r>
              <a:rPr lang="en-GB" sz="3300" b="1" dirty="0" err="1"/>
              <a:t>neamh</a:t>
            </a:r>
            <a:r>
              <a:rPr lang="en-GB" sz="3300" b="1" dirty="0"/>
              <a:t>-ÍMAT</a:t>
            </a:r>
          </a:p>
          <a:p>
            <a:r>
              <a:rPr lang="en-IE" sz="2600" dirty="0"/>
              <a:t>Is </a:t>
            </a:r>
            <a:r>
              <a:rPr lang="en-IE" sz="2600" b="1" dirty="0" err="1"/>
              <a:t>foinse</a:t>
            </a:r>
            <a:r>
              <a:rPr lang="en-IE" sz="2600" b="1" dirty="0"/>
              <a:t> </a:t>
            </a:r>
            <a:r>
              <a:rPr lang="en-IE" sz="2600" b="1" dirty="0" err="1"/>
              <a:t>ioncaim</a:t>
            </a:r>
            <a:r>
              <a:rPr lang="en-IE" sz="2600" b="1" dirty="0"/>
              <a:t> </a:t>
            </a:r>
            <a:r>
              <a:rPr lang="en-IE" sz="2600" b="1" dirty="0" err="1"/>
              <a:t>ar</a:t>
            </a:r>
            <a:r>
              <a:rPr lang="en-IE" sz="2600" b="1" dirty="0"/>
              <a:t> </a:t>
            </a:r>
            <a:r>
              <a:rPr lang="en-IE" sz="2600" b="1" dirty="0" err="1"/>
              <a:t>bith</a:t>
            </a:r>
            <a:r>
              <a:rPr lang="en-IE" sz="2600" b="1" dirty="0"/>
              <a:t> </a:t>
            </a:r>
            <a:r>
              <a:rPr lang="en-IE" sz="2600" b="1" dirty="0" err="1"/>
              <a:t>é</a:t>
            </a:r>
            <a:r>
              <a:rPr lang="en-IE" sz="2600" b="1" dirty="0"/>
              <a:t> </a:t>
            </a:r>
            <a:r>
              <a:rPr lang="en-IE" sz="2600" b="1" dirty="0" err="1"/>
              <a:t>seo</a:t>
            </a:r>
            <a:r>
              <a:rPr lang="en-IE" sz="2600" b="1" dirty="0"/>
              <a:t> </a:t>
            </a:r>
            <a:r>
              <a:rPr lang="en-IE" sz="2600" b="1" dirty="0" err="1"/>
              <a:t>lasmuigh</a:t>
            </a:r>
            <a:r>
              <a:rPr lang="en-IE" sz="2600" b="1" dirty="0"/>
              <a:t> de </a:t>
            </a:r>
            <a:r>
              <a:rPr lang="en-IE" sz="2600" b="1" dirty="0" err="1"/>
              <a:t>Sceideal</a:t>
            </a:r>
            <a:r>
              <a:rPr lang="en-IE" sz="2600" b="1" dirty="0"/>
              <a:t> E – </a:t>
            </a:r>
            <a:r>
              <a:rPr lang="en-IE" sz="2600" b="1" dirty="0" err="1"/>
              <a:t>Ioncam</a:t>
            </a:r>
            <a:r>
              <a:rPr lang="en-IE" sz="2600" b="1" dirty="0"/>
              <a:t> </a:t>
            </a:r>
            <a:r>
              <a:rPr lang="en-IE" sz="2600" b="1" dirty="0" err="1"/>
              <a:t>Fostaíochta</a:t>
            </a:r>
            <a:r>
              <a:rPr lang="en-IE" sz="2600" dirty="0"/>
              <a:t>, </a:t>
            </a:r>
            <a:r>
              <a:rPr lang="en-IE" sz="2600" dirty="0" err="1"/>
              <a:t>m.sh</a:t>
            </a:r>
            <a:r>
              <a:rPr lang="en-IE" sz="2600" dirty="0"/>
              <a:t>., </a:t>
            </a:r>
            <a:r>
              <a:rPr lang="en-IE" sz="2600" dirty="0" err="1"/>
              <a:t>ioncam</a:t>
            </a:r>
            <a:r>
              <a:rPr lang="en-IE" sz="2600" dirty="0"/>
              <a:t> </a:t>
            </a:r>
            <a:r>
              <a:rPr lang="en-IE" sz="2600" dirty="0" err="1"/>
              <a:t>cíosa</a:t>
            </a:r>
            <a:r>
              <a:rPr lang="en-IE" sz="2600" dirty="0"/>
              <a:t>, </a:t>
            </a:r>
            <a:r>
              <a:rPr lang="en-IE" sz="2600" dirty="0" err="1"/>
              <a:t>brabús</a:t>
            </a:r>
            <a:r>
              <a:rPr lang="en-IE" sz="2600" dirty="0"/>
              <a:t> </a:t>
            </a:r>
            <a:r>
              <a:rPr lang="en-IE" sz="2600" dirty="0" err="1"/>
              <a:t>gnó</a:t>
            </a:r>
            <a:endParaRPr lang="en-GB" sz="2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4A989C-BE4C-4734-609D-7681BF4C1BF6}"/>
              </a:ext>
            </a:extLst>
          </p:cNvPr>
          <p:cNvSpPr txBox="1">
            <a:spLocks/>
          </p:cNvSpPr>
          <p:nvPr/>
        </p:nvSpPr>
        <p:spPr>
          <a:xfrm>
            <a:off x="6915150" y="1730376"/>
            <a:ext cx="4979194" cy="1587986"/>
          </a:xfrm>
          <a:prstGeom prst="roundRect">
            <a:avLst>
              <a:gd name="adj" fmla="val 10909"/>
            </a:avLst>
          </a:prstGeom>
          <a:solidFill>
            <a:schemeClr val="bg1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 err="1"/>
              <a:t>Ioncam</a:t>
            </a:r>
            <a:r>
              <a:rPr lang="en-GB" b="1" dirty="0"/>
              <a:t> </a:t>
            </a:r>
            <a:r>
              <a:rPr lang="en-GB" b="1" dirty="0" err="1"/>
              <a:t>ó</a:t>
            </a:r>
            <a:r>
              <a:rPr lang="en-GB" b="1" dirty="0"/>
              <a:t> </a:t>
            </a:r>
            <a:r>
              <a:rPr lang="en-GB" b="1" dirty="0" err="1"/>
              <a:t>Dhíbhinní</a:t>
            </a:r>
            <a:endParaRPr lang="en-GB" b="1" dirty="0"/>
          </a:p>
          <a:p>
            <a:r>
              <a:rPr lang="en-GB" sz="2200" dirty="0" err="1"/>
              <a:t>Cuid</a:t>
            </a:r>
            <a:r>
              <a:rPr lang="en-GB" sz="2200" dirty="0"/>
              <a:t> de </a:t>
            </a:r>
            <a:r>
              <a:rPr lang="en-GB" sz="2200" dirty="0" err="1"/>
              <a:t>bhrabús</a:t>
            </a:r>
            <a:r>
              <a:rPr lang="en-GB" sz="2200" dirty="0"/>
              <a:t> </a:t>
            </a:r>
            <a:r>
              <a:rPr lang="en-GB" sz="2200" dirty="0" err="1"/>
              <a:t>cuideachta</a:t>
            </a:r>
            <a:r>
              <a:rPr lang="en-GB" sz="2200" dirty="0"/>
              <a:t> a </a:t>
            </a:r>
            <a:r>
              <a:rPr lang="en-GB" sz="2200" dirty="0" err="1"/>
              <a:t>thugtar</a:t>
            </a:r>
            <a:r>
              <a:rPr lang="en-GB" sz="2200" dirty="0"/>
              <a:t> do </a:t>
            </a:r>
            <a:r>
              <a:rPr lang="en-GB" sz="2200" dirty="0" err="1"/>
              <a:t>scairshealbhóirí</a:t>
            </a:r>
            <a:endParaRPr lang="en-GB" sz="22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CBA0BB-56C0-D869-1F5D-173B89632F37}"/>
              </a:ext>
            </a:extLst>
          </p:cNvPr>
          <p:cNvSpPr txBox="1">
            <a:spLocks/>
          </p:cNvSpPr>
          <p:nvPr/>
        </p:nvSpPr>
        <p:spPr>
          <a:xfrm>
            <a:off x="6915150" y="3433838"/>
            <a:ext cx="4979194" cy="1596288"/>
          </a:xfrm>
          <a:prstGeom prst="roundRect">
            <a:avLst>
              <a:gd name="adj" fmla="val 9984"/>
            </a:avLst>
          </a:prstGeom>
          <a:solidFill>
            <a:srgbClr val="E7D9E0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300" b="1" dirty="0" err="1"/>
              <a:t>Ioncam</a:t>
            </a:r>
            <a:r>
              <a:rPr lang="en-GB" sz="3300" b="1" dirty="0"/>
              <a:t> </a:t>
            </a:r>
            <a:r>
              <a:rPr lang="en-GB" sz="3300" b="1" dirty="0" err="1"/>
              <a:t>comhlán</a:t>
            </a:r>
            <a:endParaRPr lang="en-GB" sz="3300" b="1" dirty="0"/>
          </a:p>
          <a:p>
            <a:r>
              <a:rPr lang="en-IE" sz="2600" b="1" dirty="0" err="1"/>
              <a:t>Ioncam</a:t>
            </a:r>
            <a:r>
              <a:rPr lang="en-IE" sz="2600" b="1" dirty="0"/>
              <a:t> </a:t>
            </a:r>
            <a:r>
              <a:rPr lang="en-IE" sz="2600" b="1" dirty="0" err="1"/>
              <a:t>iomlán</a:t>
            </a:r>
            <a:r>
              <a:rPr lang="en-IE" sz="2600" b="1" dirty="0"/>
              <a:t> </a:t>
            </a:r>
            <a:r>
              <a:rPr lang="en-IE" sz="2600" b="1" dirty="0" err="1"/>
              <a:t>roimh</a:t>
            </a:r>
            <a:r>
              <a:rPr lang="en-IE" sz="2600" b="1" dirty="0"/>
              <a:t> </a:t>
            </a:r>
            <a:r>
              <a:rPr lang="en-IE" sz="2600" b="1" dirty="0" err="1"/>
              <a:t>asbhaintí</a:t>
            </a:r>
            <a:r>
              <a:rPr lang="en-IE" sz="2600" dirty="0"/>
              <a:t> </a:t>
            </a:r>
            <a:r>
              <a:rPr lang="en-IE" sz="2600" dirty="0" err="1"/>
              <a:t>m.sh</a:t>
            </a:r>
            <a:r>
              <a:rPr lang="en-IE" sz="2600" dirty="0"/>
              <a:t> </a:t>
            </a:r>
            <a:r>
              <a:rPr lang="en-IE" sz="2600" dirty="0" err="1"/>
              <a:t>costais</a:t>
            </a:r>
            <a:r>
              <a:rPr lang="en-IE" sz="2600" dirty="0"/>
              <a:t>, </a:t>
            </a:r>
            <a:r>
              <a:rPr lang="en-IE" sz="2600" dirty="0" err="1"/>
              <a:t>liúntais</a:t>
            </a:r>
            <a:r>
              <a:rPr lang="en-IE" sz="2600" dirty="0"/>
              <a:t>, </a:t>
            </a:r>
            <a:r>
              <a:rPr lang="en-IE" sz="2600" dirty="0" err="1"/>
              <a:t>faoisimh</a:t>
            </a:r>
            <a:endParaRPr lang="en-GB" sz="26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92B785-4A8E-27C8-E11D-C3CB560426C5}"/>
              </a:ext>
            </a:extLst>
          </p:cNvPr>
          <p:cNvSpPr txBox="1">
            <a:spLocks/>
          </p:cNvSpPr>
          <p:nvPr/>
        </p:nvSpPr>
        <p:spPr>
          <a:xfrm>
            <a:off x="6915150" y="5152396"/>
            <a:ext cx="4979194" cy="1290615"/>
          </a:xfrm>
          <a:prstGeom prst="roundRect">
            <a:avLst>
              <a:gd name="adj" fmla="val 13125"/>
            </a:avLst>
          </a:prstGeom>
          <a:solidFill>
            <a:schemeClr val="bg1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b="1" dirty="0" err="1"/>
              <a:t>Ioncam</a:t>
            </a:r>
            <a:r>
              <a:rPr lang="en-IE" b="1" dirty="0"/>
              <a:t> </a:t>
            </a:r>
            <a:r>
              <a:rPr lang="en-IE" b="1" dirty="0" err="1"/>
              <a:t>glan</a:t>
            </a:r>
            <a:endParaRPr lang="en-GB" b="1" dirty="0"/>
          </a:p>
          <a:p>
            <a:r>
              <a:rPr lang="en-IE" sz="2600" b="1" dirty="0" err="1"/>
              <a:t>Ioncam</a:t>
            </a:r>
            <a:r>
              <a:rPr lang="en-IE" sz="2600" b="1" dirty="0"/>
              <a:t> </a:t>
            </a:r>
            <a:r>
              <a:rPr lang="en-IE" sz="2600" b="1" dirty="0" err="1"/>
              <a:t>comhlán</a:t>
            </a:r>
            <a:r>
              <a:rPr lang="en-IE" sz="2600" b="1" dirty="0"/>
              <a:t> </a:t>
            </a:r>
            <a:r>
              <a:rPr lang="en-IE" sz="2600" b="1" dirty="0" err="1"/>
              <a:t>lúide</a:t>
            </a:r>
            <a:r>
              <a:rPr lang="en-IE" sz="2600" b="1" dirty="0"/>
              <a:t> </a:t>
            </a:r>
            <a:r>
              <a:rPr lang="en-IE" sz="2600" b="1" dirty="0" err="1"/>
              <a:t>asbhaintí</a:t>
            </a:r>
            <a:endParaRPr lang="en-GB" sz="2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3AF40-A234-2C95-81BB-5C0575544F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BD1996-259C-02AC-ECAB-154EDDDE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Comhlán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-ÍMAT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 Glan </a:t>
            </a:r>
            <a:r>
              <a:rPr lang="en-GB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-ÍMAT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9CFB2-6355-CC0E-FF83-8B4748358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3" t="1410" r="26508" b="15665"/>
          <a:stretch/>
        </p:blipFill>
        <p:spPr>
          <a:xfrm>
            <a:off x="1" y="2836069"/>
            <a:ext cx="2928938" cy="4021931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25C3F8E3-F08B-3696-25D9-801C90E7281C}"/>
              </a:ext>
            </a:extLst>
          </p:cNvPr>
          <p:cNvSpPr/>
          <p:nvPr/>
        </p:nvSpPr>
        <p:spPr>
          <a:xfrm>
            <a:off x="2050256" y="2227956"/>
            <a:ext cx="3748564" cy="1529657"/>
          </a:xfrm>
          <a:prstGeom prst="wedgeRoundRectCallout">
            <a:avLst>
              <a:gd name="adj1" fmla="val -55958"/>
              <a:gd name="adj2" fmla="val 32595"/>
              <a:gd name="adj3" fmla="val 16667"/>
            </a:avLst>
          </a:prstGeom>
          <a:solidFill>
            <a:srgbClr val="6000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Ligim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theach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cíos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faighim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€20,000 in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aghaidh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bliana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comhlán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-ÍMAT)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E7C89AE-A7E6-E465-A2A9-8456CE5FA5CD}"/>
              </a:ext>
            </a:extLst>
          </p:cNvPr>
          <p:cNvSpPr/>
          <p:nvPr/>
        </p:nvSpPr>
        <p:spPr>
          <a:xfrm>
            <a:off x="2735979" y="4050506"/>
            <a:ext cx="2857578" cy="1220497"/>
          </a:xfrm>
          <a:prstGeom prst="wedgeRoundRectCallout">
            <a:avLst>
              <a:gd name="adj1" fmla="val -59132"/>
              <a:gd name="adj2" fmla="val -33649"/>
              <a:gd name="adj3" fmla="val 16667"/>
            </a:avLst>
          </a:prstGeom>
          <a:solidFill>
            <a:srgbClr val="6000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Íocaim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€2,000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teach a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dheisiú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0DA541C3-7DB3-D7B9-42F9-1744A213362C}"/>
              </a:ext>
            </a:extLst>
          </p:cNvPr>
          <p:cNvSpPr/>
          <p:nvPr/>
        </p:nvSpPr>
        <p:spPr>
          <a:xfrm>
            <a:off x="3294614" y="5721059"/>
            <a:ext cx="4698765" cy="961681"/>
          </a:xfrm>
          <a:prstGeom prst="wedgeRoundRectCallout">
            <a:avLst>
              <a:gd name="adj1" fmla="val -54864"/>
              <a:gd name="adj2" fmla="val -33481"/>
              <a:gd name="adj3" fmla="val 16667"/>
            </a:avLst>
          </a:prstGeom>
          <a:solidFill>
            <a:srgbClr val="6000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Íocaim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€1,000 in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aghaidh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bliana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freisin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árachas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maoin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38378C83-607D-7B5E-6443-DD91B818A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12962"/>
              </p:ext>
            </p:extLst>
          </p:nvPr>
        </p:nvGraphicFramePr>
        <p:xfrm>
          <a:off x="5939460" y="2247884"/>
          <a:ext cx="6031560" cy="3372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6020">
                  <a:extLst>
                    <a:ext uri="{9D8B030D-6E8A-4147-A177-3AD203B41FA5}">
                      <a16:colId xmlns:a16="http://schemas.microsoft.com/office/drawing/2014/main" val="1733529889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1267106817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3551707746"/>
                    </a:ext>
                  </a:extLst>
                </a:gridCol>
              </a:tblGrid>
              <a:tr h="44071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74606"/>
                  </a:ext>
                </a:extLst>
              </a:tr>
              <a:tr h="440712"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Cíosa</a:t>
                      </a:r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154315"/>
                  </a:ext>
                </a:extLst>
              </a:tr>
              <a:tr h="351651">
                <a:tc>
                  <a:txBody>
                    <a:bodyPr/>
                    <a:lstStyle/>
                    <a:p>
                      <a:r>
                        <a:rPr lang="en-GB" sz="2400" b="1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comhlán</a:t>
                      </a:r>
                      <a:r>
                        <a:rPr lang="en-GB" sz="24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Neamh</a:t>
                      </a:r>
                      <a:r>
                        <a:rPr lang="en-GB" sz="24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-ÍMAT</a:t>
                      </a: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806137"/>
                  </a:ext>
                </a:extLst>
              </a:tr>
              <a:tr h="440712">
                <a:tc>
                  <a:txBody>
                    <a:bodyPr/>
                    <a:lstStyle/>
                    <a:p>
                      <a:r>
                        <a:rPr lang="en-GB" sz="2400" b="1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Lúide</a:t>
                      </a:r>
                      <a:r>
                        <a:rPr lang="en-GB" sz="24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1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Costais</a:t>
                      </a:r>
                      <a:endParaRPr lang="en-GB" sz="2400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879106"/>
                  </a:ext>
                </a:extLst>
              </a:tr>
              <a:tr h="440712"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Deisiúcháin</a:t>
                      </a:r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388243"/>
                  </a:ext>
                </a:extLst>
              </a:tr>
              <a:tr h="440712"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Árachas</a:t>
                      </a:r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930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Glan </a:t>
                      </a:r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Neamh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-ÍMAT</a:t>
                      </a: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041170"/>
                  </a:ext>
                </a:extLst>
              </a:tr>
            </a:tbl>
          </a:graphicData>
        </a:graphic>
      </p:graphicFrame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E7B1BEEB-127E-3589-AFDF-1390F2F115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09319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FDE-FD29-6AF8-C181-0C5CB4F3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8"/>
            <a:ext cx="9298624" cy="1551851"/>
          </a:xfrm>
        </p:spPr>
        <p:txBody>
          <a:bodyPr/>
          <a:lstStyle/>
          <a:p>
            <a:r>
              <a:rPr lang="en-GB" dirty="0" err="1"/>
              <a:t>Clárú</a:t>
            </a:r>
            <a:r>
              <a:rPr lang="en-GB" dirty="0"/>
              <a:t> le </a:t>
            </a:r>
            <a:r>
              <a:rPr lang="en-GB" dirty="0" err="1"/>
              <a:t>haghaidh</a:t>
            </a:r>
            <a:r>
              <a:rPr lang="en-GB" dirty="0"/>
              <a:t> </a:t>
            </a:r>
            <a:r>
              <a:rPr lang="en-GB" dirty="0" err="1"/>
              <a:t>Cáin</a:t>
            </a:r>
            <a:r>
              <a:rPr lang="en-GB" dirty="0"/>
              <a:t> </a:t>
            </a:r>
            <a:r>
              <a:rPr lang="en-GB" dirty="0" err="1"/>
              <a:t>Ioncaim</a:t>
            </a:r>
            <a:r>
              <a:rPr lang="en-GB" dirty="0"/>
              <a:t> </a:t>
            </a:r>
            <a:r>
              <a:rPr lang="en-GB" dirty="0" err="1"/>
              <a:t>Fhéinmheasúnaithe</a:t>
            </a:r>
            <a:br>
              <a:rPr lang="en-GB" dirty="0"/>
            </a:br>
            <a:endParaRPr lang="en-GB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8467C6-C01B-B7C0-C621-DFE9A321BD47}"/>
              </a:ext>
            </a:extLst>
          </p:cNvPr>
          <p:cNvSpPr/>
          <p:nvPr/>
        </p:nvSpPr>
        <p:spPr>
          <a:xfrm>
            <a:off x="1798183" y="2377440"/>
            <a:ext cx="2612572" cy="3644537"/>
          </a:xfrm>
          <a:prstGeom prst="roundRect">
            <a:avLst>
              <a:gd name="adj" fmla="val 6550"/>
            </a:avLst>
          </a:prstGeom>
          <a:solidFill>
            <a:srgbClr val="60003B"/>
          </a:solidFill>
          <a:ln w="38100" cap="sq">
            <a:solidFill>
              <a:schemeClr val="bg1">
                <a:alpha val="0"/>
              </a:scheme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Duine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Inmhuirir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069C7-D1A9-90CA-E365-6F5296AE16C4}"/>
              </a:ext>
            </a:extLst>
          </p:cNvPr>
          <p:cNvSpPr txBox="1"/>
          <p:nvPr/>
        </p:nvSpPr>
        <p:spPr>
          <a:xfrm>
            <a:off x="4965446" y="2377440"/>
            <a:ext cx="6174994" cy="574476"/>
          </a:xfrm>
          <a:prstGeom prst="roundRect">
            <a:avLst>
              <a:gd name="adj" fmla="val 17930"/>
            </a:avLst>
          </a:prstGeom>
          <a:solidFill>
            <a:schemeClr val="bg1"/>
          </a:solidFill>
          <a:ln w="28575">
            <a:solidFill>
              <a:srgbClr val="60003B"/>
            </a:solidFill>
            <a:prstDash val="sysDot"/>
            <a:miter lim="800000"/>
          </a:ln>
        </p:spPr>
        <p:txBody>
          <a:bodyPr wrap="square" lIns="108000" tIns="72000" rIns="108000" bIns="72000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Duine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féinfhostaithe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trádálaí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aonair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6FC0C-0A09-BF2B-E2D8-50BB4A1BCFC7}"/>
              </a:ext>
            </a:extLst>
          </p:cNvPr>
          <p:cNvSpPr txBox="1"/>
          <p:nvPr/>
        </p:nvSpPr>
        <p:spPr>
          <a:xfrm>
            <a:off x="4965447" y="3098431"/>
            <a:ext cx="6975093" cy="2049863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ln w="28575">
            <a:solidFill>
              <a:srgbClr val="60003B"/>
            </a:solidFill>
            <a:prstDash val="sysDot"/>
            <a:miter lim="800000"/>
          </a:ln>
        </p:spPr>
        <p:txBody>
          <a:bodyPr wrap="square" lIns="108000" tIns="72000" rIns="108000" bIns="72000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Duine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aonair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cláraithe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gcóras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ÍMAT a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thuilleann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-ÍMAT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freisin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comhlán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-ÍMAT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níos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mó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€30,000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glan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-ÍMAT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níos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mó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€5,000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1B75B2-2C38-63D5-909F-D3E36AC3A331}"/>
              </a:ext>
            </a:extLst>
          </p:cNvPr>
          <p:cNvSpPr txBox="1"/>
          <p:nvPr/>
        </p:nvSpPr>
        <p:spPr>
          <a:xfrm>
            <a:off x="4965446" y="5262804"/>
            <a:ext cx="6967474" cy="564519"/>
          </a:xfrm>
          <a:prstGeom prst="roundRect">
            <a:avLst>
              <a:gd name="adj" fmla="val 15405"/>
            </a:avLst>
          </a:prstGeom>
          <a:solidFill>
            <a:schemeClr val="bg1"/>
          </a:solidFill>
          <a:ln w="28575">
            <a:solidFill>
              <a:srgbClr val="60003B"/>
            </a:solidFill>
            <a:prstDash val="sysDot"/>
            <a:miter lim="800000"/>
          </a:ln>
        </p:spPr>
        <p:txBody>
          <a:bodyPr wrap="square" lIns="108000" tIns="72000" rIns="108000" bIns="72000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-ÍMAT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amháin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m.sh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cíosa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13E3C85-85F3-BE4B-F13C-5100628B9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0270" y="4050827"/>
            <a:ext cx="315883" cy="299442"/>
          </a:xfrm>
          <a:prstGeom prst="rightArrow">
            <a:avLst/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16539-ED85-56FE-2C99-646FABA77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0270" y="2515865"/>
            <a:ext cx="315883" cy="299442"/>
          </a:xfrm>
          <a:prstGeom prst="rightArrow">
            <a:avLst/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638536E-0D97-B3E0-59BD-F5D06C401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0270" y="5584109"/>
            <a:ext cx="315883" cy="299442"/>
          </a:xfrm>
          <a:prstGeom prst="rightArrow">
            <a:avLst/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1D928-9F2F-E0A2-76E7-18415A1B34C4}"/>
              </a:ext>
            </a:extLst>
          </p:cNvPr>
          <p:cNvSpPr txBox="1"/>
          <p:nvPr/>
        </p:nvSpPr>
        <p:spPr>
          <a:xfrm>
            <a:off x="1823661" y="5987610"/>
            <a:ext cx="10033059" cy="930236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ot"/>
            <a:miter lim="800000"/>
          </a:ln>
        </p:spPr>
        <p:txBody>
          <a:bodyPr wrap="square" lIns="108000" tIns="72000" rIns="108000" bIns="72000" rtlCol="0">
            <a:spAutoFit/>
          </a:bodyPr>
          <a:lstStyle/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*Is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féidir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struchtúir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ghnó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chomhpháirtíochta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a chur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chatagóir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freisin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† Mura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mbaineann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duine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ceachtar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dá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thairseach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, is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dóibh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an t-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-ÍMAT a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dhearbhú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moChúrsaí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829B2F5-3E94-779F-D0E0-DA793430B5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2F4C-4662-DC44-3000-7E712D03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929" y="640586"/>
            <a:ext cx="6064250" cy="766762"/>
          </a:xfrm>
        </p:spPr>
        <p:txBody>
          <a:bodyPr/>
          <a:lstStyle/>
          <a:p>
            <a:r>
              <a:rPr lang="en-GB" dirty="0" err="1"/>
              <a:t>Freagrachtaí</a:t>
            </a:r>
            <a:r>
              <a:rPr lang="en-GB" dirty="0"/>
              <a:t> a </a:t>
            </a:r>
            <a:r>
              <a:rPr lang="en-GB" dirty="0" err="1"/>
              <a:t>bhíonn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Dhuine</a:t>
            </a:r>
            <a:r>
              <a:rPr lang="en-GB" dirty="0"/>
              <a:t> </a:t>
            </a:r>
            <a:r>
              <a:rPr lang="en-GB" dirty="0" err="1"/>
              <a:t>Inmhuirir</a:t>
            </a:r>
            <a:r>
              <a:rPr lang="en-GB" dirty="0"/>
              <a:t>: is </a:t>
            </a:r>
            <a:r>
              <a:rPr lang="en-GB" dirty="0" err="1"/>
              <a:t>gá</a:t>
            </a:r>
            <a:endParaRPr lang="en-GB" dirty="0"/>
          </a:p>
        </p:txBody>
      </p:sp>
      <p:grpSp>
        <p:nvGrpSpPr>
          <p:cNvPr id="4" name="Group 3" descr="1. Cláraigh le Seirbhísí ar Líne na gCoimisinéirí Ioncaim (ROS)">
            <a:extLst>
              <a:ext uri="{FF2B5EF4-FFF2-40B4-BE49-F238E27FC236}">
                <a16:creationId xmlns:a16="http://schemas.microsoft.com/office/drawing/2014/main" id="{78C19CBD-23FE-3242-3866-2155CCFAB73B}"/>
              </a:ext>
            </a:extLst>
          </p:cNvPr>
          <p:cNvGrpSpPr/>
          <p:nvPr/>
        </p:nvGrpSpPr>
        <p:grpSpPr>
          <a:xfrm>
            <a:off x="1349807" y="1901214"/>
            <a:ext cx="3984377" cy="1524091"/>
            <a:chOff x="1349807" y="2068854"/>
            <a:chExt cx="3984377" cy="15240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FB6E0B-146A-7041-A840-1495B42E5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349807" y="2068854"/>
              <a:ext cx="1476880" cy="1476880"/>
            </a:xfrm>
            <a:prstGeom prst="rect">
              <a:avLst/>
            </a:prstGeom>
          </p:spPr>
        </p:pic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F6EC9159-1406-0272-571E-BE6AEA6016D5}"/>
                </a:ext>
              </a:extLst>
            </p:cNvPr>
            <p:cNvSpPr txBox="1">
              <a:spLocks/>
            </p:cNvSpPr>
            <p:nvPr/>
          </p:nvSpPr>
          <p:spPr>
            <a:xfrm>
              <a:off x="2703123" y="2259326"/>
              <a:ext cx="2631061" cy="13336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400"/>
                </a:lnSpc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Clárú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le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Seirbhísí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Líne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gCoimisinéirí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(ROS)</a:t>
              </a:r>
            </a:p>
          </p:txBody>
        </p:sp>
      </p:grpSp>
      <p:grpSp>
        <p:nvGrpSpPr>
          <p:cNvPr id="5" name="Group 4" descr="2. Coinnigh taifid ar na ceannacháin agus díolacháin ar fad">
            <a:extLst>
              <a:ext uri="{FF2B5EF4-FFF2-40B4-BE49-F238E27FC236}">
                <a16:creationId xmlns:a16="http://schemas.microsoft.com/office/drawing/2014/main" id="{A9B021E1-A568-C8AC-97F1-ECD1684F9BD9}"/>
              </a:ext>
            </a:extLst>
          </p:cNvPr>
          <p:cNvGrpSpPr/>
          <p:nvPr/>
        </p:nvGrpSpPr>
        <p:grpSpPr>
          <a:xfrm>
            <a:off x="1349807" y="3290173"/>
            <a:ext cx="4062701" cy="1476880"/>
            <a:chOff x="1349807" y="3358753"/>
            <a:chExt cx="4062701" cy="1476880"/>
          </a:xfrm>
        </p:grpSpPr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84B90EE8-DF5F-1940-3AF8-BFC401F5E434}"/>
                </a:ext>
              </a:extLst>
            </p:cNvPr>
            <p:cNvSpPr txBox="1">
              <a:spLocks/>
            </p:cNvSpPr>
            <p:nvPr/>
          </p:nvSpPr>
          <p:spPr>
            <a:xfrm>
              <a:off x="2703123" y="3764854"/>
              <a:ext cx="2709385" cy="8440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>
                <a:lnSpc>
                  <a:spcPts val="2400"/>
                </a:lnSpc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en-GB" sz="2200" b="1" dirty="0" err="1"/>
                <a:t>T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aifid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choinneáil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ceannacháin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agus na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díolacháin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fad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D01D029-8E26-8396-780D-EC88E8281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49807" y="3358753"/>
              <a:ext cx="1476880" cy="1476880"/>
            </a:xfrm>
            <a:prstGeom prst="rect">
              <a:avLst/>
            </a:prstGeom>
          </p:spPr>
        </p:pic>
      </p:grpSp>
      <p:grpSp>
        <p:nvGrpSpPr>
          <p:cNvPr id="6" name="Group 5" descr="3. Aon dliteanas cánach (Cáin Ioncaim, MSU agus ÁSPC) a ríomh agus a íoc">
            <a:extLst>
              <a:ext uri="{FF2B5EF4-FFF2-40B4-BE49-F238E27FC236}">
                <a16:creationId xmlns:a16="http://schemas.microsoft.com/office/drawing/2014/main" id="{B9B50C40-5F97-89B1-E1B0-83E5682589C2}"/>
              </a:ext>
            </a:extLst>
          </p:cNvPr>
          <p:cNvGrpSpPr/>
          <p:nvPr/>
        </p:nvGrpSpPr>
        <p:grpSpPr>
          <a:xfrm>
            <a:off x="1497319" y="4914143"/>
            <a:ext cx="4164572" cy="1181857"/>
            <a:chOff x="1497319" y="4914143"/>
            <a:chExt cx="4164572" cy="11818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2253BE-9844-F44A-38B1-7046A511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97319" y="4914143"/>
              <a:ext cx="1181857" cy="1181857"/>
            </a:xfrm>
            <a:prstGeom prst="rect">
              <a:avLst/>
            </a:prstGeom>
          </p:spPr>
        </p:pic>
        <p:sp>
          <p:nvSpPr>
            <p:cNvPr id="18" name="Text Placeholder 3">
              <a:extLst>
                <a:ext uri="{FF2B5EF4-FFF2-40B4-BE49-F238E27FC236}">
                  <a16:creationId xmlns:a16="http://schemas.microsoft.com/office/drawing/2014/main" id="{90C4514E-81FC-9A04-DBC6-72E674787E7A}"/>
                </a:ext>
              </a:extLst>
            </p:cNvPr>
            <p:cNvSpPr txBox="1">
              <a:spLocks/>
            </p:cNvSpPr>
            <p:nvPr/>
          </p:nvSpPr>
          <p:spPr>
            <a:xfrm>
              <a:off x="2703123" y="4993290"/>
              <a:ext cx="2958768" cy="10195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400"/>
                </a:lnSpc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3. Aon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dliteanas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cánach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MSU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ÁSPC) 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ríomh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</a:t>
              </a:r>
              <a:endParaRPr lang="en-GB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 descr="4. Íoc agus Tíolaic - 31 Deireadh Fómhair&#10;Dliteanas cánach na bliana roimhe sin a chur i gcrích trí thuairisceán cánach ‘Foirm 11’ a líonadh&#10;Iarmhéid an dliteanais cánach atá le híoc ón mbliain roimhe a íoc">
            <a:extLst>
              <a:ext uri="{FF2B5EF4-FFF2-40B4-BE49-F238E27FC236}">
                <a16:creationId xmlns:a16="http://schemas.microsoft.com/office/drawing/2014/main" id="{DB2998BE-77B2-2047-72C9-B28D03D39571}"/>
              </a:ext>
            </a:extLst>
          </p:cNvPr>
          <p:cNvGrpSpPr/>
          <p:nvPr/>
        </p:nvGrpSpPr>
        <p:grpSpPr>
          <a:xfrm>
            <a:off x="5728970" y="1687598"/>
            <a:ext cx="6356350" cy="2457077"/>
            <a:chOff x="5687868" y="2068854"/>
            <a:chExt cx="6356350" cy="24570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856C6A-E5BB-374C-896B-12CAA5628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687868" y="2068854"/>
              <a:ext cx="1476880" cy="1476880"/>
            </a:xfrm>
            <a:prstGeom prst="rect">
              <a:avLst/>
            </a:prstGeom>
          </p:spPr>
        </p:pic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090A2E38-D204-8DCC-2E2B-499F5B92F318}"/>
                </a:ext>
              </a:extLst>
            </p:cNvPr>
            <p:cNvSpPr txBox="1">
              <a:spLocks/>
            </p:cNvSpPr>
            <p:nvPr/>
          </p:nvSpPr>
          <p:spPr>
            <a:xfrm>
              <a:off x="7087681" y="2259326"/>
              <a:ext cx="4956537" cy="226660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Tíolaic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- 31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Deireadh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Fómhair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0" lvl="0" indent="0">
                <a:buNone/>
              </a:pP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Dliteanas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cánach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bliana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roimhe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sin a chur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gcrích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thuairisceán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cánach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‘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Foirm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11’ 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líonadh</a:t>
              </a:r>
              <a:endParaRPr lang="en-GB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0" indent="0">
                <a:buNone/>
              </a:pP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Iarmhéid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dliteanais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cánach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atá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le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híoc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ón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mbliain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roimhe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</a:t>
              </a:r>
              <a:endParaRPr lang="en-GB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 descr="5. Réamhcháin* a íoc ar / roimh 31 Deireadh Fómhair&#10;">
            <a:extLst>
              <a:ext uri="{FF2B5EF4-FFF2-40B4-BE49-F238E27FC236}">
                <a16:creationId xmlns:a16="http://schemas.microsoft.com/office/drawing/2014/main" id="{28495BD5-35C3-7FBB-27BF-5A3C00424D3C}"/>
              </a:ext>
            </a:extLst>
          </p:cNvPr>
          <p:cNvGrpSpPr/>
          <p:nvPr/>
        </p:nvGrpSpPr>
        <p:grpSpPr>
          <a:xfrm>
            <a:off x="5764682" y="4144675"/>
            <a:ext cx="5023389" cy="1323253"/>
            <a:chOff x="5764682" y="4144675"/>
            <a:chExt cx="5023389" cy="13232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1C8EC3-56E3-230A-5AD4-416E5E6C5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764682" y="4144675"/>
              <a:ext cx="1323253" cy="1323253"/>
            </a:xfrm>
            <a:prstGeom prst="rect">
              <a:avLst/>
            </a:prstGeom>
          </p:spPr>
        </p:pic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E34C636E-F522-E5AE-90CE-682E4204E0FF}"/>
                </a:ext>
              </a:extLst>
            </p:cNvPr>
            <p:cNvSpPr txBox="1">
              <a:spLocks/>
            </p:cNvSpPr>
            <p:nvPr/>
          </p:nvSpPr>
          <p:spPr>
            <a:xfrm>
              <a:off x="7106884" y="4559069"/>
              <a:ext cx="3681187" cy="8811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5.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Réamhcháin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* a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200" b="1" dirty="0"/>
                <a:t>31 </a:t>
              </a:r>
              <a:r>
                <a:rPr lang="en-GB" sz="2200" b="1" dirty="0" err="1"/>
                <a:t>Deireadh</a:t>
              </a:r>
              <a:r>
                <a:rPr lang="en-GB" sz="2200" b="1" dirty="0"/>
                <a:t> </a:t>
              </a:r>
              <a:r>
                <a:rPr lang="en-GB" sz="2200" b="1" dirty="0" err="1"/>
                <a:t>Fómhair</a:t>
              </a:r>
              <a:r>
                <a:rPr lang="en-GB" sz="2200" b="1" dirty="0"/>
                <a:t>/ </a:t>
              </a:r>
              <a:r>
                <a:rPr lang="en-GB" sz="2200" b="1" dirty="0" err="1"/>
                <a:t>nó</a:t>
              </a:r>
              <a:r>
                <a:rPr lang="en-GB" sz="2200" b="1" dirty="0"/>
                <a:t> </a:t>
              </a:r>
              <a:r>
                <a:rPr lang="en-GB" sz="2200" b="1" dirty="0" err="1"/>
                <a:t>roimhe</a:t>
              </a:r>
              <a:endParaRPr lang="en-GB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 descr="6. Féadfaidh sé go mbeidh táille bhreise (formhuirear) le híoc† ar thíolacadh déanach agus / nó ús ar íocaíocht dhéanach cánach&#10;">
            <a:extLst>
              <a:ext uri="{FF2B5EF4-FFF2-40B4-BE49-F238E27FC236}">
                <a16:creationId xmlns:a16="http://schemas.microsoft.com/office/drawing/2014/main" id="{1802847A-C14A-46A9-4FB9-F79362647239}"/>
              </a:ext>
            </a:extLst>
          </p:cNvPr>
          <p:cNvGrpSpPr/>
          <p:nvPr/>
        </p:nvGrpSpPr>
        <p:grpSpPr>
          <a:xfrm>
            <a:off x="5748770" y="5380644"/>
            <a:ext cx="6336550" cy="1404692"/>
            <a:chOff x="5748770" y="5380644"/>
            <a:chExt cx="6336550" cy="14046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10F6F8-7113-33E9-B161-9456B2E1F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748770" y="5430260"/>
              <a:ext cx="1355076" cy="1355076"/>
            </a:xfrm>
            <a:prstGeom prst="rect">
              <a:avLst/>
            </a:prstGeom>
          </p:spPr>
        </p:pic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D8EBA8B1-B357-0EDB-69F6-D0D8F8D05A9C}"/>
                </a:ext>
              </a:extLst>
            </p:cNvPr>
            <p:cNvSpPr txBox="1">
              <a:spLocks/>
            </p:cNvSpPr>
            <p:nvPr/>
          </p:nvSpPr>
          <p:spPr>
            <a:xfrm>
              <a:off x="7106884" y="5380644"/>
              <a:ext cx="4978436" cy="11174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</a:pPr>
              <a:r>
                <a:rPr lang="en-GB" sz="2200" b="1" dirty="0" err="1"/>
                <a:t>Seans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go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mbeidh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táille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bhreise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formhuirear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) le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híoc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†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thuairisciú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déanach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agus /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ús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íocaíocht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dhéanach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cánach</a:t>
              </a:r>
              <a:endParaRPr lang="en-GB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AEE8637-1BFD-DDAA-40AB-9CDAEDD3B9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BF67-3386-C18D-8123-4DE8E68B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/>
              <a:t>Físeán</a:t>
            </a:r>
            <a:endParaRPr lang="en-US" dirty="0"/>
          </a:p>
        </p:txBody>
      </p:sp>
      <p:pic>
        <p:nvPicPr>
          <p:cNvPr id="3" name="IRISH - Unit 6 - ROS Overview - FA" descr="Físeán dar teideal achomair de sheirbhísí ar líne na gCoimisinéirí Ioncaim">
            <a:hlinkClick r:id="" action="ppaction://media"/>
            <a:extLst>
              <a:ext uri="{FF2B5EF4-FFF2-40B4-BE49-F238E27FC236}">
                <a16:creationId xmlns:a16="http://schemas.microsoft.com/office/drawing/2014/main" id="{B30723FD-AF7B-5403-C80F-428D1E107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FDE-FD29-6AF8-C181-0C5CB4F3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Cás-Staidéar</a:t>
            </a:r>
            <a:r>
              <a:rPr lang="en-GB" dirty="0"/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DD3131-6878-C917-D09F-C93AB79AF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94" t="-1796" r="13124" b="16843"/>
          <a:stretch/>
        </p:blipFill>
        <p:spPr>
          <a:xfrm>
            <a:off x="184727" y="2634191"/>
            <a:ext cx="3823855" cy="422380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8846B2-C81B-C34F-2E76-DFAE59E66408}"/>
              </a:ext>
            </a:extLst>
          </p:cNvPr>
          <p:cNvSpPr/>
          <p:nvPr/>
        </p:nvSpPr>
        <p:spPr>
          <a:xfrm>
            <a:off x="2798619" y="1708727"/>
            <a:ext cx="6724072" cy="2152073"/>
          </a:xfrm>
          <a:prstGeom prst="roundRect">
            <a:avLst>
              <a:gd name="adj" fmla="val 5893"/>
            </a:avLst>
          </a:prstGeom>
          <a:noFill/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t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pluiméir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Pól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Jones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ghnó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féin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aige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darb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PJ Plumbing.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Thuill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€35,000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mbliana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Phól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217933-142F-6748-B7C8-04742BCD799C}"/>
              </a:ext>
            </a:extLst>
          </p:cNvPr>
          <p:cNvSpPr/>
          <p:nvPr/>
        </p:nvSpPr>
        <p:spPr>
          <a:xfrm>
            <a:off x="7702053" y="4140023"/>
            <a:ext cx="4009055" cy="1986457"/>
          </a:xfrm>
          <a:prstGeom prst="roundRect">
            <a:avLst>
              <a:gd name="adj" fmla="val 9854"/>
            </a:avLst>
          </a:prstGeom>
          <a:solidFill>
            <a:srgbClr val="60003B"/>
          </a:solidFill>
          <a:ln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Phól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toisc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bhfuil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féinfhostaithe</a:t>
            </a:r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14CE3AC-0586-2F08-463B-1844C77E0F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3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FDE-FD29-6AF8-C181-0C5CB4F3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 err="1"/>
              <a:t>Cás-Staidéar</a:t>
            </a:r>
            <a:r>
              <a:rPr lang="en-GB" dirty="0"/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76FC6C-36B0-684A-EC40-F417BA090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4" t="3897" r="4014" b="5583"/>
          <a:stretch/>
        </p:blipFill>
        <p:spPr>
          <a:xfrm>
            <a:off x="259344" y="3300548"/>
            <a:ext cx="2452056" cy="355745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898B6A-32E0-D055-BC22-33A7902DDBCD}"/>
              </a:ext>
            </a:extLst>
          </p:cNvPr>
          <p:cNvSpPr/>
          <p:nvPr/>
        </p:nvSpPr>
        <p:spPr>
          <a:xfrm>
            <a:off x="2602523" y="1708727"/>
            <a:ext cx="5352757" cy="4255976"/>
          </a:xfrm>
          <a:prstGeom prst="roundRect">
            <a:avLst>
              <a:gd name="adj" fmla="val 2811"/>
            </a:avLst>
          </a:prstGeom>
          <a:noFill/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08000" bIns="72000" rtlCol="0" anchor="t"/>
          <a:lstStyle/>
          <a:p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Oibríonn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Ella Thorne go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lánaimseartha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siopa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árasán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aici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lár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chathair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Chorcaí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freisinagus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ligeann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sí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cíos</a:t>
            </a:r>
            <a:r>
              <a:rPr lang="en-GB" sz="24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í.</a:t>
            </a:r>
          </a:p>
          <a:p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céad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bhliain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ligean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árasáin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cíos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aici</a:t>
            </a:r>
            <a:r>
              <a:rPr lang="en-GB" sz="2400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comhlán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cíosa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de €10,000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Costais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€6,000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-ÍMAT de €4,000</a:t>
            </a:r>
          </a:p>
          <a:p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Ella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2400" b="1" spc="-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BBA7D5-09AB-EBE4-5B9F-84D71AA05956}"/>
              </a:ext>
            </a:extLst>
          </p:cNvPr>
          <p:cNvSpPr/>
          <p:nvPr/>
        </p:nvSpPr>
        <p:spPr>
          <a:xfrm>
            <a:off x="8077771" y="1690256"/>
            <a:ext cx="3950108" cy="4280576"/>
          </a:xfrm>
          <a:prstGeom prst="roundRect">
            <a:avLst>
              <a:gd name="adj" fmla="val 4298"/>
            </a:avLst>
          </a:prstGeom>
          <a:solidFill>
            <a:srgbClr val="60003B"/>
          </a:solidFill>
          <a:ln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bhaineann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Ella an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tairseach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bheith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rangaithe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dhuine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inmhuirir</a:t>
            </a:r>
            <a:endParaRPr lang="en-GB" sz="2400" spc="-6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hioncam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glan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-ÍMAT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níos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€5,000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hioncam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comhlán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-ÍMAT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níos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€30,000</a:t>
            </a:r>
          </a:p>
          <a:p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Níl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uirthi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spc="-6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fhéinmheasúnaithe</a:t>
            </a:r>
            <a:r>
              <a:rPr lang="en-GB" sz="2400" spc="-6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GB" sz="2400" spc="-6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18623-8E70-8C06-6EF1-69A934E0435F}"/>
              </a:ext>
            </a:extLst>
          </p:cNvPr>
          <p:cNvSpPr txBox="1"/>
          <p:nvPr/>
        </p:nvSpPr>
        <p:spPr>
          <a:xfrm>
            <a:off x="2679805" y="6126771"/>
            <a:ext cx="8666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Ós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rud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mbaineann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Ella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ceachtar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thairseach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is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di an t-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-ÍMAT €4,000 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dhearbhú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moChúrsaí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A32589F-92DE-8BD7-8C70-6FFC78816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7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FDE-FD29-6AF8-C181-0C5CB4F3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Cás-Staidéar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GB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7057D-B212-2DDE-2A08-D5FA88839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t="-854" r="3861" b="7713"/>
          <a:stretch/>
        </p:blipFill>
        <p:spPr>
          <a:xfrm flipH="1">
            <a:off x="498987" y="2729841"/>
            <a:ext cx="3380285" cy="412815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8846B2-C81B-C34F-2E76-DFAE59E66408}"/>
              </a:ext>
            </a:extLst>
          </p:cNvPr>
          <p:cNvSpPr/>
          <p:nvPr/>
        </p:nvSpPr>
        <p:spPr>
          <a:xfrm>
            <a:off x="2798619" y="1708727"/>
            <a:ext cx="6724072" cy="2152073"/>
          </a:xfrm>
          <a:prstGeom prst="roundRect">
            <a:avLst>
              <a:gd name="adj" fmla="val 5893"/>
            </a:avLst>
          </a:prstGeom>
          <a:noFill/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t"/>
          <a:lstStyle/>
          <a:p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roinnt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tithe ag Edwin Sheen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ligeann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cíos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iad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thuill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comhlán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€31,000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anuraidh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Edwin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217933-142F-6748-B7C8-04742BCD799C}"/>
              </a:ext>
            </a:extLst>
          </p:cNvPr>
          <p:cNvSpPr/>
          <p:nvPr/>
        </p:nvSpPr>
        <p:spPr>
          <a:xfrm>
            <a:off x="7702053" y="4140023"/>
            <a:ext cx="4009055" cy="1762299"/>
          </a:xfrm>
          <a:prstGeom prst="roundRect">
            <a:avLst>
              <a:gd name="adj" fmla="val 9854"/>
            </a:avLst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BF6DA95-FF5C-9AB3-DBCF-1B31B47EC1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33F21-4C96-A23E-D95B-FF1C467FD8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576533"/>
            <a:ext cx="3559540" cy="452167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Gníomhaíocht</a:t>
            </a:r>
            <a:r>
              <a:rPr lang="en-US" dirty="0"/>
              <a:t>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2B63C-0C50-AB3C-D6CE-8523682B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Ioncaim</a:t>
            </a:r>
            <a:r>
              <a:rPr lang="en-IE" b="1" dirty="0">
                <a:solidFill>
                  <a:srgbClr val="0E101A"/>
                </a:solidFill>
                <a:effectLst/>
              </a:rPr>
              <a:t> –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Dul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Siar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D10A2DD-50A3-94DE-8618-22A5C2E39F4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95161142"/>
              </p:ext>
            </p:extLst>
          </p:nvPr>
        </p:nvGraphicFramePr>
        <p:xfrm>
          <a:off x="1736437" y="1706419"/>
          <a:ext cx="9947564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374">
                  <a:extLst>
                    <a:ext uri="{9D8B030D-6E8A-4147-A177-3AD203B41FA5}">
                      <a16:colId xmlns:a16="http://schemas.microsoft.com/office/drawing/2014/main" val="887351808"/>
                    </a:ext>
                  </a:extLst>
                </a:gridCol>
                <a:gridCol w="5803652">
                  <a:extLst>
                    <a:ext uri="{9D8B030D-6E8A-4147-A177-3AD203B41FA5}">
                      <a16:colId xmlns:a16="http://schemas.microsoft.com/office/drawing/2014/main" val="2309983549"/>
                    </a:ext>
                  </a:extLst>
                </a:gridCol>
                <a:gridCol w="3615538">
                  <a:extLst>
                    <a:ext uri="{9D8B030D-6E8A-4147-A177-3AD203B41FA5}">
                      <a16:colId xmlns:a16="http://schemas.microsoft.com/office/drawing/2014/main" val="1934023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Ráiteas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Fíor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Bréagach</a:t>
                      </a:r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73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Úsáidtear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córas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ÍMAT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bhailiú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dhaoine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féinfhostaithe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52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comhlán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Costais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glan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221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 é an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spriocdháta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Tíolactha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ná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 31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Deireadh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Fómhair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1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Baineann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Sceideal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 le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gnó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63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cíosa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d'ioncam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ÍMAT do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dhuine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aonair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49502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4947415-5989-4DA9-BBE9-029EC2FE82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AC02-5D33-F47E-7E90-E7E818D23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>
            <a:normAutofit/>
          </a:bodyPr>
          <a:lstStyle/>
          <a:p>
            <a:r>
              <a:rPr lang="en-GB" dirty="0" err="1"/>
              <a:t>Cáin</a:t>
            </a:r>
            <a:r>
              <a:rPr lang="en-GB" dirty="0"/>
              <a:t> </a:t>
            </a:r>
            <a:r>
              <a:rPr lang="en-GB" dirty="0" err="1"/>
              <a:t>Bhreisluacha</a:t>
            </a:r>
            <a:endParaRPr lang="en-GB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9DEC796-7113-FE64-ADC1-13B00059DE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3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D1AE1EC-2906-87D3-0F86-E1CCDB47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Spriocanna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Foghlama</a:t>
            </a:r>
            <a:endParaRPr lang="en-US" dirty="0"/>
          </a:p>
        </p:txBody>
      </p:sp>
      <p:pic>
        <p:nvPicPr>
          <p:cNvPr id="9" name="Picture 8" descr="Deilbhín a léiríonn spriocanna foghlama">
            <a:extLst>
              <a:ext uri="{FF2B5EF4-FFF2-40B4-BE49-F238E27FC236}">
                <a16:creationId xmlns:a16="http://schemas.microsoft.com/office/drawing/2014/main" id="{A4F907DA-5EC8-A2C5-95F9-451C250A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413" y="1023156"/>
            <a:ext cx="1307132" cy="130713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78D3EDE-8342-1A8E-7189-9A93ABD376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Ag </a:t>
            </a:r>
            <a:r>
              <a:rPr lang="en-GB" dirty="0" err="1"/>
              <a:t>deireadh</a:t>
            </a:r>
            <a:r>
              <a:rPr lang="en-GB" dirty="0"/>
              <a:t> an </a:t>
            </a:r>
            <a:r>
              <a:rPr lang="en-GB" dirty="0" err="1"/>
              <a:t>aonaid</a:t>
            </a:r>
            <a:r>
              <a:rPr lang="en-GB" dirty="0"/>
              <a:t> </a:t>
            </a:r>
            <a:r>
              <a:rPr lang="en-GB" dirty="0" err="1"/>
              <a:t>seo</a:t>
            </a:r>
            <a:r>
              <a:rPr lang="en-GB" dirty="0"/>
              <a:t>, </a:t>
            </a:r>
            <a:r>
              <a:rPr lang="en-GB" dirty="0" err="1"/>
              <a:t>beidh</a:t>
            </a:r>
            <a:r>
              <a:rPr lang="en-GB" dirty="0"/>
              <a:t> </a:t>
            </a:r>
            <a:r>
              <a:rPr lang="en-GB" dirty="0" err="1"/>
              <a:t>mé</a:t>
            </a:r>
            <a:r>
              <a:rPr lang="en-GB" dirty="0"/>
              <a:t> in </a:t>
            </a:r>
            <a:r>
              <a:rPr lang="en-GB" dirty="0" err="1"/>
              <a:t>ann</a:t>
            </a:r>
            <a:r>
              <a:rPr lang="en-GB" dirty="0"/>
              <a:t>: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1FFD9313-378A-33F9-D6E4-B3F606917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845059"/>
              </p:ext>
            </p:extLst>
          </p:nvPr>
        </p:nvGraphicFramePr>
        <p:xfrm>
          <a:off x="1851977" y="2041518"/>
          <a:ext cx="9646603" cy="454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119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190484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4688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bhaineann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hioncam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gnó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Sceideal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 a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mhíniú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8536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Idirdhealú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idir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ÍMAT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neamh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-ÍMAT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síos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critéir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úsáidtear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clárú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 </a:t>
                      </a:r>
                      <a:b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haghaidh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Ioncaim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Breac-chuntas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thabhairt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fhreagrachtaí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duine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inmhuirir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duine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gá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dó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7193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síos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ghnéithe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Cháin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Bhreisluacha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(CBL)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238661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síos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dhéanamh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rátaí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éagsúla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CBL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ghearrtar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Éirinn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33830"/>
                  </a:ext>
                </a:extLst>
              </a:tr>
              <a:tr h="1784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Míniú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thabhairt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conas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chláraíonn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duine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gnó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haghaidh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CBL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conas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dhéantar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íocaíochtaí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CBL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</a:tbl>
          </a:graphicData>
        </a:graphic>
      </p:graphicFrame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9341E90-9816-123D-B226-519FC0E56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E54BBB-D246-75A2-4EA5-D703064309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576533"/>
            <a:ext cx="3308079" cy="558847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Gníomhaíocht</a:t>
            </a:r>
            <a:r>
              <a:rPr lang="en-US" dirty="0"/>
              <a:t> 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5F5C94-5B8B-89B0-4661-8AEA147BB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Earraí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agus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Seirbhísí</a:t>
            </a:r>
            <a:endParaRPr lang="en-US" dirty="0"/>
          </a:p>
        </p:txBody>
      </p:sp>
      <p:grpSp>
        <p:nvGrpSpPr>
          <p:cNvPr id="10" name="Group 9" descr="Sainmhínithe">
            <a:extLst>
              <a:ext uri="{FF2B5EF4-FFF2-40B4-BE49-F238E27FC236}">
                <a16:creationId xmlns:a16="http://schemas.microsoft.com/office/drawing/2014/main" id="{F8E8CC9E-3BC5-E7B0-D2BA-D7495D97029E}"/>
              </a:ext>
            </a:extLst>
          </p:cNvPr>
          <p:cNvGrpSpPr/>
          <p:nvPr/>
        </p:nvGrpSpPr>
        <p:grpSpPr>
          <a:xfrm>
            <a:off x="5688107" y="1812261"/>
            <a:ext cx="2289701" cy="808307"/>
            <a:chOff x="5688107" y="1812261"/>
            <a:chExt cx="2289701" cy="808307"/>
          </a:xfrm>
        </p:grpSpPr>
        <p:sp>
          <p:nvSpPr>
            <p:cNvPr id="44" name="Left-Right Arrow 43">
              <a:extLst>
                <a:ext uri="{FF2B5EF4-FFF2-40B4-BE49-F238E27FC236}">
                  <a16:creationId xmlns:a16="http://schemas.microsoft.com/office/drawing/2014/main" id="{C3F3D735-799C-EB63-BFD7-B7BF2BBA7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688107" y="2201815"/>
              <a:ext cx="2289701" cy="418753"/>
            </a:xfrm>
            <a:prstGeom prst="leftRightArrow">
              <a:avLst>
                <a:gd name="adj1" fmla="val 49013"/>
                <a:gd name="adj2" fmla="val 52295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DB8393D-3D9F-1EA1-B07D-66CBD748C18C}"/>
                </a:ext>
              </a:extLst>
            </p:cNvPr>
            <p:cNvSpPr txBox="1"/>
            <p:nvPr/>
          </p:nvSpPr>
          <p:spPr>
            <a:xfrm>
              <a:off x="5747557" y="1812261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Sainmhínithe</a:t>
              </a:r>
              <a:endParaRPr lang="en-GB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 descr="Earraí">
            <a:extLst>
              <a:ext uri="{FF2B5EF4-FFF2-40B4-BE49-F238E27FC236}">
                <a16:creationId xmlns:a16="http://schemas.microsoft.com/office/drawing/2014/main" id="{4B214431-724B-57B6-1D93-E21F24A97D85}"/>
              </a:ext>
            </a:extLst>
          </p:cNvPr>
          <p:cNvGrpSpPr/>
          <p:nvPr/>
        </p:nvGrpSpPr>
        <p:grpSpPr>
          <a:xfrm>
            <a:off x="2279576" y="2779198"/>
            <a:ext cx="3625552" cy="1875927"/>
            <a:chOff x="2279576" y="2779198"/>
            <a:chExt cx="3625552" cy="187592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8E9BA5B-1351-16AF-C690-EABCB2F7DE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189" y="2789583"/>
              <a:ext cx="4326" cy="1865542"/>
            </a:xfrm>
            <a:prstGeom prst="line">
              <a:avLst/>
            </a:prstGeom>
            <a:ln w="38100">
              <a:solidFill>
                <a:srgbClr val="60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96E6AFB-DA78-2029-30B3-3BE66147F05C}"/>
                </a:ext>
              </a:extLst>
            </p:cNvPr>
            <p:cNvCxnSpPr>
              <a:cxnSpLocks/>
            </p:cNvCxnSpPr>
            <p:nvPr/>
          </p:nvCxnSpPr>
          <p:spPr>
            <a:xfrm>
              <a:off x="2279576" y="2779198"/>
              <a:ext cx="3625552" cy="0"/>
            </a:xfrm>
            <a:prstGeom prst="line">
              <a:avLst/>
            </a:prstGeom>
            <a:ln w="38100">
              <a:solidFill>
                <a:srgbClr val="60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583E279-BC4D-D767-5ABF-CAF95A79F7AC}"/>
                </a:ext>
              </a:extLst>
            </p:cNvPr>
            <p:cNvSpPr/>
            <p:nvPr/>
          </p:nvSpPr>
          <p:spPr>
            <a:xfrm>
              <a:off x="3246239" y="3440021"/>
              <a:ext cx="1728192" cy="630569"/>
            </a:xfrm>
            <a:prstGeom prst="roundRect">
              <a:avLst>
                <a:gd name="adj" fmla="val 5893"/>
              </a:avLst>
            </a:prstGeom>
            <a:solidFill>
              <a:srgbClr val="60003B"/>
            </a:solidFill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ctr"/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Earraí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 descr="6 bhosca fholmha chun deis a thabhairt don scoláire samplaí d'earraí a mholadh">
            <a:extLst>
              <a:ext uri="{FF2B5EF4-FFF2-40B4-BE49-F238E27FC236}">
                <a16:creationId xmlns:a16="http://schemas.microsoft.com/office/drawing/2014/main" id="{D5441738-8B42-4B82-143A-FEBA55EB7A87}"/>
              </a:ext>
            </a:extLst>
          </p:cNvPr>
          <p:cNvGrpSpPr/>
          <p:nvPr/>
        </p:nvGrpSpPr>
        <p:grpSpPr>
          <a:xfrm>
            <a:off x="1958110" y="4655125"/>
            <a:ext cx="4276435" cy="2003365"/>
            <a:chOff x="1958110" y="4655125"/>
            <a:chExt cx="4276435" cy="200336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A2117F7-6927-11A6-D82B-CC6B4FAE6A6B}"/>
                </a:ext>
              </a:extLst>
            </p:cNvPr>
            <p:cNvSpPr/>
            <p:nvPr/>
          </p:nvSpPr>
          <p:spPr>
            <a:xfrm>
              <a:off x="1958110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A188064-0E65-DCA7-99EF-5D738ACA2021}"/>
                </a:ext>
              </a:extLst>
            </p:cNvPr>
            <p:cNvSpPr/>
            <p:nvPr/>
          </p:nvSpPr>
          <p:spPr>
            <a:xfrm>
              <a:off x="3418517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16BE47A-DB82-210E-E78F-50C52EC8EA57}"/>
                </a:ext>
              </a:extLst>
            </p:cNvPr>
            <p:cNvSpPr/>
            <p:nvPr/>
          </p:nvSpPr>
          <p:spPr>
            <a:xfrm>
              <a:off x="4877136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6C700AA-9041-79D7-3E7A-04863662E3FE}"/>
                </a:ext>
              </a:extLst>
            </p:cNvPr>
            <p:cNvSpPr/>
            <p:nvPr/>
          </p:nvSpPr>
          <p:spPr>
            <a:xfrm>
              <a:off x="1958110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9F31F5-ED79-A7BB-22E6-41A2D2273CA7}"/>
                </a:ext>
              </a:extLst>
            </p:cNvPr>
            <p:cNvSpPr/>
            <p:nvPr/>
          </p:nvSpPr>
          <p:spPr>
            <a:xfrm>
              <a:off x="4877136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734FD-B8E6-E679-FF99-4B0D7CB8449A}"/>
                </a:ext>
              </a:extLst>
            </p:cNvPr>
            <p:cNvSpPr txBox="1"/>
            <p:nvPr/>
          </p:nvSpPr>
          <p:spPr>
            <a:xfrm>
              <a:off x="3291598" y="6135270"/>
              <a:ext cx="13708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Samplaí</a:t>
              </a:r>
              <a:endParaRPr lang="en-GB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D4F46CAD-ACFF-C33A-BA67-CC0B944DD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496779" y="6240760"/>
              <a:ext cx="348021" cy="282999"/>
            </a:xfrm>
            <a:prstGeom prst="upArrow">
              <a:avLst>
                <a:gd name="adj1" fmla="val 42698"/>
                <a:gd name="adj2" fmla="val 68859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1F55F1FB-9B74-9CEC-E800-410290DBA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375920" y="6240760"/>
              <a:ext cx="348021" cy="282999"/>
            </a:xfrm>
            <a:prstGeom prst="upArrow">
              <a:avLst>
                <a:gd name="adj1" fmla="val 42698"/>
                <a:gd name="adj2" fmla="val 68859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E4F8226-DD78-CCDD-53B6-F796CE3D006F}"/>
                </a:ext>
              </a:extLst>
            </p:cNvPr>
            <p:cNvSpPr/>
            <p:nvPr/>
          </p:nvSpPr>
          <p:spPr>
            <a:xfrm>
              <a:off x="3413648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 descr="Seirbhísí">
            <a:extLst>
              <a:ext uri="{FF2B5EF4-FFF2-40B4-BE49-F238E27FC236}">
                <a16:creationId xmlns:a16="http://schemas.microsoft.com/office/drawing/2014/main" id="{C419E683-216C-60D8-2BF0-9475AD51AC22}"/>
              </a:ext>
            </a:extLst>
          </p:cNvPr>
          <p:cNvGrpSpPr/>
          <p:nvPr/>
        </p:nvGrpSpPr>
        <p:grpSpPr>
          <a:xfrm>
            <a:off x="7761447" y="2779198"/>
            <a:ext cx="3625552" cy="1875927"/>
            <a:chOff x="7761447" y="2779198"/>
            <a:chExt cx="3625552" cy="1875927"/>
          </a:xfrm>
        </p:grpSpPr>
        <p:cxnSp>
          <p:nvCxnSpPr>
            <p:cNvPr id="35" name="Straight Connector 34" descr="Services">
              <a:extLst>
                <a:ext uri="{FF2B5EF4-FFF2-40B4-BE49-F238E27FC236}">
                  <a16:creationId xmlns:a16="http://schemas.microsoft.com/office/drawing/2014/main" id="{3B5A93C3-8047-C6F1-CCA5-679396BBFB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2060" y="2789583"/>
              <a:ext cx="4326" cy="1865542"/>
            </a:xfrm>
            <a:prstGeom prst="line">
              <a:avLst/>
            </a:prstGeom>
            <a:ln w="38100">
              <a:solidFill>
                <a:srgbClr val="60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 descr="Services">
              <a:extLst>
                <a:ext uri="{FF2B5EF4-FFF2-40B4-BE49-F238E27FC236}">
                  <a16:creationId xmlns:a16="http://schemas.microsoft.com/office/drawing/2014/main" id="{A906CF11-B677-72D0-5A5C-46A6E6C38BFD}"/>
                </a:ext>
              </a:extLst>
            </p:cNvPr>
            <p:cNvCxnSpPr>
              <a:cxnSpLocks/>
            </p:cNvCxnSpPr>
            <p:nvPr/>
          </p:nvCxnSpPr>
          <p:spPr>
            <a:xfrm>
              <a:off x="7761447" y="2779198"/>
              <a:ext cx="3625552" cy="0"/>
            </a:xfrm>
            <a:prstGeom prst="line">
              <a:avLst/>
            </a:prstGeom>
            <a:ln w="38100">
              <a:solidFill>
                <a:srgbClr val="60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35" descr="Services">
              <a:extLst>
                <a:ext uri="{FF2B5EF4-FFF2-40B4-BE49-F238E27FC236}">
                  <a16:creationId xmlns:a16="http://schemas.microsoft.com/office/drawing/2014/main" id="{B8C3573C-5E07-B659-BE8C-F40A905682E0}"/>
                </a:ext>
              </a:extLst>
            </p:cNvPr>
            <p:cNvSpPr/>
            <p:nvPr/>
          </p:nvSpPr>
          <p:spPr>
            <a:xfrm>
              <a:off x="8701401" y="3440021"/>
              <a:ext cx="1728192" cy="630569"/>
            </a:xfrm>
            <a:prstGeom prst="roundRect">
              <a:avLst>
                <a:gd name="adj" fmla="val 5893"/>
              </a:avLst>
            </a:prstGeom>
            <a:solidFill>
              <a:srgbClr val="60003B"/>
            </a:solidFill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ctr"/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Seirbhísí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 descr="6 bhosca fholmha chun deis a thabhairt don scoláire samplaí de sheirbhísí a mholadh">
            <a:extLst>
              <a:ext uri="{FF2B5EF4-FFF2-40B4-BE49-F238E27FC236}">
                <a16:creationId xmlns:a16="http://schemas.microsoft.com/office/drawing/2014/main" id="{71B5519B-3438-1BA3-76E3-5A36F08800C5}"/>
              </a:ext>
            </a:extLst>
          </p:cNvPr>
          <p:cNvGrpSpPr/>
          <p:nvPr/>
        </p:nvGrpSpPr>
        <p:grpSpPr>
          <a:xfrm>
            <a:off x="7443905" y="4655125"/>
            <a:ext cx="4276435" cy="2003365"/>
            <a:chOff x="7443905" y="4655125"/>
            <a:chExt cx="4276435" cy="2003365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CC708F2-7FC2-4079-AC95-870B28002F11}"/>
                </a:ext>
              </a:extLst>
            </p:cNvPr>
            <p:cNvSpPr/>
            <p:nvPr/>
          </p:nvSpPr>
          <p:spPr>
            <a:xfrm>
              <a:off x="7443905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38D9837-3A04-3879-F9E5-09751848EE40}"/>
                </a:ext>
              </a:extLst>
            </p:cNvPr>
            <p:cNvSpPr/>
            <p:nvPr/>
          </p:nvSpPr>
          <p:spPr>
            <a:xfrm>
              <a:off x="8904312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EFD8AFD-DB28-827C-55F4-F384E05F0A23}"/>
                </a:ext>
              </a:extLst>
            </p:cNvPr>
            <p:cNvSpPr/>
            <p:nvPr/>
          </p:nvSpPr>
          <p:spPr>
            <a:xfrm>
              <a:off x="10362931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D44A2C3-B5C1-671A-64AD-F50D5865AC65}"/>
                </a:ext>
              </a:extLst>
            </p:cNvPr>
            <p:cNvSpPr/>
            <p:nvPr/>
          </p:nvSpPr>
          <p:spPr>
            <a:xfrm>
              <a:off x="7443905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9CB523F-43A9-F7B3-8E71-DDFEB4727E29}"/>
                </a:ext>
              </a:extLst>
            </p:cNvPr>
            <p:cNvSpPr/>
            <p:nvPr/>
          </p:nvSpPr>
          <p:spPr>
            <a:xfrm>
              <a:off x="8895519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5C703120-3FA5-6043-5655-6DE701262057}"/>
                </a:ext>
              </a:extLst>
            </p:cNvPr>
            <p:cNvSpPr/>
            <p:nvPr/>
          </p:nvSpPr>
          <p:spPr>
            <a:xfrm>
              <a:off x="10362931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01D70B-2C43-FB32-A01F-50BA7C2E947F}"/>
                </a:ext>
              </a:extLst>
            </p:cNvPr>
            <p:cNvSpPr txBox="1"/>
            <p:nvPr/>
          </p:nvSpPr>
          <p:spPr>
            <a:xfrm>
              <a:off x="8777393" y="6135270"/>
              <a:ext cx="13708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Samplaí</a:t>
              </a:r>
              <a:endParaRPr lang="en-GB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DF1D7405-F7BB-EFDC-C3F8-521CD161B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2574" y="6240760"/>
              <a:ext cx="348021" cy="282999"/>
            </a:xfrm>
            <a:prstGeom prst="upArrow">
              <a:avLst>
                <a:gd name="adj1" fmla="val 42698"/>
                <a:gd name="adj2" fmla="val 68859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BEF1DE26-AEE7-10EF-60E5-FC4851E43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861715" y="6240760"/>
              <a:ext cx="348021" cy="282999"/>
            </a:xfrm>
            <a:prstGeom prst="upArrow">
              <a:avLst>
                <a:gd name="adj1" fmla="val 42698"/>
                <a:gd name="adj2" fmla="val 68859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E2034-A21B-96C5-23EF-856CC263E3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9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5F5C94-5B8B-89B0-4661-8AEA147BB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58431"/>
            <a:ext cx="8140453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Earraí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agus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Seirbhísí</a:t>
            </a:r>
            <a:r>
              <a:rPr lang="en-IE" b="1" dirty="0">
                <a:solidFill>
                  <a:srgbClr val="0E101A"/>
                </a:solidFill>
                <a:effectLst/>
              </a:rPr>
              <a:t> 2</a:t>
            </a:r>
            <a:endParaRPr lang="en-US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65B76D2-F79C-1818-1AF1-C138878334E7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>
                <a:solidFill>
                  <a:srgbClr val="0E101A"/>
                </a:solidFill>
              </a:rPr>
              <a:t>Earraí agus Seirbhísí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111FA3-4BFB-CEC8-CEB5-F1845AAC5D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916144"/>
            <a:ext cx="4666388" cy="763224"/>
          </a:xfrm>
        </p:spPr>
        <p:txBody>
          <a:bodyPr/>
          <a:lstStyle/>
          <a:p>
            <a:r>
              <a:rPr lang="en-GB" dirty="0"/>
              <a:t>Is </a:t>
            </a:r>
            <a:r>
              <a:rPr lang="en-GB" dirty="0" err="1"/>
              <a:t>rudaí</a:t>
            </a:r>
            <a:r>
              <a:rPr lang="en-GB" dirty="0"/>
              <a:t> </a:t>
            </a:r>
            <a:r>
              <a:rPr lang="en-GB" dirty="0" err="1"/>
              <a:t>fisiciúla</a:t>
            </a:r>
            <a:r>
              <a:rPr lang="en-GB" dirty="0"/>
              <a:t> </a:t>
            </a:r>
            <a:r>
              <a:rPr lang="en-GB" dirty="0" err="1"/>
              <a:t>iad</a:t>
            </a:r>
            <a:r>
              <a:rPr lang="en-GB" dirty="0"/>
              <a:t> </a:t>
            </a:r>
            <a:r>
              <a:rPr lang="en-GB" dirty="0" err="1"/>
              <a:t>earraí</a:t>
            </a:r>
            <a:endParaRPr lang="en-US" dirty="0"/>
          </a:p>
        </p:txBody>
      </p:sp>
      <p:grpSp>
        <p:nvGrpSpPr>
          <p:cNvPr id="3" name="Group 2" descr="Éadaí">
            <a:extLst>
              <a:ext uri="{FF2B5EF4-FFF2-40B4-BE49-F238E27FC236}">
                <a16:creationId xmlns:a16="http://schemas.microsoft.com/office/drawing/2014/main" id="{F224A5B1-BD78-F6C3-23FD-BD87AAC18F3F}"/>
              </a:ext>
            </a:extLst>
          </p:cNvPr>
          <p:cNvGrpSpPr/>
          <p:nvPr/>
        </p:nvGrpSpPr>
        <p:grpSpPr>
          <a:xfrm>
            <a:off x="2823183" y="2784448"/>
            <a:ext cx="2853798" cy="2176067"/>
            <a:chOff x="2823183" y="2784448"/>
            <a:chExt cx="2853798" cy="2176067"/>
          </a:xfrm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A6A70628-0E3A-5328-BD95-01AAE9E532FD}"/>
                </a:ext>
              </a:extLst>
            </p:cNvPr>
            <p:cNvSpPr/>
            <p:nvPr/>
          </p:nvSpPr>
          <p:spPr>
            <a:xfrm>
              <a:off x="2823183" y="3512489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Éadaí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C66546F9-5C0E-A1FB-D75E-EDEBA972B1F4}"/>
                </a:ext>
              </a:extLst>
            </p:cNvPr>
            <p:cNvSpPr/>
            <p:nvPr/>
          </p:nvSpPr>
          <p:spPr>
            <a:xfrm>
              <a:off x="4054057" y="2784448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10991B5-1008-02B7-D445-39FC35680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162043" y="2847283"/>
              <a:ext cx="1379010" cy="1379010"/>
            </a:xfrm>
            <a:prstGeom prst="rect">
              <a:avLst/>
            </a:prstGeom>
          </p:spPr>
        </p:pic>
      </p:grpSp>
      <p:grpSp>
        <p:nvGrpSpPr>
          <p:cNvPr id="4" name="Group 3" descr="Fóin Chliste">
            <a:extLst>
              <a:ext uri="{FF2B5EF4-FFF2-40B4-BE49-F238E27FC236}">
                <a16:creationId xmlns:a16="http://schemas.microsoft.com/office/drawing/2014/main" id="{8E202CF2-D887-AE11-E6AF-E683F3DF71FC}"/>
              </a:ext>
            </a:extLst>
          </p:cNvPr>
          <p:cNvGrpSpPr/>
          <p:nvPr/>
        </p:nvGrpSpPr>
        <p:grpSpPr>
          <a:xfrm>
            <a:off x="1525168" y="4349682"/>
            <a:ext cx="2856067" cy="2176159"/>
            <a:chOff x="1525168" y="4349682"/>
            <a:chExt cx="2856067" cy="2176159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2D21A660-99E4-2A38-C17F-944B43C92CF6}"/>
                </a:ext>
              </a:extLst>
            </p:cNvPr>
            <p:cNvSpPr/>
            <p:nvPr/>
          </p:nvSpPr>
          <p:spPr>
            <a:xfrm>
              <a:off x="2758311" y="5077815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Fóin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Chliste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FBB43DC3-37F0-3AB9-3445-48B6A3F82AB4}"/>
                </a:ext>
              </a:extLst>
            </p:cNvPr>
            <p:cNvSpPr/>
            <p:nvPr/>
          </p:nvSpPr>
          <p:spPr>
            <a:xfrm>
              <a:off x="1525168" y="4349682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93A216A-A3B5-87BE-8A69-6E1EA1A41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633155" y="4412517"/>
              <a:ext cx="1379010" cy="1379010"/>
            </a:xfrm>
            <a:prstGeom prst="rect">
              <a:avLst/>
            </a:prstGeom>
          </p:spPr>
        </p:pic>
      </p:grpSp>
      <p:grpSp>
        <p:nvGrpSpPr>
          <p:cNvPr id="6" name="Group 5" descr="Bia agus Deochanna">
            <a:extLst>
              <a:ext uri="{FF2B5EF4-FFF2-40B4-BE49-F238E27FC236}">
                <a16:creationId xmlns:a16="http://schemas.microsoft.com/office/drawing/2014/main" id="{620FA57F-BB2F-FEB1-2D5C-F99152B06F79}"/>
              </a:ext>
            </a:extLst>
          </p:cNvPr>
          <p:cNvGrpSpPr/>
          <p:nvPr/>
        </p:nvGrpSpPr>
        <p:grpSpPr>
          <a:xfrm>
            <a:off x="4136613" y="4343343"/>
            <a:ext cx="2847817" cy="2173775"/>
            <a:chOff x="4136613" y="4343343"/>
            <a:chExt cx="2847817" cy="2173775"/>
          </a:xfrm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5A565738-0C5B-BF5E-DAD4-2DF3DFE16538}"/>
                </a:ext>
              </a:extLst>
            </p:cNvPr>
            <p:cNvSpPr/>
            <p:nvPr/>
          </p:nvSpPr>
          <p:spPr>
            <a:xfrm>
              <a:off x="4136613" y="4343343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Bia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Deochanna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B07D3E88-9DCF-E978-9FBC-B5E3E5B02253}"/>
                </a:ext>
              </a:extLst>
            </p:cNvPr>
            <p:cNvSpPr/>
            <p:nvPr/>
          </p:nvSpPr>
          <p:spPr>
            <a:xfrm>
              <a:off x="5361506" y="5069092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98C8FD6-5F06-28BB-3C3F-D91C2F523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69493" y="5131927"/>
              <a:ext cx="1379010" cy="137901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8424D29-780C-572D-3239-A7232B8925F2}"/>
              </a:ext>
            </a:extLst>
          </p:cNvPr>
          <p:cNvSpPr txBox="1">
            <a:spLocks/>
          </p:cNvSpPr>
          <p:nvPr/>
        </p:nvSpPr>
        <p:spPr>
          <a:xfrm>
            <a:off x="6374283" y="1916144"/>
            <a:ext cx="5582585" cy="841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GB" sz="2800" dirty="0"/>
              <a:t>Is </a:t>
            </a:r>
            <a:r>
              <a:rPr lang="en-GB" sz="2800" dirty="0" err="1"/>
              <a:t>obair</a:t>
            </a:r>
            <a:r>
              <a:rPr lang="en-GB" sz="2800" dirty="0"/>
              <a:t> a </a:t>
            </a:r>
            <a:r>
              <a:rPr lang="en-GB" sz="2800" dirty="0" err="1"/>
              <a:t>dhéantar</a:t>
            </a:r>
            <a:r>
              <a:rPr lang="en-GB" sz="2800" dirty="0"/>
              <a:t> do </a:t>
            </a:r>
            <a:r>
              <a:rPr lang="en-GB" sz="2800" dirty="0" err="1"/>
              <a:t>dhaoine</a:t>
            </a:r>
            <a:r>
              <a:rPr lang="en-GB" sz="2800" dirty="0"/>
              <a:t> </a:t>
            </a:r>
            <a:r>
              <a:rPr lang="en-GB" sz="2800" dirty="0" err="1"/>
              <a:t>eile</a:t>
            </a:r>
            <a:r>
              <a:rPr lang="en-GB" sz="2800" dirty="0"/>
              <a:t> </a:t>
            </a:r>
            <a:r>
              <a:rPr lang="en-GB" sz="2800" dirty="0" err="1"/>
              <a:t>iad</a:t>
            </a:r>
            <a:r>
              <a:rPr lang="en-GB" sz="2800" dirty="0"/>
              <a:t> </a:t>
            </a:r>
            <a:r>
              <a:rPr lang="en-GB" sz="2800" dirty="0" err="1"/>
              <a:t>seirbhísí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 descr="Mechanic">
            <a:extLst>
              <a:ext uri="{FF2B5EF4-FFF2-40B4-BE49-F238E27FC236}">
                <a16:creationId xmlns:a16="http://schemas.microsoft.com/office/drawing/2014/main" id="{F71C27FD-9945-AE9B-D56E-D58BEBAD1A08}"/>
              </a:ext>
            </a:extLst>
          </p:cNvPr>
          <p:cNvGrpSpPr/>
          <p:nvPr/>
        </p:nvGrpSpPr>
        <p:grpSpPr>
          <a:xfrm>
            <a:off x="6491368" y="2751908"/>
            <a:ext cx="2856068" cy="2176159"/>
            <a:chOff x="6491368" y="2751908"/>
            <a:chExt cx="2856068" cy="2176159"/>
          </a:xfrm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94249DDE-338E-5257-07C2-9E9B4AEC6BA5}"/>
                </a:ext>
              </a:extLst>
            </p:cNvPr>
            <p:cNvSpPr/>
            <p:nvPr/>
          </p:nvSpPr>
          <p:spPr>
            <a:xfrm>
              <a:off x="7724512" y="3480041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Meicneoir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67B345F2-4226-098A-45EF-2CF1DA740E79}"/>
                </a:ext>
              </a:extLst>
            </p:cNvPr>
            <p:cNvSpPr/>
            <p:nvPr/>
          </p:nvSpPr>
          <p:spPr>
            <a:xfrm>
              <a:off x="6491368" y="2751908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EC32B54-03DC-1946-435B-BD3C244C9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651607" y="2856411"/>
              <a:ext cx="1276382" cy="1276382"/>
            </a:xfrm>
            <a:prstGeom prst="rect">
              <a:avLst/>
            </a:prstGeom>
          </p:spPr>
        </p:pic>
      </p:grpSp>
      <p:grpSp>
        <p:nvGrpSpPr>
          <p:cNvPr id="8" name="Group 7" descr="Hairdresser">
            <a:extLst>
              <a:ext uri="{FF2B5EF4-FFF2-40B4-BE49-F238E27FC236}">
                <a16:creationId xmlns:a16="http://schemas.microsoft.com/office/drawing/2014/main" id="{9CBA5607-98B9-5028-5D31-3445D21B5626}"/>
              </a:ext>
            </a:extLst>
          </p:cNvPr>
          <p:cNvGrpSpPr/>
          <p:nvPr/>
        </p:nvGrpSpPr>
        <p:grpSpPr>
          <a:xfrm>
            <a:off x="9103362" y="2759417"/>
            <a:ext cx="2853798" cy="2184132"/>
            <a:chOff x="9103362" y="2759417"/>
            <a:chExt cx="2853798" cy="2184132"/>
          </a:xfrm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FFAB6276-1031-67F9-FBBC-839EC4FBEE14}"/>
                </a:ext>
              </a:extLst>
            </p:cNvPr>
            <p:cNvSpPr/>
            <p:nvPr/>
          </p:nvSpPr>
          <p:spPr>
            <a:xfrm>
              <a:off x="9103362" y="2759417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Gruagaire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6595D935-9E9F-B481-A959-51604864D8B3}"/>
                </a:ext>
              </a:extLst>
            </p:cNvPr>
            <p:cNvSpPr/>
            <p:nvPr/>
          </p:nvSpPr>
          <p:spPr>
            <a:xfrm>
              <a:off x="10334236" y="3495523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3285E7B-B87F-B490-F64D-445DEB999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0442222" y="3558358"/>
              <a:ext cx="1379010" cy="1379010"/>
            </a:xfrm>
            <a:prstGeom prst="rect">
              <a:avLst/>
            </a:prstGeom>
          </p:spPr>
        </p:pic>
      </p:grpSp>
      <p:grpSp>
        <p:nvGrpSpPr>
          <p:cNvPr id="9" name="Group 8" descr="Solicitor">
            <a:extLst>
              <a:ext uri="{FF2B5EF4-FFF2-40B4-BE49-F238E27FC236}">
                <a16:creationId xmlns:a16="http://schemas.microsoft.com/office/drawing/2014/main" id="{ED5E9CFB-F718-3FB5-8964-906D842595D2}"/>
              </a:ext>
            </a:extLst>
          </p:cNvPr>
          <p:cNvGrpSpPr/>
          <p:nvPr/>
        </p:nvGrpSpPr>
        <p:grpSpPr>
          <a:xfrm>
            <a:off x="7812376" y="4331730"/>
            <a:ext cx="2847663" cy="2183161"/>
            <a:chOff x="7812376" y="4331730"/>
            <a:chExt cx="2847663" cy="2183161"/>
          </a:xfrm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C71F123A-8B10-F178-9D43-EF627802BA54}"/>
                </a:ext>
              </a:extLst>
            </p:cNvPr>
            <p:cNvSpPr/>
            <p:nvPr/>
          </p:nvSpPr>
          <p:spPr>
            <a:xfrm>
              <a:off x="9037115" y="4331730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Dlíodóir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6F8373EC-FA95-5192-42AB-79C159A63BA6}"/>
                </a:ext>
              </a:extLst>
            </p:cNvPr>
            <p:cNvSpPr/>
            <p:nvPr/>
          </p:nvSpPr>
          <p:spPr>
            <a:xfrm>
              <a:off x="7812376" y="5066865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33E2908-7FB9-1CFD-1231-9797F125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007449" y="5164183"/>
              <a:ext cx="1292276" cy="129227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E2034-A21B-96C5-23EF-856CC263E3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68A9E-E656-710F-0951-B1FBE941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0E101A"/>
                </a:solidFill>
                <a:effectLst/>
              </a:rPr>
              <a:t>CBL</a:t>
            </a:r>
            <a:endParaRPr lang="en-US" dirty="0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10665467-B37B-CC5D-132B-E0D51774B49D}"/>
              </a:ext>
            </a:extLst>
          </p:cNvPr>
          <p:cNvSpPr/>
          <p:nvPr/>
        </p:nvSpPr>
        <p:spPr>
          <a:xfrm>
            <a:off x="1970638" y="1861939"/>
            <a:ext cx="2562523" cy="1781337"/>
          </a:xfrm>
          <a:prstGeom prst="wedgeEllipseCallout">
            <a:avLst>
              <a:gd name="adj1" fmla="val 50194"/>
              <a:gd name="adj2" fmla="val 46856"/>
            </a:avLst>
          </a:prstGeom>
          <a:solidFill>
            <a:srgbClr val="60003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Céard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brí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leis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litreacha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CBL?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A948493-D951-E42F-1160-D63F69909226}"/>
              </a:ext>
            </a:extLst>
          </p:cNvPr>
          <p:cNvSpPr/>
          <p:nvPr/>
        </p:nvSpPr>
        <p:spPr>
          <a:xfrm>
            <a:off x="5464665" y="1861939"/>
            <a:ext cx="2562523" cy="1781337"/>
          </a:xfrm>
          <a:prstGeom prst="wedgeRoundRectCallout">
            <a:avLst>
              <a:gd name="adj1" fmla="val -8839"/>
              <a:gd name="adj2" fmla="val 67909"/>
              <a:gd name="adj3" fmla="val 16667"/>
            </a:avLst>
          </a:prstGeom>
          <a:solidFill>
            <a:srgbClr val="6C54A3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Céard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iad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nithe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ngearrtar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CBL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orthu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29A1C5E2-17BE-8821-D780-ECD937522D3B}"/>
              </a:ext>
            </a:extLst>
          </p:cNvPr>
          <p:cNvSpPr/>
          <p:nvPr/>
        </p:nvSpPr>
        <p:spPr>
          <a:xfrm>
            <a:off x="8897957" y="1861939"/>
            <a:ext cx="2562523" cy="1781337"/>
          </a:xfrm>
          <a:prstGeom prst="wedgeRectCallout">
            <a:avLst>
              <a:gd name="adj1" fmla="val -33067"/>
              <a:gd name="adj2" fmla="val 66411"/>
            </a:avLst>
          </a:prstGeom>
          <a:solidFill>
            <a:srgbClr val="60003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Cé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íocann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CBL?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B54D36C5-EE62-E90F-A856-D677024A4419}"/>
              </a:ext>
            </a:extLst>
          </p:cNvPr>
          <p:cNvSpPr/>
          <p:nvPr/>
        </p:nvSpPr>
        <p:spPr>
          <a:xfrm>
            <a:off x="1970638" y="4157908"/>
            <a:ext cx="2562523" cy="1781337"/>
          </a:xfrm>
          <a:prstGeom prst="wedgeRectCallout">
            <a:avLst>
              <a:gd name="adj1" fmla="val 33202"/>
              <a:gd name="adj2" fmla="val 68367"/>
            </a:avLst>
          </a:prstGeom>
          <a:solidFill>
            <a:srgbClr val="6C54A3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Cé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freagrach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as CBL a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bhailiú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724484E-7599-BFE0-8B94-ABBFA63101FD}"/>
              </a:ext>
            </a:extLst>
          </p:cNvPr>
          <p:cNvSpPr/>
          <p:nvPr/>
        </p:nvSpPr>
        <p:spPr>
          <a:xfrm>
            <a:off x="5464665" y="4157908"/>
            <a:ext cx="3144314" cy="1781337"/>
          </a:xfrm>
          <a:prstGeom prst="wedgeEllipseCallout">
            <a:avLst>
              <a:gd name="adj1" fmla="val 577"/>
              <a:gd name="adj2" fmla="val 67878"/>
            </a:avLst>
          </a:prstGeom>
          <a:solidFill>
            <a:srgbClr val="60003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Céard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CBL?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67F6053-951D-0E59-B111-D4D056E53BA4}"/>
              </a:ext>
            </a:extLst>
          </p:cNvPr>
          <p:cNvSpPr/>
          <p:nvPr/>
        </p:nvSpPr>
        <p:spPr>
          <a:xfrm>
            <a:off x="8897957" y="4157908"/>
            <a:ext cx="2562523" cy="1781337"/>
          </a:xfrm>
          <a:prstGeom prst="wedgeRoundRectCallout">
            <a:avLst>
              <a:gd name="adj1" fmla="val -32968"/>
              <a:gd name="adj2" fmla="val 67421"/>
              <a:gd name="adj3" fmla="val 16667"/>
            </a:avLst>
          </a:prstGeom>
          <a:solidFill>
            <a:srgbClr val="6C54A3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Ainmnigh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rud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díolmhaithe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CBL?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BA42E-2BA9-BCA8-5683-003F7F92A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D874-A2A4-BEAA-1138-3DE68DAC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i="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40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i="0" dirty="0" err="1">
                <a:latin typeface="Calibri" panose="020F0502020204030204" pitchFamily="34" charset="0"/>
                <a:cs typeface="Calibri" panose="020F0502020204030204" pitchFamily="34" charset="0"/>
              </a:rPr>
              <a:t>Bhreisluacha</a:t>
            </a:r>
            <a:r>
              <a:rPr lang="en-GB" sz="4000" i="0" dirty="0">
                <a:latin typeface="Calibri" panose="020F0502020204030204" pitchFamily="34" charset="0"/>
                <a:cs typeface="Calibri" panose="020F0502020204030204" pitchFamily="34" charset="0"/>
              </a:rPr>
              <a:t> (CBL)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6F1A8-D66E-7145-CD8A-FA22908340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Is </a:t>
            </a:r>
            <a:r>
              <a:rPr lang="en-IE" b="1" dirty="0" err="1"/>
              <a:t>cáin</a:t>
            </a:r>
            <a:r>
              <a:rPr lang="en-IE" b="1" dirty="0"/>
              <a:t> </a:t>
            </a:r>
            <a:r>
              <a:rPr lang="en-IE" b="1" dirty="0" err="1"/>
              <a:t>indíreach</a:t>
            </a:r>
            <a:r>
              <a:rPr lang="en-IE" dirty="0"/>
              <a:t> </a:t>
            </a:r>
            <a:r>
              <a:rPr lang="en-IE" dirty="0" err="1"/>
              <a:t>í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 </a:t>
            </a:r>
            <a:r>
              <a:rPr lang="en-IE" b="1" dirty="0"/>
              <a:t>a </a:t>
            </a:r>
            <a:r>
              <a:rPr lang="en-IE" b="1" dirty="0" err="1"/>
              <a:t>íoctar</a:t>
            </a:r>
            <a:r>
              <a:rPr lang="en-IE" dirty="0"/>
              <a:t> </a:t>
            </a:r>
            <a:r>
              <a:rPr lang="en-IE" dirty="0" err="1"/>
              <a:t>nuair</a:t>
            </a:r>
            <a:r>
              <a:rPr lang="en-IE" dirty="0"/>
              <a:t> a </a:t>
            </a:r>
            <a:r>
              <a:rPr lang="en-IE" b="1" dirty="0" err="1"/>
              <a:t>cheannaíonn</a:t>
            </a:r>
            <a:r>
              <a:rPr lang="en-IE" b="1" dirty="0"/>
              <a:t> </a:t>
            </a:r>
            <a:r>
              <a:rPr lang="en-IE" b="1" dirty="0" err="1"/>
              <a:t>tú</a:t>
            </a:r>
            <a:r>
              <a:rPr lang="en-IE" b="1" dirty="0"/>
              <a:t> </a:t>
            </a:r>
            <a:r>
              <a:rPr lang="en-IE" b="1" dirty="0" err="1"/>
              <a:t>earraí</a:t>
            </a:r>
            <a:r>
              <a:rPr lang="en-IE" b="1" dirty="0"/>
              <a:t> </a:t>
            </a:r>
            <a:r>
              <a:rPr lang="en-IE" b="1" dirty="0" err="1"/>
              <a:t>agus</a:t>
            </a:r>
            <a:r>
              <a:rPr lang="en-IE" b="1" dirty="0"/>
              <a:t> </a:t>
            </a:r>
            <a:r>
              <a:rPr lang="en-IE" b="1" dirty="0" err="1"/>
              <a:t>seirbhísí</a:t>
            </a:r>
            <a:endParaRPr lang="en-IE" dirty="0"/>
          </a:p>
          <a:p>
            <a:pPr lvl="1"/>
            <a:r>
              <a:rPr lang="en-IE" dirty="0" err="1"/>
              <a:t>Bíonn</a:t>
            </a:r>
            <a:r>
              <a:rPr lang="en-IE" dirty="0"/>
              <a:t> CBL </a:t>
            </a:r>
            <a:r>
              <a:rPr lang="en-IE" dirty="0" err="1"/>
              <a:t>san</a:t>
            </a:r>
            <a:r>
              <a:rPr lang="en-IE" dirty="0"/>
              <a:t> </a:t>
            </a:r>
            <a:r>
              <a:rPr lang="en-IE" dirty="0" err="1"/>
              <a:t>áireamh</a:t>
            </a:r>
            <a:r>
              <a:rPr lang="en-IE" dirty="0"/>
              <a:t> 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bpraghas</a:t>
            </a:r>
            <a:r>
              <a:rPr lang="en-IE" dirty="0"/>
              <a:t> an </a:t>
            </a:r>
            <a:r>
              <a:rPr lang="en-IE" dirty="0" err="1"/>
              <a:t>earra</a:t>
            </a:r>
            <a:r>
              <a:rPr lang="en-IE" dirty="0"/>
              <a:t> /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seirbhíse</a:t>
            </a:r>
            <a:endParaRPr lang="en-IE" dirty="0"/>
          </a:p>
          <a:p>
            <a:r>
              <a:rPr lang="en-IE" dirty="0"/>
              <a:t>Is </a:t>
            </a:r>
            <a:r>
              <a:rPr lang="en-IE" dirty="0" err="1"/>
              <a:t>cáin</a:t>
            </a:r>
            <a:r>
              <a:rPr lang="en-IE" dirty="0"/>
              <a:t> </a:t>
            </a:r>
            <a:r>
              <a:rPr lang="en-IE" dirty="0" err="1"/>
              <a:t>í</a:t>
            </a:r>
            <a:r>
              <a:rPr lang="en-IE" dirty="0"/>
              <a:t> a </a:t>
            </a:r>
            <a:r>
              <a:rPr lang="en-IE" b="1" dirty="0" err="1"/>
              <a:t>ghearrtar</a:t>
            </a:r>
            <a:r>
              <a:rPr lang="en-IE" b="1" dirty="0"/>
              <a:t> </a:t>
            </a:r>
            <a:r>
              <a:rPr lang="en-IE" b="1" dirty="0" err="1"/>
              <a:t>i</a:t>
            </a:r>
            <a:r>
              <a:rPr lang="en-IE" b="1" dirty="0"/>
              <a:t> </a:t>
            </a:r>
            <a:r>
              <a:rPr lang="en-IE" b="1" dirty="0" err="1"/>
              <a:t>mballstáit</a:t>
            </a:r>
            <a:r>
              <a:rPr lang="en-IE" b="1" dirty="0"/>
              <a:t> </a:t>
            </a:r>
            <a:r>
              <a:rPr lang="en-IE" b="1" dirty="0" err="1"/>
              <a:t>uile</a:t>
            </a:r>
            <a:r>
              <a:rPr lang="en-IE" b="1" dirty="0"/>
              <a:t> an </a:t>
            </a:r>
            <a:r>
              <a:rPr lang="en-IE" b="1" dirty="0" err="1"/>
              <a:t>Aontais</a:t>
            </a:r>
            <a:r>
              <a:rPr lang="en-IE" b="1" dirty="0"/>
              <a:t> </a:t>
            </a:r>
            <a:r>
              <a:rPr lang="en-IE" b="1" dirty="0" err="1"/>
              <a:t>Eorpaigh</a:t>
            </a:r>
            <a:r>
              <a:rPr lang="en-IE" dirty="0"/>
              <a:t> ach </a:t>
            </a:r>
            <a:r>
              <a:rPr lang="en-IE" dirty="0" err="1"/>
              <a:t>tá</a:t>
            </a:r>
            <a:r>
              <a:rPr lang="en-IE" dirty="0"/>
              <a:t> </a:t>
            </a:r>
            <a:r>
              <a:rPr lang="en-IE" b="1" dirty="0" err="1"/>
              <a:t>difríochtaí</a:t>
            </a:r>
            <a:r>
              <a:rPr lang="en-IE" b="1" dirty="0"/>
              <a:t> </a:t>
            </a:r>
            <a:r>
              <a:rPr lang="en-IE" b="1" dirty="0" err="1"/>
              <a:t>idir</a:t>
            </a:r>
            <a:r>
              <a:rPr lang="en-IE" b="1" dirty="0"/>
              <a:t> </a:t>
            </a:r>
            <a:r>
              <a:rPr lang="en-IE" b="1" dirty="0" err="1"/>
              <a:t>na</a:t>
            </a:r>
            <a:r>
              <a:rPr lang="en-IE" b="1" dirty="0"/>
              <a:t> </a:t>
            </a:r>
            <a:r>
              <a:rPr lang="en-IE" b="1" dirty="0" err="1"/>
              <a:t>rátaí</a:t>
            </a:r>
            <a:r>
              <a:rPr lang="en-IE" dirty="0"/>
              <a:t> </a:t>
            </a:r>
            <a:r>
              <a:rPr lang="en-IE" dirty="0" err="1"/>
              <a:t>ó</a:t>
            </a:r>
            <a:r>
              <a:rPr lang="en-IE" dirty="0"/>
              <a:t> </a:t>
            </a:r>
            <a:r>
              <a:rPr lang="en-IE" dirty="0" err="1"/>
              <a:t>thír</a:t>
            </a:r>
            <a:r>
              <a:rPr lang="en-IE" dirty="0"/>
              <a:t> go </a:t>
            </a:r>
            <a:r>
              <a:rPr lang="en-IE" dirty="0" err="1"/>
              <a:t>tír</a:t>
            </a:r>
            <a:endParaRPr lang="en-IE" dirty="0"/>
          </a:p>
          <a:p>
            <a:r>
              <a:rPr lang="en-IE" dirty="0"/>
              <a:t>In </a:t>
            </a:r>
            <a:r>
              <a:rPr lang="en-IE" b="1" dirty="0" err="1"/>
              <a:t>Éirinn</a:t>
            </a:r>
            <a:r>
              <a:rPr lang="en-IE" b="1" dirty="0"/>
              <a:t>, </a:t>
            </a:r>
            <a:r>
              <a:rPr lang="en-IE" b="1" dirty="0" err="1"/>
              <a:t>bailíonn</a:t>
            </a:r>
            <a:r>
              <a:rPr lang="en-IE" b="1" dirty="0"/>
              <a:t> </a:t>
            </a:r>
            <a:r>
              <a:rPr lang="en-IE" b="1" dirty="0" err="1"/>
              <a:t>gnólachtaí</a:t>
            </a:r>
            <a:r>
              <a:rPr lang="en-IE" dirty="0"/>
              <a:t> a </a:t>
            </a:r>
            <a:r>
              <a:rPr lang="en-IE" dirty="0" err="1"/>
              <a:t>dhíolann</a:t>
            </a:r>
            <a:r>
              <a:rPr lang="en-IE" dirty="0"/>
              <a:t> </a:t>
            </a:r>
            <a:r>
              <a:rPr lang="en-IE" dirty="0" err="1"/>
              <a:t>earraí</a:t>
            </a:r>
            <a:r>
              <a:rPr lang="en-IE" dirty="0"/>
              <a:t> </a:t>
            </a:r>
            <a:r>
              <a:rPr lang="en-IE" dirty="0" err="1"/>
              <a:t>agus</a:t>
            </a:r>
            <a:r>
              <a:rPr lang="en-IE" dirty="0"/>
              <a:t> </a:t>
            </a:r>
            <a:r>
              <a:rPr lang="en-IE" dirty="0" err="1"/>
              <a:t>seirbhísí</a:t>
            </a:r>
            <a:r>
              <a:rPr lang="en-IE" dirty="0"/>
              <a:t> </a:t>
            </a:r>
            <a:r>
              <a:rPr lang="en-IE" b="1" dirty="0"/>
              <a:t>CBL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 </a:t>
            </a:r>
            <a:r>
              <a:rPr lang="en-IE" b="1" dirty="0" err="1"/>
              <a:t>íoctar</a:t>
            </a:r>
            <a:r>
              <a:rPr lang="en-IE" b="1" dirty="0"/>
              <a:t> </a:t>
            </a:r>
            <a:r>
              <a:rPr lang="en-IE" b="1" dirty="0" err="1"/>
              <a:t>ansin</a:t>
            </a:r>
            <a:r>
              <a:rPr lang="en-IE" b="1" dirty="0"/>
              <a:t> </a:t>
            </a:r>
            <a:r>
              <a:rPr lang="en-IE" b="1" dirty="0" err="1"/>
              <a:t>é</a:t>
            </a:r>
            <a:r>
              <a:rPr lang="en-IE" b="1" dirty="0"/>
              <a:t> leis </a:t>
            </a:r>
            <a:r>
              <a:rPr lang="en-IE" b="1" dirty="0" err="1"/>
              <a:t>na</a:t>
            </a:r>
            <a:r>
              <a:rPr lang="en-IE" b="1" dirty="0"/>
              <a:t> </a:t>
            </a:r>
            <a:r>
              <a:rPr lang="en-IE" b="1" dirty="0" err="1"/>
              <a:t>Coimisinéirí</a:t>
            </a:r>
            <a:r>
              <a:rPr lang="en-IE" b="1" dirty="0"/>
              <a:t> </a:t>
            </a:r>
            <a:r>
              <a:rPr lang="en-IE" b="1" dirty="0" err="1"/>
              <a:t>Ioncaim</a:t>
            </a:r>
            <a:endParaRPr lang="en-IE" dirty="0"/>
          </a:p>
          <a:p>
            <a:r>
              <a:rPr lang="en-IE" dirty="0" err="1"/>
              <a:t>Úsáidtear</a:t>
            </a:r>
            <a:r>
              <a:rPr lang="en-IE" dirty="0"/>
              <a:t> </a:t>
            </a:r>
            <a:r>
              <a:rPr lang="en-IE" b="1" dirty="0" err="1"/>
              <a:t>céatadán</a:t>
            </a:r>
            <a:r>
              <a:rPr lang="en-IE" b="1" dirty="0"/>
              <a:t> den CBL</a:t>
            </a:r>
            <a:r>
              <a:rPr lang="en-IE" dirty="0"/>
              <a:t> </a:t>
            </a:r>
            <a:r>
              <a:rPr lang="en-IE" dirty="0" err="1"/>
              <a:t>ar</a:t>
            </a:r>
            <a:r>
              <a:rPr lang="en-IE" dirty="0"/>
              <a:t> fad </a:t>
            </a:r>
            <a:r>
              <a:rPr lang="en-IE" b="1" dirty="0"/>
              <a:t>a </a:t>
            </a:r>
            <a:r>
              <a:rPr lang="en-IE" b="1" dirty="0" err="1"/>
              <a:t>bhailíonn</a:t>
            </a:r>
            <a:r>
              <a:rPr lang="en-IE" dirty="0"/>
              <a:t> </a:t>
            </a:r>
            <a:r>
              <a:rPr lang="en-IE" dirty="0" err="1"/>
              <a:t>gach</a:t>
            </a:r>
            <a:r>
              <a:rPr lang="en-IE" dirty="0"/>
              <a:t> </a:t>
            </a:r>
            <a:r>
              <a:rPr lang="en-IE" dirty="0" err="1"/>
              <a:t>tír</a:t>
            </a:r>
            <a:r>
              <a:rPr lang="en-IE" dirty="0"/>
              <a:t> </a:t>
            </a:r>
            <a:r>
              <a:rPr lang="en-IE" dirty="0" err="1"/>
              <a:t>san</a:t>
            </a:r>
            <a:r>
              <a:rPr lang="en-IE" dirty="0"/>
              <a:t> AE </a:t>
            </a:r>
            <a:r>
              <a:rPr lang="en-IE" dirty="0" err="1"/>
              <a:t>chun</a:t>
            </a:r>
            <a:r>
              <a:rPr lang="en-IE" dirty="0"/>
              <a:t> </a:t>
            </a:r>
            <a:r>
              <a:rPr lang="en-IE" b="1" dirty="0" err="1"/>
              <a:t>buiséad</a:t>
            </a:r>
            <a:r>
              <a:rPr lang="en-IE" b="1" dirty="0"/>
              <a:t> an AE a </a:t>
            </a:r>
            <a:r>
              <a:rPr lang="en-IE" b="1" dirty="0" err="1"/>
              <a:t>mhaoiniú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37776-9BC0-60F4-6C0C-33C67FFB2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4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 err="1"/>
              <a:t>Rátaí</a:t>
            </a:r>
            <a:r>
              <a:rPr lang="en-GB" dirty="0"/>
              <a:t> CBL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B2A16C-5538-4C98-4B53-12CB40D5DE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7652892" cy="920740"/>
          </a:xfrm>
        </p:spPr>
        <p:txBody>
          <a:bodyPr/>
          <a:lstStyle/>
          <a:p>
            <a:pPr marL="285750" indent="-285750"/>
            <a:r>
              <a:rPr lang="en-GB" sz="2400" dirty="0" err="1"/>
              <a:t>Gearrtar</a:t>
            </a:r>
            <a:r>
              <a:rPr lang="en-GB" sz="2400" dirty="0"/>
              <a:t> </a:t>
            </a:r>
            <a:r>
              <a:rPr lang="en-GB" sz="2400" dirty="0" err="1"/>
              <a:t>roinnt</a:t>
            </a:r>
            <a:r>
              <a:rPr lang="en-GB" sz="2400" dirty="0"/>
              <a:t> </a:t>
            </a:r>
            <a:r>
              <a:rPr lang="en-GB" sz="2400" dirty="0" err="1"/>
              <a:t>rátaí</a:t>
            </a:r>
            <a:r>
              <a:rPr lang="en-GB" sz="2400" dirty="0"/>
              <a:t> CBL </a:t>
            </a:r>
            <a:r>
              <a:rPr lang="en-GB" sz="2400" dirty="0" err="1"/>
              <a:t>éagsúla</a:t>
            </a:r>
            <a:r>
              <a:rPr lang="en-GB" sz="2400" dirty="0"/>
              <a:t>*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earraí</a:t>
            </a:r>
            <a:r>
              <a:rPr lang="en-GB" sz="2400" dirty="0"/>
              <a:t> agus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sheirbhísí</a:t>
            </a:r>
            <a:r>
              <a:rPr lang="en-GB" sz="2400" dirty="0"/>
              <a:t> in </a:t>
            </a:r>
            <a:r>
              <a:rPr lang="en-GB" sz="2400" dirty="0" err="1"/>
              <a:t>Éirinn</a:t>
            </a:r>
            <a:r>
              <a:rPr lang="en-GB" sz="2400" dirty="0"/>
              <a:t>: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27C7F0-6D5E-3134-1C19-E57D02385255}"/>
              </a:ext>
            </a:extLst>
          </p:cNvPr>
          <p:cNvSpPr/>
          <p:nvPr/>
        </p:nvSpPr>
        <p:spPr>
          <a:xfrm>
            <a:off x="1757072" y="2499495"/>
            <a:ext cx="2109533" cy="844596"/>
          </a:xfrm>
          <a:prstGeom prst="roundRect">
            <a:avLst>
              <a:gd name="adj" fmla="val 5893"/>
            </a:avLst>
          </a:prstGeom>
          <a:solidFill>
            <a:srgbClr val="60003B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(23%)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 descr="Cadhnraí">
            <a:extLst>
              <a:ext uri="{FF2B5EF4-FFF2-40B4-BE49-F238E27FC236}">
                <a16:creationId xmlns:a16="http://schemas.microsoft.com/office/drawing/2014/main" id="{97B06EF6-73C5-CBFE-3DA5-D845B15F6400}"/>
              </a:ext>
            </a:extLst>
          </p:cNvPr>
          <p:cNvGrpSpPr/>
          <p:nvPr/>
        </p:nvGrpSpPr>
        <p:grpSpPr>
          <a:xfrm>
            <a:off x="1564127" y="3350848"/>
            <a:ext cx="1952479" cy="784426"/>
            <a:chOff x="1802020" y="3551569"/>
            <a:chExt cx="1952479" cy="78442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7FB76E-6EB7-E51E-69CD-7FB86FA796A0}"/>
                </a:ext>
              </a:extLst>
            </p:cNvPr>
            <p:cNvSpPr txBox="1"/>
            <p:nvPr/>
          </p:nvSpPr>
          <p:spPr>
            <a:xfrm>
              <a:off x="2717292" y="3778469"/>
              <a:ext cx="1037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Cadhnraí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300112A-ED69-71E1-4ED7-7B0B0EECB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02020" y="3551569"/>
              <a:ext cx="784426" cy="784426"/>
            </a:xfrm>
            <a:prstGeom prst="rect">
              <a:avLst/>
            </a:prstGeom>
          </p:spPr>
        </p:pic>
      </p:grpSp>
      <p:grpSp>
        <p:nvGrpSpPr>
          <p:cNvPr id="6" name="Group 5" descr="Troscán">
            <a:extLst>
              <a:ext uri="{FF2B5EF4-FFF2-40B4-BE49-F238E27FC236}">
                <a16:creationId xmlns:a16="http://schemas.microsoft.com/office/drawing/2014/main" id="{46DFA625-4ECB-C15A-3321-4E01F45C6841}"/>
              </a:ext>
            </a:extLst>
          </p:cNvPr>
          <p:cNvGrpSpPr/>
          <p:nvPr/>
        </p:nvGrpSpPr>
        <p:grpSpPr>
          <a:xfrm>
            <a:off x="1564127" y="3991914"/>
            <a:ext cx="1820836" cy="784426"/>
            <a:chOff x="1802020" y="4341318"/>
            <a:chExt cx="1820836" cy="7844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A0FFC5-7397-1895-AD93-05215E22C3B3}"/>
                </a:ext>
              </a:extLst>
            </p:cNvPr>
            <p:cNvSpPr txBox="1"/>
            <p:nvPr/>
          </p:nvSpPr>
          <p:spPr>
            <a:xfrm>
              <a:off x="2717292" y="4543071"/>
              <a:ext cx="905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Troscán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862BC50-93EA-16A0-FEBA-C7678AF9E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02020" y="4341318"/>
              <a:ext cx="784426" cy="784426"/>
            </a:xfrm>
            <a:prstGeom prst="rect">
              <a:avLst/>
            </a:prstGeom>
          </p:spPr>
        </p:pic>
      </p:grpSp>
      <p:grpSp>
        <p:nvGrpSpPr>
          <p:cNvPr id="7" name="Group 6" descr="Mótarfheithiclí">
            <a:extLst>
              <a:ext uri="{FF2B5EF4-FFF2-40B4-BE49-F238E27FC236}">
                <a16:creationId xmlns:a16="http://schemas.microsoft.com/office/drawing/2014/main" id="{A4B91850-0160-10C8-767F-B355D142DB86}"/>
              </a:ext>
            </a:extLst>
          </p:cNvPr>
          <p:cNvGrpSpPr/>
          <p:nvPr/>
        </p:nvGrpSpPr>
        <p:grpSpPr>
          <a:xfrm>
            <a:off x="1564127" y="4696276"/>
            <a:ext cx="2535587" cy="784426"/>
            <a:chOff x="1802020" y="5157192"/>
            <a:chExt cx="2535587" cy="78442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17B6BC-EC96-9BCE-B3FF-BC8D2BD7A79F}"/>
                </a:ext>
              </a:extLst>
            </p:cNvPr>
            <p:cNvSpPr txBox="1"/>
            <p:nvPr/>
          </p:nvSpPr>
          <p:spPr>
            <a:xfrm>
              <a:off x="2717292" y="5325086"/>
              <a:ext cx="1620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Mótarfheithiclí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BC49855-C30E-9A38-6BB5-55FE3C4F6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1802020" y="5157192"/>
              <a:ext cx="784426" cy="784426"/>
            </a:xfrm>
            <a:prstGeom prst="rect">
              <a:avLst/>
            </a:prstGeom>
          </p:spPr>
        </p:pic>
      </p:grpSp>
      <p:grpSp>
        <p:nvGrpSpPr>
          <p:cNvPr id="10" name="Group 9" descr="Éadaí do dhaoine fásta">
            <a:extLst>
              <a:ext uri="{FF2B5EF4-FFF2-40B4-BE49-F238E27FC236}">
                <a16:creationId xmlns:a16="http://schemas.microsoft.com/office/drawing/2014/main" id="{29DC4DC7-6067-2C94-46A8-DBA64D4007E0}"/>
              </a:ext>
            </a:extLst>
          </p:cNvPr>
          <p:cNvGrpSpPr/>
          <p:nvPr/>
        </p:nvGrpSpPr>
        <p:grpSpPr>
          <a:xfrm>
            <a:off x="1564127" y="5321644"/>
            <a:ext cx="2396255" cy="784426"/>
            <a:chOff x="1802020" y="5923809"/>
            <a:chExt cx="2396255" cy="78442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1CD7D5-F8FF-3C63-6E06-E968C5EAA381}"/>
                </a:ext>
              </a:extLst>
            </p:cNvPr>
            <p:cNvSpPr txBox="1"/>
            <p:nvPr/>
          </p:nvSpPr>
          <p:spPr>
            <a:xfrm>
              <a:off x="2717292" y="6005617"/>
              <a:ext cx="1480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Éadaí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do </a:t>
              </a:r>
              <a:b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dhaoine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fásta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505821-D458-B606-955E-0D70F0DD9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02020" y="5923809"/>
              <a:ext cx="784426" cy="784426"/>
            </a:xfrm>
            <a:prstGeom prst="rect">
              <a:avLst/>
            </a:prstGeom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ECE4972-0630-C21E-9BAE-851E40460E29}"/>
              </a:ext>
            </a:extLst>
          </p:cNvPr>
          <p:cNvSpPr/>
          <p:nvPr/>
        </p:nvSpPr>
        <p:spPr>
          <a:xfrm>
            <a:off x="4286835" y="2499495"/>
            <a:ext cx="2109533" cy="844596"/>
          </a:xfrm>
          <a:prstGeom prst="roundRect">
            <a:avLst>
              <a:gd name="adj" fmla="val 5893"/>
            </a:avLst>
          </a:prstGeom>
          <a:solidFill>
            <a:srgbClr val="60003B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laghdaithe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13.5%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 descr="Grianghrafadóireacht&#10;">
            <a:extLst>
              <a:ext uri="{FF2B5EF4-FFF2-40B4-BE49-F238E27FC236}">
                <a16:creationId xmlns:a16="http://schemas.microsoft.com/office/drawing/2014/main" id="{779A3DD6-6D9E-99EB-E20A-56165E6AB12D}"/>
              </a:ext>
            </a:extLst>
          </p:cNvPr>
          <p:cNvGrpSpPr/>
          <p:nvPr/>
        </p:nvGrpSpPr>
        <p:grpSpPr>
          <a:xfrm>
            <a:off x="4129915" y="3350848"/>
            <a:ext cx="2762833" cy="784426"/>
            <a:chOff x="4367808" y="3551569"/>
            <a:chExt cx="2762833" cy="78442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48F8ED-9E27-A34B-4B28-190A955C5104}"/>
                </a:ext>
              </a:extLst>
            </p:cNvPr>
            <p:cNvSpPr txBox="1"/>
            <p:nvPr/>
          </p:nvSpPr>
          <p:spPr>
            <a:xfrm>
              <a:off x="5037055" y="3778469"/>
              <a:ext cx="2093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Grianghrafadóireacht</a:t>
              </a:r>
              <a:endParaRPr lang="en-GB" b="1" spc="-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85CC893-C6EB-5380-F52A-D40EACFC5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367808" y="3551569"/>
              <a:ext cx="784426" cy="784426"/>
            </a:xfrm>
            <a:prstGeom prst="rect">
              <a:avLst/>
            </a:prstGeom>
          </p:spPr>
        </p:pic>
      </p:grpSp>
      <p:grpSp>
        <p:nvGrpSpPr>
          <p:cNvPr id="14" name="Group 13" descr="Ceachtanna Tiomána&#10;">
            <a:extLst>
              <a:ext uri="{FF2B5EF4-FFF2-40B4-BE49-F238E27FC236}">
                <a16:creationId xmlns:a16="http://schemas.microsoft.com/office/drawing/2014/main" id="{67C0067F-30E4-C301-4FE0-7F16EFEA4910}"/>
              </a:ext>
            </a:extLst>
          </p:cNvPr>
          <p:cNvGrpSpPr/>
          <p:nvPr/>
        </p:nvGrpSpPr>
        <p:grpSpPr>
          <a:xfrm>
            <a:off x="4129915" y="3991914"/>
            <a:ext cx="2119200" cy="784426"/>
            <a:chOff x="4367808" y="4341318"/>
            <a:chExt cx="2119200" cy="78442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6BD6940-E473-1361-366A-D53607F2C50C}"/>
                </a:ext>
              </a:extLst>
            </p:cNvPr>
            <p:cNvSpPr txBox="1"/>
            <p:nvPr/>
          </p:nvSpPr>
          <p:spPr>
            <a:xfrm>
              <a:off x="5128495" y="4451631"/>
              <a:ext cx="1358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Ceachtanna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Tiomána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2A971D5-7528-BACB-F251-12E1491F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367808" y="4341318"/>
              <a:ext cx="784426" cy="784426"/>
            </a:xfrm>
            <a:prstGeom prst="rect">
              <a:avLst/>
            </a:prstGeom>
          </p:spPr>
        </p:pic>
      </p:grpSp>
      <p:grpSp>
        <p:nvGrpSpPr>
          <p:cNvPr id="15" name="Group 14" descr="Táillí Tréidlia&#10;">
            <a:extLst>
              <a:ext uri="{FF2B5EF4-FFF2-40B4-BE49-F238E27FC236}">
                <a16:creationId xmlns:a16="http://schemas.microsoft.com/office/drawing/2014/main" id="{068DDAF3-5208-F0CA-099D-B33B3EFA6ADC}"/>
              </a:ext>
            </a:extLst>
          </p:cNvPr>
          <p:cNvGrpSpPr/>
          <p:nvPr/>
        </p:nvGrpSpPr>
        <p:grpSpPr>
          <a:xfrm>
            <a:off x="4129915" y="4696276"/>
            <a:ext cx="2134974" cy="784426"/>
            <a:chOff x="4367808" y="5157192"/>
            <a:chExt cx="2134974" cy="78442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98C739-9962-24D7-E6D0-1AAB1C1A65FF}"/>
                </a:ext>
              </a:extLst>
            </p:cNvPr>
            <p:cNvSpPr txBox="1"/>
            <p:nvPr/>
          </p:nvSpPr>
          <p:spPr>
            <a:xfrm>
              <a:off x="5128495" y="5325086"/>
              <a:ext cx="1374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Táillí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Tréidlia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DB82F1B-158D-8777-E82A-875558032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4367808" y="5157192"/>
              <a:ext cx="784426" cy="784426"/>
            </a:xfrm>
            <a:prstGeom prst="rect">
              <a:avLst/>
            </a:prstGeom>
          </p:spPr>
        </p:pic>
      </p:grpSp>
      <p:grpSp>
        <p:nvGrpSpPr>
          <p:cNvPr id="17" name="Group 16" descr="Glanadh agus cothabháil&#10;">
            <a:extLst>
              <a:ext uri="{FF2B5EF4-FFF2-40B4-BE49-F238E27FC236}">
                <a16:creationId xmlns:a16="http://schemas.microsoft.com/office/drawing/2014/main" id="{D17362C8-45AC-EAA0-F559-4CF08FA6D26F}"/>
              </a:ext>
            </a:extLst>
          </p:cNvPr>
          <p:cNvGrpSpPr/>
          <p:nvPr/>
        </p:nvGrpSpPr>
        <p:grpSpPr>
          <a:xfrm>
            <a:off x="4129915" y="5321644"/>
            <a:ext cx="2290273" cy="784426"/>
            <a:chOff x="4367808" y="5923809"/>
            <a:chExt cx="2290273" cy="78442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4201B1-A335-DC3F-BF7A-EECFD48ED477}"/>
                </a:ext>
              </a:extLst>
            </p:cNvPr>
            <p:cNvSpPr txBox="1"/>
            <p:nvPr/>
          </p:nvSpPr>
          <p:spPr>
            <a:xfrm>
              <a:off x="5128495" y="5981418"/>
              <a:ext cx="1529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Glanadh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cothabháil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31C6295-CAB9-7494-2302-F3D32BB83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367808" y="5923809"/>
              <a:ext cx="784426" cy="784426"/>
            </a:xfrm>
            <a:prstGeom prst="rect">
              <a:avLst/>
            </a:prstGeom>
          </p:spPr>
        </p:pic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D1F215A-0C60-6E49-56FC-FF7786BD56DE}"/>
              </a:ext>
            </a:extLst>
          </p:cNvPr>
          <p:cNvSpPr/>
          <p:nvPr/>
        </p:nvSpPr>
        <p:spPr>
          <a:xfrm>
            <a:off x="6975079" y="2499495"/>
            <a:ext cx="2109533" cy="844596"/>
          </a:xfrm>
          <a:prstGeom prst="roundRect">
            <a:avLst>
              <a:gd name="adj" fmla="val 5893"/>
            </a:avLst>
          </a:prstGeom>
          <a:solidFill>
            <a:srgbClr val="60003B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Dara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Laghdaithe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9%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E066C8-8BB7-3EE0-ABE1-76825CF6F79C}"/>
              </a:ext>
            </a:extLst>
          </p:cNvPr>
          <p:cNvSpPr txBox="1"/>
          <p:nvPr/>
        </p:nvSpPr>
        <p:spPr>
          <a:xfrm>
            <a:off x="7729357" y="5427893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Ballraíocht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Giomnáisiam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87ECF2E-A2E0-771C-38F0-45FE94F599A3}"/>
              </a:ext>
            </a:extLst>
          </p:cNvPr>
          <p:cNvSpPr/>
          <p:nvPr/>
        </p:nvSpPr>
        <p:spPr>
          <a:xfrm>
            <a:off x="9527854" y="2499495"/>
            <a:ext cx="2109533" cy="844596"/>
          </a:xfrm>
          <a:prstGeom prst="roundRect">
            <a:avLst>
              <a:gd name="adj" fmla="val 5893"/>
            </a:avLst>
          </a:prstGeom>
          <a:solidFill>
            <a:srgbClr val="60003B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Nialasach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0%</a:t>
            </a:r>
          </a:p>
        </p:txBody>
      </p:sp>
      <p:grpSp>
        <p:nvGrpSpPr>
          <p:cNvPr id="28" name="Group 27" descr="Cathaoireacha rothaí&#10;">
            <a:extLst>
              <a:ext uri="{FF2B5EF4-FFF2-40B4-BE49-F238E27FC236}">
                <a16:creationId xmlns:a16="http://schemas.microsoft.com/office/drawing/2014/main" id="{0ECA2EB0-FC1C-0CA1-35B3-2B5D09A4204A}"/>
              </a:ext>
            </a:extLst>
          </p:cNvPr>
          <p:cNvGrpSpPr/>
          <p:nvPr/>
        </p:nvGrpSpPr>
        <p:grpSpPr>
          <a:xfrm>
            <a:off x="9451651" y="3350848"/>
            <a:ext cx="2493401" cy="784426"/>
            <a:chOff x="9552384" y="3551569"/>
            <a:chExt cx="2493401" cy="784426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5CEBD70-CCFB-C0C1-7AFF-15904C733542}"/>
                </a:ext>
              </a:extLst>
            </p:cNvPr>
            <p:cNvSpPr txBox="1"/>
            <p:nvPr/>
          </p:nvSpPr>
          <p:spPr>
            <a:xfrm>
              <a:off x="10435921" y="3664169"/>
              <a:ext cx="1609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Cathaoireacha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rothaí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B10349D-8EF3-25F0-73AB-88D2ACA1D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9552384" y="3551569"/>
              <a:ext cx="784426" cy="784426"/>
            </a:xfrm>
            <a:prstGeom prst="rect">
              <a:avLst/>
            </a:prstGeom>
          </p:spPr>
        </p:pic>
      </p:grpSp>
      <p:grpSp>
        <p:nvGrpSpPr>
          <p:cNvPr id="29" name="Group 28" descr="Torthaí&#10;">
            <a:extLst>
              <a:ext uri="{FF2B5EF4-FFF2-40B4-BE49-F238E27FC236}">
                <a16:creationId xmlns:a16="http://schemas.microsoft.com/office/drawing/2014/main" id="{4DE5E285-60BC-6B84-EC92-076CDCC7FE28}"/>
              </a:ext>
            </a:extLst>
          </p:cNvPr>
          <p:cNvGrpSpPr/>
          <p:nvPr/>
        </p:nvGrpSpPr>
        <p:grpSpPr>
          <a:xfrm>
            <a:off x="9451651" y="3991914"/>
            <a:ext cx="1740759" cy="784426"/>
            <a:chOff x="9552384" y="4341318"/>
            <a:chExt cx="1740759" cy="78442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004EDF7-2F98-DDC9-F324-52FB9C8F4F2C}"/>
                </a:ext>
              </a:extLst>
            </p:cNvPr>
            <p:cNvSpPr txBox="1"/>
            <p:nvPr/>
          </p:nvSpPr>
          <p:spPr>
            <a:xfrm>
              <a:off x="10435921" y="4543071"/>
              <a:ext cx="857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Torthaí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7DEAC12-D30C-9479-A64B-33ECFF58A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9552384" y="4341318"/>
              <a:ext cx="784426" cy="78442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0FF6AC-33C6-81D9-80DC-F4EBE967D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51651" y="4696276"/>
            <a:ext cx="1517405" cy="784426"/>
            <a:chOff x="9552384" y="5157192"/>
            <a:chExt cx="1517405" cy="78442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8BAEC3C-7FAB-10BD-DE89-254C4F174AEB}"/>
                </a:ext>
              </a:extLst>
            </p:cNvPr>
            <p:cNvSpPr txBox="1"/>
            <p:nvPr/>
          </p:nvSpPr>
          <p:spPr>
            <a:xfrm>
              <a:off x="10431729" y="5325086"/>
              <a:ext cx="638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Arán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784F071-3D5B-77B4-7D87-1A7D36A90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9552384" y="5157192"/>
              <a:ext cx="784426" cy="784426"/>
            </a:xfrm>
            <a:prstGeom prst="rect">
              <a:avLst/>
            </a:prstGeom>
          </p:spPr>
        </p:pic>
      </p:grpSp>
      <p:grpSp>
        <p:nvGrpSpPr>
          <p:cNvPr id="31" name="Group 30" descr="Éadaí leanaí&#10;">
            <a:extLst>
              <a:ext uri="{FF2B5EF4-FFF2-40B4-BE49-F238E27FC236}">
                <a16:creationId xmlns:a16="http://schemas.microsoft.com/office/drawing/2014/main" id="{7CA0A4C3-09EB-336A-4B7F-7B0860A80C8E}"/>
              </a:ext>
            </a:extLst>
          </p:cNvPr>
          <p:cNvGrpSpPr/>
          <p:nvPr/>
        </p:nvGrpSpPr>
        <p:grpSpPr>
          <a:xfrm>
            <a:off x="9451651" y="5321644"/>
            <a:ext cx="2216146" cy="784426"/>
            <a:chOff x="9552384" y="5923809"/>
            <a:chExt cx="2216146" cy="784426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DD6F1BD-5B62-697B-CD6F-F85574F41E8B}"/>
                </a:ext>
              </a:extLst>
            </p:cNvPr>
            <p:cNvSpPr txBox="1"/>
            <p:nvPr/>
          </p:nvSpPr>
          <p:spPr>
            <a:xfrm>
              <a:off x="10435921" y="6103338"/>
              <a:ext cx="1332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Éadaí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leanaí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42F3D13-82D8-F2F2-3B53-F158ED8B7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9552384" y="5923809"/>
              <a:ext cx="784426" cy="784426"/>
            </a:xfrm>
            <a:prstGeom prst="rect">
              <a:avLst/>
            </a:prstGeom>
          </p:spPr>
        </p:pic>
      </p:grp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9F52AA02-009E-D691-587F-47041E3E4BB8}"/>
              </a:ext>
            </a:extLst>
          </p:cNvPr>
          <p:cNvSpPr txBox="1">
            <a:spLocks/>
          </p:cNvSpPr>
          <p:nvPr/>
        </p:nvSpPr>
        <p:spPr>
          <a:xfrm>
            <a:off x="2435259" y="6294018"/>
            <a:ext cx="2842985" cy="50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000"/>
              </a:lnSpc>
            </a:pPr>
            <a:r>
              <a:rPr lang="en-GB" sz="2000" dirty="0" err="1"/>
              <a:t>Ráta</a:t>
            </a:r>
            <a:r>
              <a:rPr lang="en-GB" sz="2000" dirty="0"/>
              <a:t> </a:t>
            </a:r>
            <a:r>
              <a:rPr lang="en-GB" sz="2000" dirty="0" err="1"/>
              <a:t>beostoic</a:t>
            </a:r>
            <a:r>
              <a:rPr lang="en-GB" sz="2000" dirty="0"/>
              <a:t> – 4.8%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83B1207C-8851-7649-3283-181648C3EE5A}"/>
              </a:ext>
            </a:extLst>
          </p:cNvPr>
          <p:cNvSpPr txBox="1">
            <a:spLocks/>
          </p:cNvSpPr>
          <p:nvPr/>
        </p:nvSpPr>
        <p:spPr>
          <a:xfrm>
            <a:off x="5591944" y="6294018"/>
            <a:ext cx="5536973" cy="411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000"/>
              </a:lnSpc>
            </a:pPr>
            <a:r>
              <a:rPr lang="en-GB" sz="2000" dirty="0" err="1"/>
              <a:t>Cúiteamh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ráta</a:t>
            </a:r>
            <a:r>
              <a:rPr lang="en-GB" sz="2000" dirty="0"/>
              <a:t> </a:t>
            </a:r>
            <a:r>
              <a:rPr lang="en-GB" sz="2000" dirty="0" err="1"/>
              <a:t>comhréidh</a:t>
            </a:r>
            <a:r>
              <a:rPr lang="en-GB" sz="2000" dirty="0"/>
              <a:t> </a:t>
            </a:r>
            <a:r>
              <a:rPr lang="en-GB" sz="2000" dirty="0" err="1"/>
              <a:t>d'fheirmeoirí</a:t>
            </a:r>
            <a:r>
              <a:rPr lang="en-GB" sz="2000" dirty="0"/>
              <a:t> – 4.8%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B201889-F851-489D-B292-F8F984E47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CCE67E-0A43-AA80-B04D-D6217FB36CA7}"/>
              </a:ext>
            </a:extLst>
          </p:cNvPr>
          <p:cNvGrpSpPr/>
          <p:nvPr/>
        </p:nvGrpSpPr>
        <p:grpSpPr>
          <a:xfrm>
            <a:off x="6871780" y="3360576"/>
            <a:ext cx="1964418" cy="756000"/>
            <a:chOff x="6871780" y="3360576"/>
            <a:chExt cx="1964418" cy="75600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E342CA-0FEF-0698-C451-FEC23DAD0C3D}"/>
                </a:ext>
              </a:extLst>
            </p:cNvPr>
            <p:cNvSpPr txBox="1"/>
            <p:nvPr/>
          </p:nvSpPr>
          <p:spPr>
            <a:xfrm>
              <a:off x="7729357" y="3577748"/>
              <a:ext cx="1106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Nuachtán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65" descr="Newspaper outline">
              <a:extLst>
                <a:ext uri="{FF2B5EF4-FFF2-40B4-BE49-F238E27FC236}">
                  <a16:creationId xmlns:a16="http://schemas.microsoft.com/office/drawing/2014/main" id="{0BFFB839-1A73-4D84-E08E-1A368EEF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6871780" y="3360576"/>
              <a:ext cx="784426" cy="756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FC0990-A0DE-B35B-CA96-11C8F8CD6C77}"/>
              </a:ext>
            </a:extLst>
          </p:cNvPr>
          <p:cNvGrpSpPr/>
          <p:nvPr/>
        </p:nvGrpSpPr>
        <p:grpSpPr>
          <a:xfrm>
            <a:off x="6959332" y="4108650"/>
            <a:ext cx="1727338" cy="612000"/>
            <a:chOff x="6959332" y="4108650"/>
            <a:chExt cx="1727338" cy="61200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7E1395-DA05-435A-6D29-632E857DDDF0}"/>
                </a:ext>
              </a:extLst>
            </p:cNvPr>
            <p:cNvSpPr txBox="1"/>
            <p:nvPr/>
          </p:nvSpPr>
          <p:spPr>
            <a:xfrm>
              <a:off x="7729357" y="4193667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Babhláil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64" descr="Bowling Pin outline">
              <a:extLst>
                <a:ext uri="{FF2B5EF4-FFF2-40B4-BE49-F238E27FC236}">
                  <a16:creationId xmlns:a16="http://schemas.microsoft.com/office/drawing/2014/main" id="{2DFA040A-882F-719E-CD1A-939B8F361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6959332" y="4108650"/>
              <a:ext cx="611737" cy="612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2C2B2E-5B8C-33B0-0BDA-5ABB1ED92F0B}"/>
              </a:ext>
            </a:extLst>
          </p:cNvPr>
          <p:cNvGrpSpPr/>
          <p:nvPr/>
        </p:nvGrpSpPr>
        <p:grpSpPr>
          <a:xfrm>
            <a:off x="6939876" y="4706004"/>
            <a:ext cx="2355615" cy="726673"/>
            <a:chOff x="6939876" y="4706004"/>
            <a:chExt cx="2355615" cy="72667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5622A9D-4A23-4C7D-1645-8A4D372E1C3C}"/>
                </a:ext>
              </a:extLst>
            </p:cNvPr>
            <p:cNvSpPr txBox="1"/>
            <p:nvPr/>
          </p:nvSpPr>
          <p:spPr>
            <a:xfrm>
              <a:off x="7729357" y="4786346"/>
              <a:ext cx="15661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Marcaíocht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GB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Chapall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3" name="Picture 63" descr="Horse outline">
              <a:extLst>
                <a:ext uri="{FF2B5EF4-FFF2-40B4-BE49-F238E27FC236}">
                  <a16:creationId xmlns:a16="http://schemas.microsoft.com/office/drawing/2014/main" id="{C82113BE-8DDB-3573-57D0-C540B7185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6939876" y="4706004"/>
              <a:ext cx="720000" cy="720000"/>
            </a:xfrm>
            <a:prstGeom prst="rect">
              <a:avLst/>
            </a:prstGeom>
          </p:spPr>
        </p:pic>
      </p:grpSp>
      <p:pic>
        <p:nvPicPr>
          <p:cNvPr id="47" name="Picture 62" descr="Dumbbell outline">
            <a:extLst>
              <a:ext uri="{FF2B5EF4-FFF2-40B4-BE49-F238E27FC236}">
                <a16:creationId xmlns:a16="http://schemas.microsoft.com/office/drawing/2014/main" id="{02EDC433-B1F1-FE6E-2009-06B0DB5E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862052" y="536055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  <p:bldP spid="11" grpId="0" animBg="1"/>
      <p:bldP spid="16" grpId="0" animBg="1"/>
      <p:bldP spid="60" grpId="0"/>
      <p:bldP spid="20" grpId="0" animBg="1"/>
      <p:bldP spid="34" grpId="0" build="p"/>
      <p:bldP spid="3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Earraí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Seirbhísí</a:t>
            </a:r>
            <a:r>
              <a:rPr lang="en-GB" dirty="0"/>
              <a:t> </a:t>
            </a:r>
            <a:r>
              <a:rPr lang="en-GB" dirty="0" err="1"/>
              <a:t>Díolmhaithe</a:t>
            </a:r>
            <a:r>
              <a:rPr lang="en-GB" dirty="0"/>
              <a:t> </a:t>
            </a:r>
            <a:r>
              <a:rPr lang="en-GB" dirty="0" err="1"/>
              <a:t>ó</a:t>
            </a:r>
            <a:r>
              <a:rPr lang="en-GB" dirty="0"/>
              <a:t> CBL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95EC12-CA8D-1686-D14C-C0E6AAA6A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10011826" cy="812768"/>
          </a:xfrm>
        </p:spPr>
        <p:txBody>
          <a:bodyPr/>
          <a:lstStyle/>
          <a:p>
            <a:r>
              <a:rPr lang="en-GB" sz="2400" dirty="0" err="1"/>
              <a:t>Tá</a:t>
            </a:r>
            <a:r>
              <a:rPr lang="en-GB" sz="2400" dirty="0"/>
              <a:t> </a:t>
            </a:r>
            <a:r>
              <a:rPr lang="en-GB" sz="2400" dirty="0" err="1"/>
              <a:t>earraí</a:t>
            </a:r>
            <a:r>
              <a:rPr lang="en-GB" sz="2400" dirty="0"/>
              <a:t> agus </a:t>
            </a:r>
            <a:r>
              <a:rPr lang="en-GB" sz="2400" dirty="0" err="1"/>
              <a:t>seirbhísí</a:t>
            </a:r>
            <a:r>
              <a:rPr lang="en-GB" sz="2400" dirty="0"/>
              <a:t> </a:t>
            </a:r>
            <a:r>
              <a:rPr lang="en-GB" sz="2400" dirty="0" err="1"/>
              <a:t>áirithe</a:t>
            </a:r>
            <a:r>
              <a:rPr lang="en-GB" sz="2400" dirty="0"/>
              <a:t> ann </a:t>
            </a:r>
            <a:r>
              <a:rPr lang="en-GB" sz="2400" dirty="0" err="1"/>
              <a:t>atá</a:t>
            </a:r>
            <a:r>
              <a:rPr lang="en-GB" sz="2400" dirty="0"/>
              <a:t> </a:t>
            </a:r>
            <a:r>
              <a:rPr lang="en-GB" sz="2400" dirty="0" err="1"/>
              <a:t>díolmhaithe</a:t>
            </a:r>
            <a:r>
              <a:rPr lang="en-GB" sz="2400" dirty="0"/>
              <a:t> ó CBL:</a:t>
            </a:r>
            <a:endParaRPr lang="en-US" dirty="0"/>
          </a:p>
        </p:txBody>
      </p:sp>
      <p:grpSp>
        <p:nvGrpSpPr>
          <p:cNvPr id="3" name="Group 2" descr="Seirbhísí Airgeadais&#10;">
            <a:extLst>
              <a:ext uri="{FF2B5EF4-FFF2-40B4-BE49-F238E27FC236}">
                <a16:creationId xmlns:a16="http://schemas.microsoft.com/office/drawing/2014/main" id="{08C2AEC0-9DDF-3765-5398-D599DA54B138}"/>
              </a:ext>
            </a:extLst>
          </p:cNvPr>
          <p:cNvGrpSpPr/>
          <p:nvPr/>
        </p:nvGrpSpPr>
        <p:grpSpPr>
          <a:xfrm>
            <a:off x="1806269" y="2108886"/>
            <a:ext cx="3129798" cy="2279999"/>
            <a:chOff x="1806269" y="2108886"/>
            <a:chExt cx="3129798" cy="22799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82565D-159C-6D57-98B4-8D5E2718C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04863" y="2108886"/>
              <a:ext cx="1922929" cy="1922929"/>
            </a:xfrm>
            <a:prstGeom prst="rect">
              <a:avLst/>
            </a:prstGeom>
          </p:spPr>
        </p:pic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0DB91F41-3BB9-4A96-2AD1-04930875E328}"/>
                </a:ext>
              </a:extLst>
            </p:cNvPr>
            <p:cNvSpPr/>
            <p:nvPr/>
          </p:nvSpPr>
          <p:spPr>
            <a:xfrm>
              <a:off x="1806269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Seirbhísí</a:t>
              </a:r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Airgeadais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58A1635-9ED2-D8F8-B00B-2FAA9699FEEF}"/>
                </a:ext>
              </a:extLst>
            </p:cNvPr>
            <p:cNvSpPr/>
            <p:nvPr/>
          </p:nvSpPr>
          <p:spPr>
            <a:xfrm>
              <a:off x="1807744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 descr="Seirbhísí Oideachais&#10;">
            <a:extLst>
              <a:ext uri="{FF2B5EF4-FFF2-40B4-BE49-F238E27FC236}">
                <a16:creationId xmlns:a16="http://schemas.microsoft.com/office/drawing/2014/main" id="{E1734816-C26A-FDB5-F105-A8688E731393}"/>
              </a:ext>
            </a:extLst>
          </p:cNvPr>
          <p:cNvGrpSpPr/>
          <p:nvPr/>
        </p:nvGrpSpPr>
        <p:grpSpPr>
          <a:xfrm>
            <a:off x="5086007" y="2108886"/>
            <a:ext cx="3129798" cy="2279999"/>
            <a:chOff x="5086007" y="2108886"/>
            <a:chExt cx="3129798" cy="227999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288CB8E9-2A3B-FEAC-BBB2-E630734B4A38}"/>
                </a:ext>
              </a:extLst>
            </p:cNvPr>
            <p:cNvSpPr/>
            <p:nvPr/>
          </p:nvSpPr>
          <p:spPr>
            <a:xfrm>
              <a:off x="5086007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Seirbhísí</a:t>
              </a:r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Oideachais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5857492-E6D5-0019-1100-6F9C45D69390}"/>
                </a:ext>
              </a:extLst>
            </p:cNvPr>
            <p:cNvSpPr/>
            <p:nvPr/>
          </p:nvSpPr>
          <p:spPr>
            <a:xfrm>
              <a:off x="5087482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A6503A-E692-815A-F96A-61E4B7D4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684601" y="2108886"/>
              <a:ext cx="1922929" cy="1922929"/>
            </a:xfrm>
            <a:prstGeom prst="rect">
              <a:avLst/>
            </a:prstGeom>
          </p:spPr>
        </p:pic>
      </p:grpSp>
      <p:grpSp>
        <p:nvGrpSpPr>
          <p:cNvPr id="5" name="Group 4" descr="Seirbhísí Leighis&#10;">
            <a:extLst>
              <a:ext uri="{FF2B5EF4-FFF2-40B4-BE49-F238E27FC236}">
                <a16:creationId xmlns:a16="http://schemas.microsoft.com/office/drawing/2014/main" id="{59D3E2E7-1824-E26F-6A27-530311EC78FE}"/>
              </a:ext>
            </a:extLst>
          </p:cNvPr>
          <p:cNvGrpSpPr/>
          <p:nvPr/>
        </p:nvGrpSpPr>
        <p:grpSpPr>
          <a:xfrm>
            <a:off x="8370453" y="2108886"/>
            <a:ext cx="3129798" cy="2279999"/>
            <a:chOff x="8370453" y="2108886"/>
            <a:chExt cx="3129798" cy="2279999"/>
          </a:xfrm>
        </p:grpSpPr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350C85DC-37A3-CA0B-F03F-3FA78173CFE4}"/>
                </a:ext>
              </a:extLst>
            </p:cNvPr>
            <p:cNvSpPr/>
            <p:nvPr/>
          </p:nvSpPr>
          <p:spPr>
            <a:xfrm>
              <a:off x="8370453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Seirbhísí</a:t>
              </a:r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Leighis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A5878A4-D7F6-0DF4-7BC0-63EDCCCC943F}"/>
                </a:ext>
              </a:extLst>
            </p:cNvPr>
            <p:cNvSpPr/>
            <p:nvPr/>
          </p:nvSpPr>
          <p:spPr>
            <a:xfrm>
              <a:off x="8371928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2845313-D487-BE82-5866-850E4238E1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969047" y="2108886"/>
              <a:ext cx="1922929" cy="1922929"/>
            </a:xfrm>
            <a:prstGeom prst="rect">
              <a:avLst/>
            </a:prstGeom>
          </p:spPr>
        </p:pic>
      </p:grpSp>
      <p:grpSp>
        <p:nvGrpSpPr>
          <p:cNvPr id="9" name="Group 8" descr="Seirbhísí Baincéireachta&#10;">
            <a:extLst>
              <a:ext uri="{FF2B5EF4-FFF2-40B4-BE49-F238E27FC236}">
                <a16:creationId xmlns:a16="http://schemas.microsoft.com/office/drawing/2014/main" id="{1B400B8F-C564-BA82-BA4D-7C9E39A8EA1E}"/>
              </a:ext>
            </a:extLst>
          </p:cNvPr>
          <p:cNvGrpSpPr/>
          <p:nvPr/>
        </p:nvGrpSpPr>
        <p:grpSpPr>
          <a:xfrm>
            <a:off x="1806269" y="4343555"/>
            <a:ext cx="3129798" cy="2277578"/>
            <a:chOff x="1806269" y="4343555"/>
            <a:chExt cx="3129798" cy="22775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5AB990-4715-DA6C-2E72-D191FCAA3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434905" y="4343555"/>
              <a:ext cx="1862844" cy="1862844"/>
            </a:xfrm>
            <a:prstGeom prst="rect">
              <a:avLst/>
            </a:prstGeom>
          </p:spPr>
        </p:pic>
        <p:sp>
          <p:nvSpPr>
            <p:cNvPr id="21" name="Round Same Side Corner Rectangle 20">
              <a:extLst>
                <a:ext uri="{FF2B5EF4-FFF2-40B4-BE49-F238E27FC236}">
                  <a16:creationId xmlns:a16="http://schemas.microsoft.com/office/drawing/2014/main" id="{9FB7A9EA-189E-6330-DD18-4FF1CF54F6CF}"/>
                </a:ext>
              </a:extLst>
            </p:cNvPr>
            <p:cNvSpPr/>
            <p:nvPr/>
          </p:nvSpPr>
          <p:spPr>
            <a:xfrm>
              <a:off x="1806269" y="6021288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400"/>
                </a:lnSpc>
              </a:pPr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Seirbhísí</a:t>
              </a:r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Baincéireachta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44B20C-D441-93C8-1FEB-E91A3175AB0D}"/>
                </a:ext>
              </a:extLst>
            </p:cNvPr>
            <p:cNvSpPr/>
            <p:nvPr/>
          </p:nvSpPr>
          <p:spPr>
            <a:xfrm>
              <a:off x="1807744" y="4515924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 descr="Seirbhísí Árachais&#10;">
            <a:extLst>
              <a:ext uri="{FF2B5EF4-FFF2-40B4-BE49-F238E27FC236}">
                <a16:creationId xmlns:a16="http://schemas.microsoft.com/office/drawing/2014/main" id="{259EA0BC-88EC-51F8-81B2-8112E5304C69}"/>
              </a:ext>
            </a:extLst>
          </p:cNvPr>
          <p:cNvGrpSpPr/>
          <p:nvPr/>
        </p:nvGrpSpPr>
        <p:grpSpPr>
          <a:xfrm>
            <a:off x="5086007" y="4515924"/>
            <a:ext cx="3129798" cy="2105209"/>
            <a:chOff x="5086007" y="4515924"/>
            <a:chExt cx="3129798" cy="2105209"/>
          </a:xfrm>
        </p:grpSpPr>
        <p:sp>
          <p:nvSpPr>
            <p:cNvPr id="19" name="Round Same Side Corner Rectangle 18">
              <a:extLst>
                <a:ext uri="{FF2B5EF4-FFF2-40B4-BE49-F238E27FC236}">
                  <a16:creationId xmlns:a16="http://schemas.microsoft.com/office/drawing/2014/main" id="{348B990D-1F52-5922-7A72-9A6F2A1B5133}"/>
                </a:ext>
              </a:extLst>
            </p:cNvPr>
            <p:cNvSpPr/>
            <p:nvPr/>
          </p:nvSpPr>
          <p:spPr>
            <a:xfrm>
              <a:off x="5086007" y="6021288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Seirbhísí</a:t>
              </a:r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Árachais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6A30460-DAB8-2D37-9211-2090E98C1D1F}"/>
                </a:ext>
              </a:extLst>
            </p:cNvPr>
            <p:cNvSpPr/>
            <p:nvPr/>
          </p:nvSpPr>
          <p:spPr>
            <a:xfrm>
              <a:off x="5087482" y="4515924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86C26BE-E143-73EE-76D2-55BBA9125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841223" y="4522573"/>
              <a:ext cx="1609684" cy="16096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565839-2A0D-4A69-D404-0E31AB3F1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0453" y="4310603"/>
            <a:ext cx="3129798" cy="2310530"/>
            <a:chOff x="8370453" y="4310603"/>
            <a:chExt cx="3129798" cy="2310530"/>
          </a:xfrm>
        </p:grpSpPr>
        <p:sp>
          <p:nvSpPr>
            <p:cNvPr id="23" name="Round Same Side Corner Rectangle 22">
              <a:extLst>
                <a:ext uri="{FF2B5EF4-FFF2-40B4-BE49-F238E27FC236}">
                  <a16:creationId xmlns:a16="http://schemas.microsoft.com/office/drawing/2014/main" id="{EF9CF07A-1E7B-39B3-0706-586A2AAE33AF}"/>
                </a:ext>
              </a:extLst>
            </p:cNvPr>
            <p:cNvSpPr/>
            <p:nvPr/>
          </p:nvSpPr>
          <p:spPr>
            <a:xfrm>
              <a:off x="8370453" y="6021288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Iompar</a:t>
              </a:r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Paisinéirí</a:t>
              </a:r>
              <a:endPara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D557A24-717E-38CA-208F-6E39237AED76}"/>
                </a:ext>
              </a:extLst>
            </p:cNvPr>
            <p:cNvSpPr/>
            <p:nvPr/>
          </p:nvSpPr>
          <p:spPr>
            <a:xfrm>
              <a:off x="8371928" y="4515924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A6E6C93-A489-92EC-55A9-5DD77B563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999089" y="4310603"/>
              <a:ext cx="1862844" cy="1862844"/>
            </a:xfrm>
            <a:prstGeom prst="rect">
              <a:avLst/>
            </a:prstGeom>
          </p:spPr>
        </p:pic>
      </p:grp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D3F6F39C-AFAA-A116-E7D7-F6A2BC43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6BC089-FCA6-CC88-867E-D58A54CA23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576533"/>
            <a:ext cx="3635739" cy="581707"/>
          </a:xfrm>
        </p:spPr>
        <p:txBody>
          <a:bodyPr/>
          <a:lstStyle/>
          <a:p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Gníomhaíocht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2AC54C-A8DB-865C-2355-FE6DBE9E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Bunachar</a:t>
            </a:r>
            <a:r>
              <a:rPr lang="en-IE" b="1" dirty="0">
                <a:solidFill>
                  <a:srgbClr val="0E101A"/>
                </a:solidFill>
                <a:effectLst/>
              </a:rPr>
              <a:t> CBL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1DEA38-2C64-1528-3C4F-22E140AFA4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707026" cy="1563763"/>
          </a:xfrm>
        </p:spPr>
        <p:txBody>
          <a:bodyPr/>
          <a:lstStyle/>
          <a:p>
            <a:r>
              <a:rPr lang="en-IE" sz="2400" dirty="0"/>
              <a:t>Ag </a:t>
            </a:r>
            <a:r>
              <a:rPr lang="en-IE" sz="2400" dirty="0" err="1"/>
              <a:t>baint</a:t>
            </a:r>
            <a:r>
              <a:rPr lang="en-IE" sz="2400" dirty="0"/>
              <a:t> </a:t>
            </a:r>
            <a:r>
              <a:rPr lang="en-IE" sz="2400" dirty="0" err="1"/>
              <a:t>úsáid</a:t>
            </a:r>
            <a:r>
              <a:rPr lang="en-IE" sz="2400" dirty="0"/>
              <a:t> as an </a:t>
            </a:r>
            <a:r>
              <a:rPr lang="en-IE" sz="2400" dirty="0">
                <a:solidFill>
                  <a:srgbClr val="005A5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mBunachar Sonraí do Rátaí CBL</a:t>
            </a:r>
            <a:r>
              <a:rPr lang="en-IE" sz="2400" dirty="0"/>
              <a:t>, </a:t>
            </a:r>
            <a:r>
              <a:rPr lang="en-IE" sz="2400" dirty="0" err="1"/>
              <a:t>faigh</a:t>
            </a:r>
            <a:r>
              <a:rPr lang="en-IE" sz="2400" dirty="0"/>
              <a:t> </a:t>
            </a:r>
            <a:r>
              <a:rPr lang="en-IE" sz="2400" dirty="0" err="1"/>
              <a:t>na</a:t>
            </a:r>
            <a:r>
              <a:rPr lang="en-IE" sz="2400" dirty="0"/>
              <a:t> </a:t>
            </a:r>
            <a:r>
              <a:rPr lang="en-IE" sz="2400" dirty="0" err="1"/>
              <a:t>rátaí</a:t>
            </a:r>
            <a:r>
              <a:rPr lang="en-IE" sz="2400" dirty="0"/>
              <a:t> CBL a </a:t>
            </a:r>
            <a:r>
              <a:rPr lang="en-IE" sz="2400" dirty="0" err="1"/>
              <a:t>bhaineann</a:t>
            </a:r>
            <a:r>
              <a:rPr lang="en-IE" sz="2400" dirty="0"/>
              <a:t> leis </a:t>
            </a:r>
            <a:r>
              <a:rPr lang="en-IE" sz="2400" dirty="0" err="1"/>
              <a:t>na</a:t>
            </a:r>
            <a:r>
              <a:rPr lang="en-IE" sz="2400" dirty="0"/>
              <a:t> </a:t>
            </a:r>
            <a:r>
              <a:rPr lang="en-IE" sz="2400" dirty="0" err="1"/>
              <a:t>hearraí</a:t>
            </a:r>
            <a:r>
              <a:rPr lang="en-IE" sz="2400" dirty="0"/>
              <a:t> </a:t>
            </a:r>
            <a:r>
              <a:rPr lang="en-IE" sz="2400" dirty="0" err="1"/>
              <a:t>agus</a:t>
            </a:r>
            <a:r>
              <a:rPr lang="en-IE" sz="2400" dirty="0"/>
              <a:t> </a:t>
            </a:r>
            <a:r>
              <a:rPr lang="en-IE" sz="2400" dirty="0" err="1"/>
              <a:t>na</a:t>
            </a:r>
            <a:r>
              <a:rPr lang="en-IE" sz="2400" dirty="0"/>
              <a:t> </a:t>
            </a:r>
            <a:r>
              <a:rPr lang="en-IE" sz="2400" dirty="0" err="1"/>
              <a:t>seirbhísí</a:t>
            </a:r>
            <a:r>
              <a:rPr lang="en-IE" sz="2400" dirty="0"/>
              <a:t> </a:t>
            </a:r>
            <a:r>
              <a:rPr lang="en-IE" sz="2400" dirty="0" err="1"/>
              <a:t>seo</a:t>
            </a:r>
            <a:r>
              <a:rPr lang="en-IE" sz="2400" dirty="0"/>
              <a:t> </a:t>
            </a:r>
            <a:r>
              <a:rPr lang="en-IE" sz="2400" dirty="0" err="1"/>
              <a:t>thíos</a:t>
            </a:r>
            <a:r>
              <a:rPr lang="en-IE" sz="2400" dirty="0"/>
              <a:t>. </a:t>
            </a:r>
            <a:r>
              <a:rPr lang="en-IE" sz="2400" dirty="0" err="1"/>
              <a:t>Roghnaigh</a:t>
            </a:r>
            <a:r>
              <a:rPr lang="en-IE" sz="2400" dirty="0"/>
              <a:t> </a:t>
            </a:r>
            <a:r>
              <a:rPr lang="en-IE" sz="2400" b="1" dirty="0" err="1"/>
              <a:t>dhá</a:t>
            </a:r>
            <a:r>
              <a:rPr lang="en-IE" sz="2400" dirty="0"/>
              <a:t> </a:t>
            </a:r>
            <a:r>
              <a:rPr lang="en-IE" sz="2400" dirty="0" err="1"/>
              <a:t>earra</a:t>
            </a:r>
            <a:r>
              <a:rPr lang="en-IE" sz="2400" dirty="0"/>
              <a:t>/</a:t>
            </a:r>
            <a:r>
              <a:rPr lang="en-IE" sz="2400" dirty="0" err="1"/>
              <a:t>sheirbhís</a:t>
            </a:r>
            <a:r>
              <a:rPr lang="en-IE" sz="2400" dirty="0"/>
              <a:t> </a:t>
            </a:r>
            <a:r>
              <a:rPr lang="en-IE" sz="2400" dirty="0" err="1"/>
              <a:t>bhreise</a:t>
            </a:r>
            <a:r>
              <a:rPr lang="en-IE" sz="2400" dirty="0"/>
              <a:t> </a:t>
            </a:r>
            <a:r>
              <a:rPr lang="en-IE" sz="2400" dirty="0" err="1"/>
              <a:t>agus</a:t>
            </a:r>
            <a:r>
              <a:rPr lang="en-IE" sz="2400" dirty="0"/>
              <a:t> </a:t>
            </a:r>
            <a:r>
              <a:rPr lang="en-IE" sz="2400" dirty="0" err="1"/>
              <a:t>déan</a:t>
            </a:r>
            <a:r>
              <a:rPr lang="en-IE" sz="2400" dirty="0"/>
              <a:t> </a:t>
            </a:r>
            <a:r>
              <a:rPr lang="en-IE" sz="2400" dirty="0" err="1"/>
              <a:t>taifead</a:t>
            </a:r>
            <a:r>
              <a:rPr lang="en-IE" sz="2400" dirty="0"/>
              <a:t> </a:t>
            </a:r>
            <a:r>
              <a:rPr lang="en-IE" sz="2400" dirty="0" err="1"/>
              <a:t>ar</a:t>
            </a:r>
            <a:r>
              <a:rPr lang="en-IE" sz="2400" dirty="0"/>
              <a:t> </a:t>
            </a:r>
            <a:r>
              <a:rPr lang="en-IE" sz="2400" dirty="0" err="1"/>
              <a:t>na</a:t>
            </a:r>
            <a:r>
              <a:rPr lang="en-IE" sz="2400" dirty="0"/>
              <a:t> </a:t>
            </a:r>
            <a:r>
              <a:rPr lang="en-IE" sz="2400" dirty="0" err="1"/>
              <a:t>rátaí</a:t>
            </a:r>
            <a:r>
              <a:rPr lang="en-IE" sz="2400" dirty="0"/>
              <a:t> CBL </a:t>
            </a:r>
            <a:r>
              <a:rPr lang="en-IE" sz="2400" dirty="0" err="1"/>
              <a:t>atá</a:t>
            </a:r>
            <a:r>
              <a:rPr lang="en-IE" sz="2400" dirty="0"/>
              <a:t> </a:t>
            </a:r>
            <a:r>
              <a:rPr lang="en-IE" sz="2400" dirty="0" err="1"/>
              <a:t>i</a:t>
            </a:r>
            <a:r>
              <a:rPr lang="en-IE" sz="2400" dirty="0"/>
              <a:t> </a:t>
            </a:r>
            <a:r>
              <a:rPr lang="en-IE" sz="2400" dirty="0" err="1"/>
              <a:t>bhfeidhm</a:t>
            </a:r>
            <a:r>
              <a:rPr lang="en-IE" sz="2400" dirty="0"/>
              <a:t>.</a:t>
            </a:r>
            <a:endParaRPr lang="en-US" sz="2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3D9713-476F-3C5C-E704-0B435EB44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885653"/>
              </p:ext>
            </p:extLst>
          </p:nvPr>
        </p:nvGraphicFramePr>
        <p:xfrm>
          <a:off x="2269161" y="3012610"/>
          <a:ext cx="9239098" cy="3605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922">
                  <a:extLst>
                    <a:ext uri="{9D8B030D-6E8A-4147-A177-3AD203B41FA5}">
                      <a16:colId xmlns:a16="http://schemas.microsoft.com/office/drawing/2014/main" val="1506525387"/>
                    </a:ext>
                  </a:extLst>
                </a:gridCol>
                <a:gridCol w="4755662">
                  <a:extLst>
                    <a:ext uri="{9D8B030D-6E8A-4147-A177-3AD203B41FA5}">
                      <a16:colId xmlns:a16="http://schemas.microsoft.com/office/drawing/2014/main" val="1762667144"/>
                    </a:ext>
                  </a:extLst>
                </a:gridCol>
                <a:gridCol w="3726514">
                  <a:extLst>
                    <a:ext uri="{9D8B030D-6E8A-4147-A177-3AD203B41FA5}">
                      <a16:colId xmlns:a16="http://schemas.microsoft.com/office/drawing/2014/main" val="2490072274"/>
                    </a:ext>
                  </a:extLst>
                </a:gridCol>
              </a:tblGrid>
              <a:tr h="413202"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Earra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Seirbhís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Ráta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CBL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982144"/>
                  </a:ext>
                </a:extLst>
              </a:tr>
              <a:tr h="2561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Táillí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ailtire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276214"/>
                  </a:ext>
                </a:extLst>
              </a:tr>
              <a:tr h="28663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Adhlacóir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77561"/>
                  </a:ext>
                </a:extLst>
              </a:tr>
              <a:tr h="3028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Fáinní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seodra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553090"/>
                  </a:ext>
                </a:extLst>
              </a:tr>
              <a:tr h="3142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Uibheacha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254740"/>
                  </a:ext>
                </a:extLst>
              </a:tr>
              <a:tr h="3142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Millín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péinte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71740"/>
                  </a:ext>
                </a:extLst>
              </a:tr>
              <a:tr h="3142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Málaí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láimhe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524757"/>
                  </a:ext>
                </a:extLst>
              </a:tr>
              <a:tr h="247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Beir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leat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béilí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bruite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421664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Físchluichí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472011"/>
                  </a:ext>
                </a:extLst>
              </a:tr>
              <a:tr h="3142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686150"/>
                  </a:ext>
                </a:extLst>
              </a:tr>
              <a:tr h="28759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31879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0BCC8-C272-66F2-5089-8C4F22B407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blue squares&#10;&#10;Description automatically generated">
            <a:extLst>
              <a:ext uri="{FF2B5EF4-FFF2-40B4-BE49-F238E27FC236}">
                <a16:creationId xmlns:a16="http://schemas.microsoft.com/office/drawing/2014/main" id="{B67246AA-7C81-C8D8-6B53-4CD88A80E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649" y="700391"/>
            <a:ext cx="6216441" cy="61462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0624A-7575-9054-8181-C9454118FF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6888" y="576263"/>
            <a:ext cx="2592387" cy="4603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Gníomhaíocht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917DD47-81B2-0DA2-0A00-EE9618C1D533}"/>
              </a:ext>
            </a:extLst>
          </p:cNvPr>
          <p:cNvSpPr/>
          <p:nvPr/>
        </p:nvSpPr>
        <p:spPr>
          <a:xfrm>
            <a:off x="1754660" y="1664043"/>
            <a:ext cx="1804086" cy="1190294"/>
          </a:xfrm>
          <a:prstGeom prst="wedgeRoundRectCallout">
            <a:avLst>
              <a:gd name="adj1" fmla="val 33596"/>
              <a:gd name="adj2" fmla="val 63285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ga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Cén tír AE a fhorchuireann an ráta CBL is airde?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6AF963-B79F-D006-F09A-B92FF8FF56FB}"/>
              </a:ext>
            </a:extLst>
          </p:cNvPr>
          <p:cNvSpPr/>
          <p:nvPr/>
        </p:nvSpPr>
        <p:spPr>
          <a:xfrm>
            <a:off x="1754660" y="3241661"/>
            <a:ext cx="1804086" cy="1190294"/>
          </a:xfrm>
          <a:prstGeom prst="wedgeRoundRectCallout">
            <a:avLst>
              <a:gd name="adj1" fmla="val 33596"/>
              <a:gd name="adj2" fmla="val 63285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ga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Cén tír AE a fhorchuireann an ráta CBL is ísle?</a:t>
            </a:r>
            <a:endParaRPr lang="en-I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5B3FE060-6D97-37BE-FE3A-3B8344660732}"/>
              </a:ext>
            </a:extLst>
          </p:cNvPr>
          <p:cNvSpPr/>
          <p:nvPr/>
        </p:nvSpPr>
        <p:spPr>
          <a:xfrm>
            <a:off x="1754660" y="4827679"/>
            <a:ext cx="1804086" cy="1190294"/>
          </a:xfrm>
          <a:prstGeom prst="wedgeRoundRectCallout">
            <a:avLst>
              <a:gd name="adj1" fmla="val 33596"/>
              <a:gd name="adj2" fmla="val 63285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Céard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CBL in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Éirinn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A234444-9231-ACE6-17E3-294EBD6D29D2}"/>
              </a:ext>
            </a:extLst>
          </p:cNvPr>
          <p:cNvSpPr/>
          <p:nvPr/>
        </p:nvSpPr>
        <p:spPr>
          <a:xfrm>
            <a:off x="10002129" y="1367328"/>
            <a:ext cx="2026981" cy="1426050"/>
          </a:xfrm>
          <a:prstGeom prst="wedgeRoundRectCallout">
            <a:avLst>
              <a:gd name="adj1" fmla="val -33565"/>
              <a:gd name="adj2" fmla="val 65436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Ainmnigh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tíortha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leis na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giorrúcháin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BE, (ii) IT, (iii) PT?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CD7A328-25DC-AE9C-C905-75A11C9C770D}"/>
              </a:ext>
            </a:extLst>
          </p:cNvPr>
          <p:cNvSpPr/>
          <p:nvPr/>
        </p:nvSpPr>
        <p:spPr>
          <a:xfrm>
            <a:off x="10002129" y="3131821"/>
            <a:ext cx="2026981" cy="1448416"/>
          </a:xfrm>
          <a:prstGeom prst="wedgeRoundRectCallout">
            <a:avLst>
              <a:gd name="adj1" fmla="val -33140"/>
              <a:gd name="adj2" fmla="val 66869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Cad é an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ráta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caighdeánach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CBL (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Ghearmáin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agus (ii)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Fhionlainn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C093132-586D-72B6-A2DC-F3A0A824B1BA}"/>
              </a:ext>
            </a:extLst>
          </p:cNvPr>
          <p:cNvSpPr/>
          <p:nvPr/>
        </p:nvSpPr>
        <p:spPr>
          <a:xfrm>
            <a:off x="10002129" y="4967722"/>
            <a:ext cx="2026981" cy="1338575"/>
          </a:xfrm>
          <a:prstGeom prst="wedgeRoundRectCallout">
            <a:avLst>
              <a:gd name="adj1" fmla="val -33565"/>
              <a:gd name="adj2" fmla="val 66153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I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</a:t>
            </a:r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mhéad</a:t>
            </a:r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tír</a:t>
            </a:r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Aontas</a:t>
            </a:r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Eorpach</a:t>
            </a:r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7F051-5693-97F2-BBBD-9B0F1CE081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9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636CB4-E85E-8A79-F86A-B3C0E2D49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1000026"/>
            <a:ext cx="3865705" cy="1339521"/>
          </a:xfrm>
        </p:spPr>
        <p:txBody>
          <a:bodyPr anchor="t"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Clárú</a:t>
            </a:r>
            <a:r>
              <a:rPr lang="en-IE" b="1" dirty="0">
                <a:solidFill>
                  <a:srgbClr val="0E101A"/>
                </a:solidFill>
                <a:effectLst/>
              </a:rPr>
              <a:t> le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haghaidh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Cáin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Bhreisluacha</a:t>
            </a:r>
            <a:endParaRPr lang="en-GB" sz="40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0285253-405E-2402-8004-BF690ECDCE4A}"/>
              </a:ext>
            </a:extLst>
          </p:cNvPr>
          <p:cNvSpPr/>
          <p:nvPr/>
        </p:nvSpPr>
        <p:spPr>
          <a:xfrm>
            <a:off x="617966" y="2141816"/>
            <a:ext cx="3938793" cy="1462444"/>
          </a:xfrm>
          <a:prstGeom prst="wedgeRoundRectCallout">
            <a:avLst>
              <a:gd name="adj1" fmla="val 8387"/>
              <a:gd name="adj2" fmla="val 68036"/>
              <a:gd name="adj3" fmla="val 16667"/>
            </a:avLst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gnó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deartha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láithreán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gréasáin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féin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díolachán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de €45,000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agam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mbliana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.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CBL?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4993FA-B8F5-C22E-0E06-7E4BDF26F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3" r="19115" b="2620"/>
          <a:stretch/>
        </p:blipFill>
        <p:spPr>
          <a:xfrm>
            <a:off x="426691" y="3468131"/>
            <a:ext cx="3731480" cy="3389870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3EE2DEC3-5E0B-D232-CB3D-F3DA9B9EB3B8}"/>
              </a:ext>
            </a:extLst>
          </p:cNvPr>
          <p:cNvSpPr/>
          <p:nvPr/>
        </p:nvSpPr>
        <p:spPr>
          <a:xfrm>
            <a:off x="5036085" y="919743"/>
            <a:ext cx="3886200" cy="1360735"/>
          </a:xfrm>
          <a:prstGeom prst="wedgeRoundRectCallout">
            <a:avLst>
              <a:gd name="adj1" fmla="val 57688"/>
              <a:gd name="adj2" fmla="val 33082"/>
              <a:gd name="adj3" fmla="val 16667"/>
            </a:avLst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gnólacht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sholáthraíonn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earraí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seirbhísí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'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cuntasacha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féadfaidh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siad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agus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cuntas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thabhairt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CBL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E19C742E-F2D2-4C84-487F-7AD67FBA38C6}"/>
              </a:ext>
            </a:extLst>
          </p:cNvPr>
          <p:cNvSpPr/>
          <p:nvPr/>
        </p:nvSpPr>
        <p:spPr>
          <a:xfrm>
            <a:off x="5004872" y="2636196"/>
            <a:ext cx="3948627" cy="2276271"/>
          </a:xfrm>
          <a:prstGeom prst="wedgeRoundRectCallout">
            <a:avLst>
              <a:gd name="adj1" fmla="val 57579"/>
              <a:gd name="adj2" fmla="val -8768"/>
              <a:gd name="adj3" fmla="val 16667"/>
            </a:avLst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Gnólachtaí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bhaineann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tairseach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díolacháin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thíos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amach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is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dóibh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agus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cuntas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thabhairt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CBL:</a:t>
            </a:r>
          </a:p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Tairseach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earraí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€75,000</a:t>
            </a:r>
          </a:p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Tairseach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seirbhísí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€37,500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582E109F-0E04-D78A-981C-019AF02F87A7}"/>
              </a:ext>
            </a:extLst>
          </p:cNvPr>
          <p:cNvSpPr/>
          <p:nvPr/>
        </p:nvSpPr>
        <p:spPr>
          <a:xfrm>
            <a:off x="5004873" y="5041658"/>
            <a:ext cx="3886200" cy="1217844"/>
          </a:xfrm>
          <a:prstGeom prst="wedgeRoundRectCallout">
            <a:avLst>
              <a:gd name="adj1" fmla="val 56684"/>
              <a:gd name="adj2" fmla="val -32636"/>
              <a:gd name="adj3" fmla="val 16667"/>
            </a:avLst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Féadann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gnólachtaí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clárú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seirbhísí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ríomh-chlárúcháin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gCoimisinéirí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ROS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9EA23D-81F9-F1B1-F195-C4BC9BA26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4" t="5008" r="26723" b="8267"/>
          <a:stretch/>
        </p:blipFill>
        <p:spPr>
          <a:xfrm>
            <a:off x="9127525" y="2709933"/>
            <a:ext cx="3064475" cy="414806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B5C9C6B-9240-4ABE-6B6F-3F3895D387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pPr algn="l"/>
            <a:fld id="{FA631654-3961-674F-A770-60B6B07B9FCA}" type="slidenum">
              <a:rPr lang="en-US" smtClean="0"/>
              <a:pPr algn="l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9DD7F0-A1D5-7B86-EF24-BE1D4A3B04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/>
              <a:t>Físeán</a:t>
            </a:r>
            <a:r>
              <a:rPr lang="en-US" dirty="0"/>
              <a:t> 2</a:t>
            </a:r>
          </a:p>
        </p:txBody>
      </p:sp>
      <p:pic>
        <p:nvPicPr>
          <p:cNvPr id="3" name="IRISH - Unit 6 - ROS eRegistration - FA" descr="Físeán dar teideal seirbhisi chlárúchán na gcoimisinéirí ioncaim">
            <a:hlinkClick r:id="" action="ppaction://media"/>
            <a:extLst>
              <a:ext uri="{FF2B5EF4-FFF2-40B4-BE49-F238E27FC236}">
                <a16:creationId xmlns:a16="http://schemas.microsoft.com/office/drawing/2014/main" id="{95BD5651-AEE9-25CE-68EA-45D194610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5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6BEC4-1AF8-BA98-7AE0-4E5D8965C6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576533"/>
            <a:ext cx="2660380" cy="497887"/>
          </a:xfrm>
        </p:spPr>
        <p:txBody>
          <a:bodyPr>
            <a:normAutofit/>
          </a:bodyPr>
          <a:lstStyle/>
          <a:p>
            <a:r>
              <a:rPr lang="en-US" dirty="0" err="1"/>
              <a:t>Gníomhaíocht</a:t>
            </a:r>
            <a:r>
              <a:rPr lang="en-US" dirty="0"/>
              <a:t>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88A2E-EB57-8693-D384-6331FF74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Aonad</a:t>
            </a:r>
            <a:r>
              <a:rPr lang="en-GB" dirty="0"/>
              <a:t> 5 – </a:t>
            </a:r>
            <a:r>
              <a:rPr lang="en-GB" dirty="0" err="1"/>
              <a:t>Dul</a:t>
            </a:r>
            <a:r>
              <a:rPr lang="en-GB" dirty="0"/>
              <a:t> </a:t>
            </a:r>
            <a:r>
              <a:rPr lang="en-GB" dirty="0" err="1"/>
              <a:t>Siar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4764B7-AC9F-3455-1B32-7580F425E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Líon</a:t>
            </a:r>
            <a:r>
              <a:rPr lang="en-GB" dirty="0"/>
              <a:t> </a:t>
            </a:r>
            <a:r>
              <a:rPr lang="en-GB" dirty="0" err="1"/>
              <a:t>isteach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bearnaí</a:t>
            </a:r>
            <a:r>
              <a:rPr lang="en-GB" dirty="0"/>
              <a:t> </a:t>
            </a:r>
            <a:r>
              <a:rPr lang="en-GB" dirty="0" err="1"/>
              <a:t>sna</a:t>
            </a:r>
            <a:r>
              <a:rPr lang="en-GB" dirty="0"/>
              <a:t> </a:t>
            </a:r>
            <a:r>
              <a:rPr lang="en-GB" dirty="0" err="1"/>
              <a:t>habairtí</a:t>
            </a:r>
            <a:r>
              <a:rPr lang="en-GB" dirty="0"/>
              <a:t> </a:t>
            </a:r>
            <a:r>
              <a:rPr lang="en-GB" dirty="0" err="1"/>
              <a:t>seo</a:t>
            </a:r>
            <a:r>
              <a:rPr lang="en-GB" dirty="0"/>
              <a:t> </a:t>
            </a:r>
            <a:r>
              <a:rPr lang="en-GB" dirty="0" err="1"/>
              <a:t>thíos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45855-9165-B497-8460-B8F82BF0D421}"/>
              </a:ext>
            </a:extLst>
          </p:cNvPr>
          <p:cNvSpPr txBox="1"/>
          <p:nvPr/>
        </p:nvSpPr>
        <p:spPr>
          <a:xfrm>
            <a:off x="1814802" y="2069656"/>
            <a:ext cx="10189130" cy="4135354"/>
          </a:xfrm>
          <a:prstGeom prst="rect">
            <a:avLst/>
          </a:prstGeom>
          <a:solidFill>
            <a:schemeClr val="bg1"/>
          </a:solidFill>
          <a:ln w="28575">
            <a:solidFill>
              <a:srgbClr val="60003B"/>
            </a:solidFill>
          </a:ln>
        </p:spPr>
        <p:txBody>
          <a:bodyPr wrap="square" lIns="144000" tIns="36000" rIns="144000" bIns="36000" rtlCol="0">
            <a:spAutoFit/>
          </a:bodyPr>
          <a:lstStyle/>
          <a:p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Chun do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chéad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phost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chlárú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, is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duit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úsáid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bhaint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IE" sz="22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____________ -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ardán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líne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gCoimisinéirí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Beidh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ort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sonraí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leith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 chur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áireamh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uimhir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chlárúcháin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an </a:t>
            </a:r>
            <a:r>
              <a:rPr lang="en-IE" sz="22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E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meastachán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d’</a:t>
            </a:r>
            <a:r>
              <a:rPr lang="en-IE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E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iomlán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agus an </a:t>
            </a:r>
            <a:b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sz="22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IE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thosaíonn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phost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I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Nuair 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bheidh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sonraí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ag na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úsáideann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siad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Fógra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IE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IE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gCoimisinéirí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le cur in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iúl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d'fhostóir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méid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cánach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gá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duit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íoc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IE" sz="22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IE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	  	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 agus ÁSPC.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Gheobhaidh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lúide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</a:p>
          <a:p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IE" sz="22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E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I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Daoine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féin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IE" sz="22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IE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agus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daoine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aonair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atá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cláraithe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chun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IE" sz="22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IE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	_____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Áitiúil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íoc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cláraíonn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siadsan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ardán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en-IE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freisin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011B6D8-E947-1BDE-CC03-2FA9715D4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Straight Connector 7" descr="Spás chun an focal dar tús m a chomhlánú (don cheacht líon isteach na bearnaí)&#10;">
            <a:extLst>
              <a:ext uri="{FF2B5EF4-FFF2-40B4-BE49-F238E27FC236}">
                <a16:creationId xmlns:a16="http://schemas.microsoft.com/office/drawing/2014/main" id="{0390EC2D-ACEA-1C97-478F-2280A41D37A2}"/>
              </a:ext>
            </a:extLst>
          </p:cNvPr>
          <p:cNvCxnSpPr>
            <a:cxnSpLocks/>
          </p:cNvCxnSpPr>
          <p:nvPr/>
        </p:nvCxnSpPr>
        <p:spPr>
          <a:xfrm>
            <a:off x="8721969" y="2397287"/>
            <a:ext cx="16088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Spás chun an focal dar tús f a chomhlánú (don cheacht líon isteach na bearnaí)&#10;">
            <a:extLst>
              <a:ext uri="{FF2B5EF4-FFF2-40B4-BE49-F238E27FC236}">
                <a16:creationId xmlns:a16="http://schemas.microsoft.com/office/drawing/2014/main" id="{B5E91099-DB4C-A00F-56B5-69F024966389}"/>
              </a:ext>
            </a:extLst>
          </p:cNvPr>
          <p:cNvCxnSpPr/>
          <p:nvPr/>
        </p:nvCxnSpPr>
        <p:spPr>
          <a:xfrm>
            <a:off x="3809999" y="3074141"/>
            <a:ext cx="170895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Spás chun an focal dar tús I a chomhlánú (don cheacht líon isteach na bearnaí)&#10;">
            <a:extLst>
              <a:ext uri="{FF2B5EF4-FFF2-40B4-BE49-F238E27FC236}">
                <a16:creationId xmlns:a16="http://schemas.microsoft.com/office/drawing/2014/main" id="{46F3C11B-A0D7-E66B-B48B-6BAB9C7003D8}"/>
              </a:ext>
            </a:extLst>
          </p:cNvPr>
          <p:cNvCxnSpPr>
            <a:cxnSpLocks/>
          </p:cNvCxnSpPr>
          <p:nvPr/>
        </p:nvCxnSpPr>
        <p:spPr>
          <a:xfrm>
            <a:off x="7580142" y="3071796"/>
            <a:ext cx="1700045" cy="234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 descr="Spás chun an focal dar tús d a chomhlánú (don cheacht líon isteach na bearnaí)&#10;">
            <a:extLst>
              <a:ext uri="{FF2B5EF4-FFF2-40B4-BE49-F238E27FC236}">
                <a16:creationId xmlns:a16="http://schemas.microsoft.com/office/drawing/2014/main" id="{8E64498F-8CBB-01F4-4E16-D45B909D6E31}"/>
              </a:ext>
            </a:extLst>
          </p:cNvPr>
          <p:cNvCxnSpPr>
            <a:cxnSpLocks/>
          </p:cNvCxnSpPr>
          <p:nvPr/>
        </p:nvCxnSpPr>
        <p:spPr>
          <a:xfrm>
            <a:off x="2101042" y="3407898"/>
            <a:ext cx="162072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descr="Spás chun an focal dar tús M a chomhlánú (don cheacht líon isteach na bearnaí)&#10;">
            <a:extLst>
              <a:ext uri="{FF2B5EF4-FFF2-40B4-BE49-F238E27FC236}">
                <a16:creationId xmlns:a16="http://schemas.microsoft.com/office/drawing/2014/main" id="{AC6B96D0-FC4E-F10A-C9A5-BF142569C2C9}"/>
              </a:ext>
            </a:extLst>
          </p:cNvPr>
          <p:cNvCxnSpPr>
            <a:cxnSpLocks/>
          </p:cNvCxnSpPr>
          <p:nvPr/>
        </p:nvCxnSpPr>
        <p:spPr>
          <a:xfrm>
            <a:off x="4904935" y="4749821"/>
            <a:ext cx="1580271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 descr="Spás chun an focal dar tús P a chomhlánú (don cheacht líon isteach na bearnaí)&#10;">
            <a:extLst>
              <a:ext uri="{FF2B5EF4-FFF2-40B4-BE49-F238E27FC236}">
                <a16:creationId xmlns:a16="http://schemas.microsoft.com/office/drawing/2014/main" id="{7E1BB9DD-EF06-F296-5BAF-E20D8F6583A5}"/>
              </a:ext>
            </a:extLst>
          </p:cNvPr>
          <p:cNvCxnSpPr>
            <a:cxnSpLocks/>
          </p:cNvCxnSpPr>
          <p:nvPr/>
        </p:nvCxnSpPr>
        <p:spPr>
          <a:xfrm>
            <a:off x="11047505" y="4082444"/>
            <a:ext cx="60604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descr="Spás chun an focal dar tús A a chomhlánú (don cheacht líon isteach na bearnaí)&#10;">
            <a:extLst>
              <a:ext uri="{FF2B5EF4-FFF2-40B4-BE49-F238E27FC236}">
                <a16:creationId xmlns:a16="http://schemas.microsoft.com/office/drawing/2014/main" id="{E873992C-9D9A-9462-6B59-B4E508981C5D}"/>
              </a:ext>
            </a:extLst>
          </p:cNvPr>
          <p:cNvCxnSpPr>
            <a:cxnSpLocks/>
          </p:cNvCxnSpPr>
          <p:nvPr/>
        </p:nvCxnSpPr>
        <p:spPr>
          <a:xfrm>
            <a:off x="2262183" y="5091394"/>
            <a:ext cx="14595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 descr="Spás chun an focal dar tús f a chomhlánú (don cheacht líon isteach na bearnaí)&#10;">
            <a:extLst>
              <a:ext uri="{FF2B5EF4-FFF2-40B4-BE49-F238E27FC236}">
                <a16:creationId xmlns:a16="http://schemas.microsoft.com/office/drawing/2014/main" id="{8EE8CB82-BCD8-ED05-1651-E0B4CDED856E}"/>
              </a:ext>
            </a:extLst>
          </p:cNvPr>
          <p:cNvCxnSpPr>
            <a:cxnSpLocks/>
          </p:cNvCxnSpPr>
          <p:nvPr/>
        </p:nvCxnSpPr>
        <p:spPr>
          <a:xfrm>
            <a:off x="3848738" y="5756153"/>
            <a:ext cx="79425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 descr="Spás chun an focal dar tús M a chomhlánú (don cheacht líon isteach na bearnaí)&#10;">
            <a:extLst>
              <a:ext uri="{FF2B5EF4-FFF2-40B4-BE49-F238E27FC236}">
                <a16:creationId xmlns:a16="http://schemas.microsoft.com/office/drawing/2014/main" id="{C1320810-4998-AB28-6910-162D638315FF}"/>
              </a:ext>
            </a:extLst>
          </p:cNvPr>
          <p:cNvCxnSpPr>
            <a:cxnSpLocks/>
          </p:cNvCxnSpPr>
          <p:nvPr/>
        </p:nvCxnSpPr>
        <p:spPr>
          <a:xfrm>
            <a:off x="10761748" y="5746425"/>
            <a:ext cx="9266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3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2FB19ED-F405-A4B2-187F-9822D7F6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Gnólachtaí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Cláraithe</a:t>
            </a:r>
            <a:r>
              <a:rPr lang="en-IE" b="1" dirty="0">
                <a:solidFill>
                  <a:srgbClr val="0E101A"/>
                </a:solidFill>
                <a:effectLst/>
              </a:rPr>
              <a:t> le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haghaidh</a:t>
            </a:r>
            <a:r>
              <a:rPr lang="en-IE" b="1" dirty="0">
                <a:solidFill>
                  <a:srgbClr val="0E101A"/>
                </a:solidFill>
                <a:effectLst/>
              </a:rPr>
              <a:t> CBL</a:t>
            </a:r>
            <a:endParaRPr lang="en-US" dirty="0"/>
          </a:p>
        </p:txBody>
      </p:sp>
      <p:grpSp>
        <p:nvGrpSpPr>
          <p:cNvPr id="10" name="Group 9" descr="Seoltar CBL €23 chuig&#10;">
            <a:extLst>
              <a:ext uri="{FF2B5EF4-FFF2-40B4-BE49-F238E27FC236}">
                <a16:creationId xmlns:a16="http://schemas.microsoft.com/office/drawing/2014/main" id="{BF213F8D-D445-AE3B-4929-949A23DD78DF}"/>
              </a:ext>
            </a:extLst>
          </p:cNvPr>
          <p:cNvGrpSpPr/>
          <p:nvPr/>
        </p:nvGrpSpPr>
        <p:grpSpPr>
          <a:xfrm>
            <a:off x="5784378" y="2398282"/>
            <a:ext cx="2094702" cy="844391"/>
            <a:chOff x="5784378" y="2398282"/>
            <a:chExt cx="2094702" cy="844391"/>
          </a:xfrm>
        </p:grpSpPr>
        <p:sp>
          <p:nvSpPr>
            <p:cNvPr id="15" name="Up Arrow 14">
              <a:extLst>
                <a:ext uri="{FF2B5EF4-FFF2-40B4-BE49-F238E27FC236}">
                  <a16:creationId xmlns:a16="http://schemas.microsoft.com/office/drawing/2014/main" id="{8689CDB0-2622-A65E-85B1-E5C825FFA202}"/>
                </a:ext>
              </a:extLst>
            </p:cNvPr>
            <p:cNvSpPr/>
            <p:nvPr/>
          </p:nvSpPr>
          <p:spPr>
            <a:xfrm>
              <a:off x="6704910" y="2398282"/>
              <a:ext cx="250697" cy="259571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9FF3C6-D212-F09F-F02A-4CB703222EF7}"/>
                </a:ext>
              </a:extLst>
            </p:cNvPr>
            <p:cNvSpPr txBox="1"/>
            <p:nvPr/>
          </p:nvSpPr>
          <p:spPr>
            <a:xfrm>
              <a:off x="5784378" y="2633788"/>
              <a:ext cx="2094702" cy="608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Seoltar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CBL €23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chuig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 descr="€46 CBL bailithe&#10;Coinníonn sé €23*&#10;CBL €23 seolta chuig na Coimisinéirí Ioncaim&#10;">
            <a:extLst>
              <a:ext uri="{FF2B5EF4-FFF2-40B4-BE49-F238E27FC236}">
                <a16:creationId xmlns:a16="http://schemas.microsoft.com/office/drawing/2014/main" id="{081C78CA-B863-1F20-FA79-6FE48E72C0EE}"/>
              </a:ext>
            </a:extLst>
          </p:cNvPr>
          <p:cNvGrpSpPr/>
          <p:nvPr/>
        </p:nvGrpSpPr>
        <p:grpSpPr>
          <a:xfrm>
            <a:off x="5458106" y="4005063"/>
            <a:ext cx="2749191" cy="2518831"/>
            <a:chOff x="5458106" y="4005063"/>
            <a:chExt cx="2749191" cy="2518831"/>
          </a:xfrm>
        </p:grpSpPr>
        <p:sp>
          <p:nvSpPr>
            <p:cNvPr id="42" name="Up Arrow 41">
              <a:extLst>
                <a:ext uri="{FF2B5EF4-FFF2-40B4-BE49-F238E27FC236}">
                  <a16:creationId xmlns:a16="http://schemas.microsoft.com/office/drawing/2014/main" id="{5441FB45-D8CB-532F-B37E-7E3F86498E6C}"/>
                </a:ext>
              </a:extLst>
            </p:cNvPr>
            <p:cNvSpPr/>
            <p:nvPr/>
          </p:nvSpPr>
          <p:spPr>
            <a:xfrm rot="10800000">
              <a:off x="6704909" y="4005063"/>
              <a:ext cx="250697" cy="1295483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76509B-D0D0-4CC1-221D-274B03B5DAB6}"/>
                </a:ext>
              </a:extLst>
            </p:cNvPr>
            <p:cNvSpPr txBox="1"/>
            <p:nvPr/>
          </p:nvSpPr>
          <p:spPr>
            <a:xfrm>
              <a:off x="5458106" y="5402048"/>
              <a:ext cx="2749191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€46 CBL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bailithe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ts val="2000"/>
                </a:lnSpc>
              </a:pP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Coinníonn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sé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€23*</a:t>
              </a:r>
            </a:p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CBL €23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seolta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chuig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Coimisinéirí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Ioncaim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 descr="Díoltar teilifís le haghaidh €100+23% CBL €123&#10;">
            <a:extLst>
              <a:ext uri="{FF2B5EF4-FFF2-40B4-BE49-F238E27FC236}">
                <a16:creationId xmlns:a16="http://schemas.microsoft.com/office/drawing/2014/main" id="{21D93B03-E68F-B852-CEB7-575D0F3A34ED}"/>
              </a:ext>
            </a:extLst>
          </p:cNvPr>
          <p:cNvGrpSpPr/>
          <p:nvPr/>
        </p:nvGrpSpPr>
        <p:grpSpPr>
          <a:xfrm>
            <a:off x="3372614" y="2640107"/>
            <a:ext cx="2519531" cy="1017070"/>
            <a:chOff x="3372614" y="2640107"/>
            <a:chExt cx="2519531" cy="1017070"/>
          </a:xfrm>
        </p:grpSpPr>
        <p:sp>
          <p:nvSpPr>
            <p:cNvPr id="55" name="Up Arrow 54">
              <a:extLst>
                <a:ext uri="{FF2B5EF4-FFF2-40B4-BE49-F238E27FC236}">
                  <a16:creationId xmlns:a16="http://schemas.microsoft.com/office/drawing/2014/main" id="{100BBE62-B66C-89E9-CF6C-2681785559FE}"/>
                </a:ext>
              </a:extLst>
            </p:cNvPr>
            <p:cNvSpPr/>
            <p:nvPr/>
          </p:nvSpPr>
          <p:spPr>
            <a:xfrm rot="5400000">
              <a:off x="4567384" y="2446557"/>
              <a:ext cx="250697" cy="2170543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E5637D-FF16-932D-5441-06ACA0677ABD}"/>
                </a:ext>
              </a:extLst>
            </p:cNvPr>
            <p:cNvSpPr txBox="1"/>
            <p:nvPr/>
          </p:nvSpPr>
          <p:spPr>
            <a:xfrm>
              <a:off x="3372614" y="2640107"/>
              <a:ext cx="2519531" cy="86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Díoltar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teilifís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le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haghaidh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€100+23% CBL €123</a:t>
              </a:r>
            </a:p>
          </p:txBody>
        </p:sp>
      </p:grpSp>
      <p:grpSp>
        <p:nvGrpSpPr>
          <p:cNvPr id="6" name="Group 5" descr="Díolann sé teilifís le haghaidh €200+23% CBL €246&#10;">
            <a:extLst>
              <a:ext uri="{FF2B5EF4-FFF2-40B4-BE49-F238E27FC236}">
                <a16:creationId xmlns:a16="http://schemas.microsoft.com/office/drawing/2014/main" id="{EEB144C3-939E-5C39-9687-6C901E5FDD80}"/>
              </a:ext>
            </a:extLst>
          </p:cNvPr>
          <p:cNvGrpSpPr/>
          <p:nvPr/>
        </p:nvGrpSpPr>
        <p:grpSpPr>
          <a:xfrm>
            <a:off x="7777437" y="2617247"/>
            <a:ext cx="2407342" cy="1039930"/>
            <a:chOff x="7777437" y="2617247"/>
            <a:chExt cx="2407342" cy="1039930"/>
          </a:xfrm>
        </p:grpSpPr>
        <p:sp>
          <p:nvSpPr>
            <p:cNvPr id="56" name="Up Arrow 55">
              <a:extLst>
                <a:ext uri="{FF2B5EF4-FFF2-40B4-BE49-F238E27FC236}">
                  <a16:creationId xmlns:a16="http://schemas.microsoft.com/office/drawing/2014/main" id="{5CF6C6DD-A2FD-3F1C-1FED-1EE5E9EE4EA5}"/>
                </a:ext>
              </a:extLst>
            </p:cNvPr>
            <p:cNvSpPr/>
            <p:nvPr/>
          </p:nvSpPr>
          <p:spPr>
            <a:xfrm rot="5400000">
              <a:off x="8890298" y="2362696"/>
              <a:ext cx="250697" cy="2338265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B4EEEC-68D4-F281-9E95-0CB8291CE80B}"/>
                </a:ext>
              </a:extLst>
            </p:cNvPr>
            <p:cNvSpPr txBox="1"/>
            <p:nvPr/>
          </p:nvSpPr>
          <p:spPr>
            <a:xfrm>
              <a:off x="7777437" y="2617247"/>
              <a:ext cx="2310700" cy="8653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Díolann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sé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teilifís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le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haghaidh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€200+23% CBL €246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E0F04-8A6E-3110-1C7D-5BFEB3757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3" name="Group 12" descr="CBL faighte = €46&#10;">
            <a:extLst>
              <a:ext uri="{FF2B5EF4-FFF2-40B4-BE49-F238E27FC236}">
                <a16:creationId xmlns:a16="http://schemas.microsoft.com/office/drawing/2014/main" id="{2FC59FF5-17A7-8EE2-DA08-5426732FA088}"/>
              </a:ext>
            </a:extLst>
          </p:cNvPr>
          <p:cNvGrpSpPr/>
          <p:nvPr/>
        </p:nvGrpSpPr>
        <p:grpSpPr>
          <a:xfrm>
            <a:off x="8345918" y="1597738"/>
            <a:ext cx="2896848" cy="895038"/>
            <a:chOff x="8345918" y="1597738"/>
            <a:chExt cx="2896848" cy="895038"/>
          </a:xfrm>
        </p:grpSpPr>
        <p:sp>
          <p:nvSpPr>
            <p:cNvPr id="50" name="Up Arrow 49">
              <a:extLst>
                <a:ext uri="{FF2B5EF4-FFF2-40B4-BE49-F238E27FC236}">
                  <a16:creationId xmlns:a16="http://schemas.microsoft.com/office/drawing/2014/main" id="{90F20E24-6E43-B6D4-97A3-D45342F33E06}"/>
                </a:ext>
              </a:extLst>
            </p:cNvPr>
            <p:cNvSpPr/>
            <p:nvPr/>
          </p:nvSpPr>
          <p:spPr>
            <a:xfrm rot="5400000">
              <a:off x="8400560" y="1874626"/>
              <a:ext cx="250697" cy="359982"/>
            </a:xfrm>
            <a:prstGeom prst="upArrow">
              <a:avLst/>
            </a:prstGeom>
            <a:solidFill>
              <a:srgbClr val="6C54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 descr="VAT received = €46, by the Revenue Commissioners">
              <a:extLst>
                <a:ext uri="{FF2B5EF4-FFF2-40B4-BE49-F238E27FC236}">
                  <a16:creationId xmlns:a16="http://schemas.microsoft.com/office/drawing/2014/main" id="{2CB4C1E5-EADE-6DF1-57A6-8C10572B014D}"/>
                </a:ext>
              </a:extLst>
            </p:cNvPr>
            <p:cNvSpPr/>
            <p:nvPr/>
          </p:nvSpPr>
          <p:spPr>
            <a:xfrm>
              <a:off x="9022384" y="1597738"/>
              <a:ext cx="2220382" cy="895038"/>
            </a:xfrm>
            <a:prstGeom prst="ellipse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20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CBL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faighte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€46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0AE891A-4CDC-48A3-54AC-498F5FBD09FF}"/>
              </a:ext>
            </a:extLst>
          </p:cNvPr>
          <p:cNvSpPr/>
          <p:nvPr/>
        </p:nvSpPr>
        <p:spPr>
          <a:xfrm>
            <a:off x="1752780" y="3218730"/>
            <a:ext cx="1557218" cy="626196"/>
          </a:xfrm>
          <a:prstGeom prst="roundRect">
            <a:avLst/>
          </a:prstGeom>
          <a:solidFill>
            <a:srgbClr val="6000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Déantóir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0538D0E-7AC1-F4A2-8106-315091C1EF35}"/>
              </a:ext>
            </a:extLst>
          </p:cNvPr>
          <p:cNvSpPr/>
          <p:nvPr/>
        </p:nvSpPr>
        <p:spPr>
          <a:xfrm>
            <a:off x="5999182" y="3218730"/>
            <a:ext cx="1662153" cy="626196"/>
          </a:xfrm>
          <a:prstGeom prst="roundRect">
            <a:avLst/>
          </a:prstGeom>
          <a:solidFill>
            <a:srgbClr val="6C54A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Miondíoltóir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 descr="Íoctar €123 ar an teilifís&#10;">
            <a:extLst>
              <a:ext uri="{FF2B5EF4-FFF2-40B4-BE49-F238E27FC236}">
                <a16:creationId xmlns:a16="http://schemas.microsoft.com/office/drawing/2014/main" id="{CCE1A457-F3FF-A74E-DD3F-A5097789E61B}"/>
              </a:ext>
            </a:extLst>
          </p:cNvPr>
          <p:cNvGrpSpPr/>
          <p:nvPr/>
        </p:nvGrpSpPr>
        <p:grpSpPr>
          <a:xfrm>
            <a:off x="3376205" y="3191987"/>
            <a:ext cx="2674072" cy="1975900"/>
            <a:chOff x="3376205" y="3191987"/>
            <a:chExt cx="2674072" cy="19759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8E6BAB-763A-7474-96F5-C0B81668B774}"/>
                </a:ext>
              </a:extLst>
            </p:cNvPr>
            <p:cNvSpPr txBox="1"/>
            <p:nvPr/>
          </p:nvSpPr>
          <p:spPr>
            <a:xfrm>
              <a:off x="3902780" y="4559002"/>
              <a:ext cx="1887944" cy="60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Íoctar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€123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teilifís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E834C53-4C9D-023A-F39C-97FFCC3AC85C}"/>
                </a:ext>
              </a:extLst>
            </p:cNvPr>
            <p:cNvGrpSpPr/>
            <p:nvPr/>
          </p:nvGrpSpPr>
          <p:grpSpPr>
            <a:xfrm>
              <a:off x="3376205" y="3191987"/>
              <a:ext cx="2674072" cy="1245198"/>
              <a:chOff x="3384020" y="3250602"/>
              <a:chExt cx="2674072" cy="1245198"/>
            </a:xfrm>
          </p:grpSpPr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28D78DC6-088D-7050-C510-3EDD05376357}"/>
                  </a:ext>
                </a:extLst>
              </p:cNvPr>
              <p:cNvSpPr/>
              <p:nvPr/>
            </p:nvSpPr>
            <p:spPr>
              <a:xfrm rot="5400000">
                <a:off x="4181907" y="2619615"/>
                <a:ext cx="1245198" cy="2507172"/>
              </a:xfrm>
              <a:prstGeom prst="arc">
                <a:avLst>
                  <a:gd name="adj1" fmla="val 16676986"/>
                  <a:gd name="adj2" fmla="val 4834620"/>
                </a:avLst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1E0A188F-012E-2FEB-B503-E823BBBE2A89}"/>
                  </a:ext>
                </a:extLst>
              </p:cNvPr>
              <p:cNvSpPr/>
              <p:nvPr/>
            </p:nvSpPr>
            <p:spPr>
              <a:xfrm rot="19041664">
                <a:off x="3384020" y="3934411"/>
                <a:ext cx="368533" cy="191046"/>
              </a:xfrm>
              <a:prstGeom prst="triangle">
                <a:avLst/>
              </a:prstGeom>
              <a:solidFill>
                <a:srgbClr val="6C54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F9A774C-29CB-1E79-5D51-CEA458711787}"/>
              </a:ext>
            </a:extLst>
          </p:cNvPr>
          <p:cNvSpPr txBox="1"/>
          <p:nvPr/>
        </p:nvSpPr>
        <p:spPr>
          <a:xfrm>
            <a:off x="1558605" y="3932301"/>
            <a:ext cx="1824675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€100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coinnithe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ag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déantóir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 descr="Seoltar CBL €23 chuig&#10;">
            <a:extLst>
              <a:ext uri="{FF2B5EF4-FFF2-40B4-BE49-F238E27FC236}">
                <a16:creationId xmlns:a16="http://schemas.microsoft.com/office/drawing/2014/main" id="{C134B5A2-2AB7-66F9-B4BA-08719DBB8883}"/>
              </a:ext>
            </a:extLst>
          </p:cNvPr>
          <p:cNvGrpSpPr/>
          <p:nvPr/>
        </p:nvGrpSpPr>
        <p:grpSpPr>
          <a:xfrm>
            <a:off x="1510377" y="1807175"/>
            <a:ext cx="3670891" cy="1519151"/>
            <a:chOff x="1510377" y="1807175"/>
            <a:chExt cx="3670891" cy="15191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9254BD-3758-5A22-E648-96D30AC46858}"/>
                </a:ext>
              </a:extLst>
            </p:cNvPr>
            <p:cNvSpPr txBox="1"/>
            <p:nvPr/>
          </p:nvSpPr>
          <p:spPr>
            <a:xfrm>
              <a:off x="1510377" y="2527108"/>
              <a:ext cx="20420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Seoltar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CBL </a:t>
              </a:r>
              <a:b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€23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chuig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6" name="Group 35" descr="€23 VAT is sent to the Revenue Commissioner&#10;">
              <a:extLst>
                <a:ext uri="{FF2B5EF4-FFF2-40B4-BE49-F238E27FC236}">
                  <a16:creationId xmlns:a16="http://schemas.microsoft.com/office/drawing/2014/main" id="{572DE30E-D627-D5DB-3AA0-ACBB3F7AB95C}"/>
                </a:ext>
              </a:extLst>
            </p:cNvPr>
            <p:cNvGrpSpPr/>
            <p:nvPr/>
          </p:nvGrpSpPr>
          <p:grpSpPr>
            <a:xfrm>
              <a:off x="2505194" y="1807175"/>
              <a:ext cx="2676074" cy="1519151"/>
              <a:chOff x="3123502" y="1717965"/>
              <a:chExt cx="2676074" cy="1519151"/>
            </a:xfrm>
          </p:grpSpPr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6DC98A54-0B00-114B-B5BE-F558236DF411}"/>
                  </a:ext>
                </a:extLst>
              </p:cNvPr>
              <p:cNvSpPr/>
              <p:nvPr/>
            </p:nvSpPr>
            <p:spPr>
              <a:xfrm rot="10800000">
                <a:off x="3123502" y="1905462"/>
                <a:ext cx="1476614" cy="1331654"/>
              </a:xfrm>
              <a:prstGeom prst="arc">
                <a:avLst>
                  <a:gd name="adj1" fmla="val 826750"/>
                  <a:gd name="adj2" fmla="val 5336632"/>
                </a:avLst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riangle 19">
                <a:extLst>
                  <a:ext uri="{FF2B5EF4-FFF2-40B4-BE49-F238E27FC236}">
                    <a16:creationId xmlns:a16="http://schemas.microsoft.com/office/drawing/2014/main" id="{1CD1ECC4-7963-5CCE-B896-AB626C36F929}"/>
                  </a:ext>
                </a:extLst>
              </p:cNvPr>
              <p:cNvSpPr/>
              <p:nvPr/>
            </p:nvSpPr>
            <p:spPr>
              <a:xfrm rot="5400000">
                <a:off x="5519786" y="1806709"/>
                <a:ext cx="368533" cy="191046"/>
              </a:xfrm>
              <a:prstGeom prst="triangle">
                <a:avLst/>
              </a:prstGeom>
              <a:solidFill>
                <a:srgbClr val="6C54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84A1024-993A-A5C4-5C2B-BF3E9AC7D3EE}"/>
                  </a:ext>
                </a:extLst>
              </p:cNvPr>
              <p:cNvCxnSpPr>
                <a:cxnSpLocks/>
                <a:endCxn id="20" idx="3"/>
              </p:cNvCxnSpPr>
              <p:nvPr/>
            </p:nvCxnSpPr>
            <p:spPr>
              <a:xfrm flipV="1">
                <a:off x="3821835" y="1902233"/>
                <a:ext cx="1786695" cy="3321"/>
              </a:xfrm>
              <a:prstGeom prst="line">
                <a:avLst/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4F1B484-657F-CA47-922D-5FD3FCEFB364}"/>
              </a:ext>
            </a:extLst>
          </p:cNvPr>
          <p:cNvSpPr/>
          <p:nvPr/>
        </p:nvSpPr>
        <p:spPr>
          <a:xfrm>
            <a:off x="5629415" y="1706492"/>
            <a:ext cx="2401686" cy="671737"/>
          </a:xfrm>
          <a:prstGeom prst="roundRect">
            <a:avLst/>
          </a:prstGeom>
          <a:solidFill>
            <a:srgbClr val="6C54A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Coimisinéirí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DC3C461-7693-779D-FC61-EBDCCA17CB07}"/>
              </a:ext>
            </a:extLst>
          </p:cNvPr>
          <p:cNvSpPr/>
          <p:nvPr/>
        </p:nvSpPr>
        <p:spPr>
          <a:xfrm>
            <a:off x="10351157" y="3218730"/>
            <a:ext cx="1662153" cy="626196"/>
          </a:xfrm>
          <a:prstGeom prst="roundRect">
            <a:avLst/>
          </a:prstGeom>
          <a:solidFill>
            <a:srgbClr val="60003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Tomhaltóir</a:t>
            </a:r>
            <a:endParaRPr lang="en-GB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 descr="Íoctar €246 le haghaidh an teilifís&#10;">
            <a:extLst>
              <a:ext uri="{FF2B5EF4-FFF2-40B4-BE49-F238E27FC236}">
                <a16:creationId xmlns:a16="http://schemas.microsoft.com/office/drawing/2014/main" id="{E0898197-CB71-CB11-8C95-99642671ACE9}"/>
              </a:ext>
            </a:extLst>
          </p:cNvPr>
          <p:cNvGrpSpPr/>
          <p:nvPr/>
        </p:nvGrpSpPr>
        <p:grpSpPr>
          <a:xfrm>
            <a:off x="7608168" y="3227157"/>
            <a:ext cx="2674072" cy="2214888"/>
            <a:chOff x="7608168" y="3227157"/>
            <a:chExt cx="2674072" cy="221488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0FE185-90F2-62C0-DAD7-A2101F7BE5A5}"/>
                </a:ext>
              </a:extLst>
            </p:cNvPr>
            <p:cNvSpPr txBox="1"/>
            <p:nvPr/>
          </p:nvSpPr>
          <p:spPr>
            <a:xfrm>
              <a:off x="8068703" y="4576680"/>
              <a:ext cx="1887944" cy="86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Íoctar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€246 le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haghaidh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na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teilifíse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6D8024A-179C-951A-95DF-50CC1B43DB58}"/>
                </a:ext>
              </a:extLst>
            </p:cNvPr>
            <p:cNvGrpSpPr/>
            <p:nvPr/>
          </p:nvGrpSpPr>
          <p:grpSpPr>
            <a:xfrm>
              <a:off x="7608168" y="3227157"/>
              <a:ext cx="2674072" cy="1245198"/>
              <a:chOff x="3384020" y="3250602"/>
              <a:chExt cx="2674072" cy="1245198"/>
            </a:xfrm>
          </p:grpSpPr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3B00CA37-C918-1BB7-5788-392B306454F3}"/>
                  </a:ext>
                </a:extLst>
              </p:cNvPr>
              <p:cNvSpPr/>
              <p:nvPr/>
            </p:nvSpPr>
            <p:spPr>
              <a:xfrm rot="5400000">
                <a:off x="4181907" y="2619615"/>
                <a:ext cx="1245198" cy="2507172"/>
              </a:xfrm>
              <a:prstGeom prst="arc">
                <a:avLst>
                  <a:gd name="adj1" fmla="val 16676986"/>
                  <a:gd name="adj2" fmla="val 4834620"/>
                </a:avLst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riangle 63">
                <a:extLst>
                  <a:ext uri="{FF2B5EF4-FFF2-40B4-BE49-F238E27FC236}">
                    <a16:creationId xmlns:a16="http://schemas.microsoft.com/office/drawing/2014/main" id="{4A452B27-DCDA-417D-DB0B-F7512B6EA7E9}"/>
                  </a:ext>
                </a:extLst>
              </p:cNvPr>
              <p:cNvSpPr/>
              <p:nvPr/>
            </p:nvSpPr>
            <p:spPr>
              <a:xfrm rot="19041664">
                <a:off x="3384020" y="3934411"/>
                <a:ext cx="368533" cy="191046"/>
              </a:xfrm>
              <a:prstGeom prst="triangle">
                <a:avLst/>
              </a:prstGeom>
              <a:solidFill>
                <a:srgbClr val="6C54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B8776323-286E-8A31-E975-DCE44E7C87E1}"/>
              </a:ext>
            </a:extLst>
          </p:cNvPr>
          <p:cNvSpPr/>
          <p:nvPr/>
        </p:nvSpPr>
        <p:spPr>
          <a:xfrm>
            <a:off x="9598315" y="4467497"/>
            <a:ext cx="2323719" cy="2188894"/>
          </a:xfrm>
          <a:prstGeom prst="ellipse">
            <a:avLst/>
          </a:prstGeom>
          <a:solidFill>
            <a:schemeClr val="bg1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iondúil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b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n-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íoctar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CBL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gach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agus go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dtuairiscítear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é le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foirm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CBL3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0D44363-EFF1-0144-2FF0-2D12721669AD}"/>
              </a:ext>
            </a:extLst>
          </p:cNvPr>
          <p:cNvSpPr/>
          <p:nvPr/>
        </p:nvSpPr>
        <p:spPr>
          <a:xfrm>
            <a:off x="1629517" y="4615544"/>
            <a:ext cx="2080334" cy="19711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Íoctar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CBL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úsáid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bhaint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as: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moChúrsaí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ROS</a:t>
            </a:r>
          </a:p>
        </p:txBody>
      </p:sp>
    </p:spTree>
    <p:extLst>
      <p:ext uri="{BB962C8B-B14F-4D97-AF65-F5344CB8AC3E}">
        <p14:creationId xmlns:p14="http://schemas.microsoft.com/office/powerpoint/2010/main" val="13073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4" grpId="0"/>
      <p:bldP spid="27" grpId="0" animBg="1"/>
      <p:bldP spid="30" grpId="0" animBg="1"/>
      <p:bldP spid="44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CA8925-FA47-035D-A9EC-F82C49267A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74825" y="558264"/>
            <a:ext cx="9916580" cy="10321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Dialann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Foghlama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0E565DC-B5F6-57F7-C494-A8CDFBF1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pic>
        <p:nvPicPr>
          <p:cNvPr id="6" name="Picture 5" descr="Dialann Foghlama">
            <a:extLst>
              <a:ext uri="{FF2B5EF4-FFF2-40B4-BE49-F238E27FC236}">
                <a16:creationId xmlns:a16="http://schemas.microsoft.com/office/drawing/2014/main" id="{AB9509A4-0A89-5B33-D852-3E7ACF0F4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"/>
          <a:stretch/>
        </p:blipFill>
        <p:spPr>
          <a:xfrm>
            <a:off x="1612669" y="1494131"/>
            <a:ext cx="8975956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C0EA66-042F-F0DF-B63B-4124D4ECBDD2}"/>
              </a:ext>
            </a:extLst>
          </p:cNvPr>
          <p:cNvSpPr txBox="1"/>
          <p:nvPr/>
        </p:nvSpPr>
        <p:spPr>
          <a:xfrm>
            <a:off x="7825841" y="2278015"/>
            <a:ext cx="230737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Líon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isteach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Dhialann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Foghlama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haghaidh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Aonad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6 –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CBL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3EAFC-8B24-0E3F-F560-43969CF3E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084EA2-A8C7-AC47-7C8B-EAEA9528FE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1371409"/>
          </a:xfrm>
        </p:spPr>
        <p:txBody>
          <a:bodyPr/>
          <a:lstStyle/>
          <a:p>
            <a:r>
              <a:rPr lang="en-IE" dirty="0"/>
              <a:t>Is </a:t>
            </a:r>
            <a:r>
              <a:rPr lang="en-IE" b="1" dirty="0" err="1"/>
              <a:t>cáin</a:t>
            </a:r>
            <a:r>
              <a:rPr lang="en-IE" b="1" dirty="0"/>
              <a:t> </a:t>
            </a:r>
            <a:r>
              <a:rPr lang="en-IE" b="1" dirty="0" err="1"/>
              <a:t>dhíreach</a:t>
            </a:r>
            <a:r>
              <a:rPr lang="en-IE" dirty="0"/>
              <a:t> </a:t>
            </a:r>
            <a:r>
              <a:rPr lang="en-IE" dirty="0" err="1"/>
              <a:t>í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 a </a:t>
            </a:r>
            <a:r>
              <a:rPr lang="en-IE" dirty="0" err="1"/>
              <a:t>ghearrann</a:t>
            </a:r>
            <a:r>
              <a:rPr lang="en-IE" dirty="0"/>
              <a:t> </a:t>
            </a:r>
            <a:r>
              <a:rPr lang="en-IE" dirty="0" err="1"/>
              <a:t>rialtas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hÉireann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 </a:t>
            </a:r>
            <a:r>
              <a:rPr lang="en-IE" b="1" dirty="0" err="1"/>
              <a:t>ioncam</a:t>
            </a:r>
            <a:r>
              <a:rPr lang="en-IE" b="1" dirty="0"/>
              <a:t> a </a:t>
            </a:r>
            <a:r>
              <a:rPr lang="en-IE" b="1" dirty="0" err="1"/>
              <a:t>thuilltear</a:t>
            </a:r>
            <a:r>
              <a:rPr lang="en-IE" b="1" dirty="0"/>
              <a:t> in </a:t>
            </a:r>
            <a:r>
              <a:rPr lang="en-IE" b="1" dirty="0" err="1"/>
              <a:t>Éirinn</a:t>
            </a:r>
            <a:r>
              <a:rPr lang="en-IE" dirty="0"/>
              <a:t> </a:t>
            </a:r>
            <a:r>
              <a:rPr lang="en-IE" dirty="0" err="1"/>
              <a:t>agus</a:t>
            </a:r>
            <a:r>
              <a:rPr lang="en-IE" dirty="0"/>
              <a:t> a </a:t>
            </a:r>
            <a:r>
              <a:rPr lang="en-IE" dirty="0" err="1"/>
              <a:t>bhailítear</a:t>
            </a:r>
            <a:r>
              <a:rPr lang="en-IE" dirty="0"/>
              <a:t> </a:t>
            </a:r>
            <a:r>
              <a:rPr lang="en-IE" dirty="0" err="1"/>
              <a:t>trí</a:t>
            </a:r>
            <a:r>
              <a:rPr lang="en-IE" dirty="0"/>
              <a:t> </a:t>
            </a:r>
            <a:r>
              <a:rPr lang="en-IE" dirty="0" err="1"/>
              <a:t>dhá</a:t>
            </a:r>
            <a:r>
              <a:rPr lang="en-IE" dirty="0"/>
              <a:t> </a:t>
            </a:r>
            <a:r>
              <a:rPr lang="en-IE" dirty="0" err="1"/>
              <a:t>chóras</a:t>
            </a:r>
            <a:r>
              <a:rPr lang="en-IE" dirty="0"/>
              <a:t> </a:t>
            </a:r>
            <a:r>
              <a:rPr lang="en-IE" dirty="0" err="1"/>
              <a:t>éagsúla</a:t>
            </a:r>
            <a:endParaRPr lang="en-I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7F470A-080C-8126-6C1C-87D1545B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Achoimre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Cáin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US" dirty="0"/>
          </a:p>
        </p:txBody>
      </p:sp>
      <p:grpSp>
        <p:nvGrpSpPr>
          <p:cNvPr id="4" name="Group 3" descr="Bailíonn an Córas ÍMAT cánacha ó">
            <a:extLst>
              <a:ext uri="{FF2B5EF4-FFF2-40B4-BE49-F238E27FC236}">
                <a16:creationId xmlns:a16="http://schemas.microsoft.com/office/drawing/2014/main" id="{5E8BC815-31A9-A2AB-0914-56D7FD022527}"/>
              </a:ext>
            </a:extLst>
          </p:cNvPr>
          <p:cNvGrpSpPr/>
          <p:nvPr/>
        </p:nvGrpSpPr>
        <p:grpSpPr>
          <a:xfrm>
            <a:off x="2129865" y="2515988"/>
            <a:ext cx="3003172" cy="2060818"/>
            <a:chOff x="2129865" y="2515988"/>
            <a:chExt cx="3003172" cy="2060818"/>
          </a:xfrm>
        </p:grpSpPr>
        <p:sp>
          <p:nvSpPr>
            <p:cNvPr id="39" name="Rounded Rectangle 38" descr="Bailíonn an Córas ÍMAT cánacha ó&#10;">
              <a:extLst>
                <a:ext uri="{FF2B5EF4-FFF2-40B4-BE49-F238E27FC236}">
                  <a16:creationId xmlns:a16="http://schemas.microsoft.com/office/drawing/2014/main" id="{2CF656B7-F26A-BCEA-0119-13A0EBC054A8}"/>
                </a:ext>
              </a:extLst>
            </p:cNvPr>
            <p:cNvSpPr/>
            <p:nvPr/>
          </p:nvSpPr>
          <p:spPr>
            <a:xfrm>
              <a:off x="2129865" y="2515988"/>
              <a:ext cx="3003172" cy="812345"/>
            </a:xfrm>
            <a:prstGeom prst="roundRect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Bailíonn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Córas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ÍMAT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cánacha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F90329C-E385-CCFF-2D0D-CA7C60EC5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845302" y="3044919"/>
              <a:ext cx="1531887" cy="1531887"/>
            </a:xfrm>
            <a:prstGeom prst="rect">
              <a:avLst/>
            </a:prstGeom>
          </p:spPr>
        </p:pic>
      </p:grpSp>
      <p:grpSp>
        <p:nvGrpSpPr>
          <p:cNvPr id="3" name="Group 2" descr="Fostaithe">
            <a:extLst>
              <a:ext uri="{FF2B5EF4-FFF2-40B4-BE49-F238E27FC236}">
                <a16:creationId xmlns:a16="http://schemas.microsoft.com/office/drawing/2014/main" id="{F2CADDBC-6B31-A37D-9BA8-E2865BC82FE2}"/>
              </a:ext>
            </a:extLst>
          </p:cNvPr>
          <p:cNvGrpSpPr/>
          <p:nvPr/>
        </p:nvGrpSpPr>
        <p:grpSpPr>
          <a:xfrm>
            <a:off x="1780198" y="4079901"/>
            <a:ext cx="1531887" cy="2382199"/>
            <a:chOff x="1780198" y="4079901"/>
            <a:chExt cx="1531887" cy="2382199"/>
          </a:xfrm>
        </p:grpSpPr>
        <p:sp>
          <p:nvSpPr>
            <p:cNvPr id="37" name="TextBox 36" descr="From Employees">
              <a:extLst>
                <a:ext uri="{FF2B5EF4-FFF2-40B4-BE49-F238E27FC236}">
                  <a16:creationId xmlns:a16="http://schemas.microsoft.com/office/drawing/2014/main" id="{19D4456C-2980-0C2D-A6A6-857B313F0E80}"/>
                </a:ext>
              </a:extLst>
            </p:cNvPr>
            <p:cNvSpPr txBox="1"/>
            <p:nvPr/>
          </p:nvSpPr>
          <p:spPr>
            <a:xfrm>
              <a:off x="1937376" y="6061990"/>
              <a:ext cx="11667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Fostaithe</a:t>
              </a:r>
              <a:endParaRPr lang="en-GB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Up Arrow 39">
              <a:extLst>
                <a:ext uri="{FF2B5EF4-FFF2-40B4-BE49-F238E27FC236}">
                  <a16:creationId xmlns:a16="http://schemas.microsoft.com/office/drawing/2014/main" id="{4CFB65E1-F74B-3FEB-F9FF-ECF22709E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346977" y="4079901"/>
              <a:ext cx="434785" cy="475967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B81AC32-E2F4-AE3D-B9E6-0BDAA1E0F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780198" y="4565575"/>
              <a:ext cx="1531887" cy="1531887"/>
            </a:xfrm>
            <a:prstGeom prst="rect">
              <a:avLst/>
            </a:prstGeom>
          </p:spPr>
        </p:pic>
      </p:grpSp>
      <p:grpSp>
        <p:nvGrpSpPr>
          <p:cNvPr id="8" name="Group 7" descr="Daoine a fhaigheann pinsean oibre">
            <a:extLst>
              <a:ext uri="{FF2B5EF4-FFF2-40B4-BE49-F238E27FC236}">
                <a16:creationId xmlns:a16="http://schemas.microsoft.com/office/drawing/2014/main" id="{8B528935-21EE-9CA5-B69C-6D47BB810C56}"/>
              </a:ext>
            </a:extLst>
          </p:cNvPr>
          <p:cNvGrpSpPr/>
          <p:nvPr/>
        </p:nvGrpSpPr>
        <p:grpSpPr>
          <a:xfrm>
            <a:off x="3287372" y="4100320"/>
            <a:ext cx="2861968" cy="2673853"/>
            <a:chOff x="3287372" y="4100320"/>
            <a:chExt cx="2861968" cy="267385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7E8E53-B838-D084-89EC-10BF13043775}"/>
                </a:ext>
              </a:extLst>
            </p:cNvPr>
            <p:cNvSpPr txBox="1"/>
            <p:nvPr/>
          </p:nvSpPr>
          <p:spPr>
            <a:xfrm>
              <a:off x="3287372" y="6061990"/>
              <a:ext cx="2861968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fhaigheann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pinsean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oibre</a:t>
              </a:r>
              <a:endParaRPr lang="en-GB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Up Arrow 40">
              <a:extLst>
                <a:ext uri="{FF2B5EF4-FFF2-40B4-BE49-F238E27FC236}">
                  <a16:creationId xmlns:a16="http://schemas.microsoft.com/office/drawing/2014/main" id="{A9629819-1D9D-DD45-FFEC-9B4260C60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98286" y="4100320"/>
              <a:ext cx="434785" cy="475967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8CBE095-6962-F59A-423E-65AD6EDE2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974759" y="4555950"/>
              <a:ext cx="1531887" cy="1531887"/>
            </a:xfrm>
            <a:prstGeom prst="rect">
              <a:avLst/>
            </a:prstGeom>
          </p:spPr>
        </p:pic>
      </p:grpSp>
      <p:grpSp>
        <p:nvGrpSpPr>
          <p:cNvPr id="12" name="Group 11" descr="Bailíonn an Córas Féinmheasúnaithe cánacha ó">
            <a:extLst>
              <a:ext uri="{FF2B5EF4-FFF2-40B4-BE49-F238E27FC236}">
                <a16:creationId xmlns:a16="http://schemas.microsoft.com/office/drawing/2014/main" id="{8F2D1C72-8119-F6B8-D5ED-6D68EF0B5BF7}"/>
              </a:ext>
            </a:extLst>
          </p:cNvPr>
          <p:cNvGrpSpPr/>
          <p:nvPr/>
        </p:nvGrpSpPr>
        <p:grpSpPr>
          <a:xfrm>
            <a:off x="6445405" y="2515988"/>
            <a:ext cx="5483243" cy="2060818"/>
            <a:chOff x="6445405" y="2515988"/>
            <a:chExt cx="5483243" cy="2060818"/>
          </a:xfrm>
        </p:grpSpPr>
        <p:sp>
          <p:nvSpPr>
            <p:cNvPr id="63" name="Rounded Rectangle 62" descr="Bailíonn an Córas Féinmheasúnaithe cánacha ó">
              <a:extLst>
                <a:ext uri="{FF2B5EF4-FFF2-40B4-BE49-F238E27FC236}">
                  <a16:creationId xmlns:a16="http://schemas.microsoft.com/office/drawing/2014/main" id="{61B9BF9B-89ED-CFF4-996E-5E8C6255491E}"/>
                </a:ext>
              </a:extLst>
            </p:cNvPr>
            <p:cNvSpPr/>
            <p:nvPr/>
          </p:nvSpPr>
          <p:spPr>
            <a:xfrm>
              <a:off x="6445405" y="2515988"/>
              <a:ext cx="5483243" cy="812345"/>
            </a:xfrm>
            <a:prstGeom prst="roundRect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Bailíonn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Córas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Féinmheasúnaithe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cánacha</a:t>
              </a:r>
              <a:endParaRPr lang="en-GB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7EBEC7B-1F9C-D8D5-BFEA-0FA508383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452730" y="3044919"/>
              <a:ext cx="1531887" cy="1531887"/>
            </a:xfrm>
            <a:prstGeom prst="rect">
              <a:avLst/>
            </a:prstGeom>
          </p:spPr>
        </p:pic>
      </p:grpSp>
      <p:grpSp>
        <p:nvGrpSpPr>
          <p:cNvPr id="11" name="Group 10" descr="Tugtar Daoine Inmhuirearaithe ar an dá ghrúpa daoine seo">
            <a:extLst>
              <a:ext uri="{FF2B5EF4-FFF2-40B4-BE49-F238E27FC236}">
                <a16:creationId xmlns:a16="http://schemas.microsoft.com/office/drawing/2014/main" id="{BF288808-4976-1965-C347-C9E9A221CBBD}"/>
              </a:ext>
            </a:extLst>
          </p:cNvPr>
          <p:cNvGrpSpPr/>
          <p:nvPr/>
        </p:nvGrpSpPr>
        <p:grpSpPr>
          <a:xfrm>
            <a:off x="7901229" y="4287541"/>
            <a:ext cx="2705811" cy="1394279"/>
            <a:chOff x="7901229" y="4287541"/>
            <a:chExt cx="2705811" cy="1394279"/>
          </a:xfrm>
        </p:grpSpPr>
        <p:sp>
          <p:nvSpPr>
            <p:cNvPr id="67" name="TextBox 66" descr="ChargeablePersons&#10;">
              <a:extLst>
                <a:ext uri="{FF2B5EF4-FFF2-40B4-BE49-F238E27FC236}">
                  <a16:creationId xmlns:a16="http://schemas.microsoft.com/office/drawing/2014/main" id="{61E148B4-4E10-9FF7-89A3-5B8841F817B4}"/>
                </a:ext>
              </a:extLst>
            </p:cNvPr>
            <p:cNvSpPr txBox="1"/>
            <p:nvPr/>
          </p:nvSpPr>
          <p:spPr>
            <a:xfrm>
              <a:off x="7901229" y="4287541"/>
              <a:ext cx="27058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gá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dóibh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íoc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duine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inmhuirir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téarma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oifigiúil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69" name="Left-Right Arrow 68">
              <a:extLst>
                <a:ext uri="{FF2B5EF4-FFF2-40B4-BE49-F238E27FC236}">
                  <a16:creationId xmlns:a16="http://schemas.microsoft.com/office/drawing/2014/main" id="{5579726A-771A-04F4-4192-146F05A90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27725" y="5263067"/>
              <a:ext cx="2599210" cy="418753"/>
            </a:xfrm>
            <a:prstGeom prst="leftRightArrow">
              <a:avLst>
                <a:gd name="adj1" fmla="val 49013"/>
                <a:gd name="adj2" fmla="val 52295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 descr="Daoine a bhfuil ioncam féinfhostaithe acu">
            <a:extLst>
              <a:ext uri="{FF2B5EF4-FFF2-40B4-BE49-F238E27FC236}">
                <a16:creationId xmlns:a16="http://schemas.microsoft.com/office/drawing/2014/main" id="{F5EA1A78-E004-BF5B-C2E4-8FCD38AF7B23}"/>
              </a:ext>
            </a:extLst>
          </p:cNvPr>
          <p:cNvGrpSpPr/>
          <p:nvPr/>
        </p:nvGrpSpPr>
        <p:grpSpPr>
          <a:xfrm>
            <a:off x="5716900" y="4079901"/>
            <a:ext cx="3221360" cy="2701892"/>
            <a:chOff x="5716900" y="4079901"/>
            <a:chExt cx="3221360" cy="2701892"/>
          </a:xfrm>
        </p:grpSpPr>
        <p:sp>
          <p:nvSpPr>
            <p:cNvPr id="65" name="Up Arrow 64">
              <a:extLst>
                <a:ext uri="{FF2B5EF4-FFF2-40B4-BE49-F238E27FC236}">
                  <a16:creationId xmlns:a16="http://schemas.microsoft.com/office/drawing/2014/main" id="{D3A32845-8735-8C1D-B745-85043EE4C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155862" y="4079901"/>
              <a:ext cx="434785" cy="475967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 descr="People with self-employed income&#10;">
              <a:extLst>
                <a:ext uri="{FF2B5EF4-FFF2-40B4-BE49-F238E27FC236}">
                  <a16:creationId xmlns:a16="http://schemas.microsoft.com/office/drawing/2014/main" id="{E5F31D8E-6BF5-BD8F-400D-195233893668}"/>
                </a:ext>
              </a:extLst>
            </p:cNvPr>
            <p:cNvSpPr txBox="1"/>
            <p:nvPr/>
          </p:nvSpPr>
          <p:spPr>
            <a:xfrm>
              <a:off x="5716900" y="6069610"/>
              <a:ext cx="3221360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bhfuil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féinfhostaithe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acu</a:t>
              </a:r>
              <a:endParaRPr lang="en-GB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D2263A1-C08C-68B7-88C0-4B8B72DE3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477248" y="4555950"/>
              <a:ext cx="1531887" cy="1531887"/>
            </a:xfrm>
            <a:prstGeom prst="rect">
              <a:avLst/>
            </a:prstGeom>
          </p:spPr>
        </p:pic>
      </p:grpSp>
      <p:grpSp>
        <p:nvGrpSpPr>
          <p:cNvPr id="10" name="Group 9" descr="Daoine a bhfuil ioncam neamh-ÍMAT acu">
            <a:extLst>
              <a:ext uri="{FF2B5EF4-FFF2-40B4-BE49-F238E27FC236}">
                <a16:creationId xmlns:a16="http://schemas.microsoft.com/office/drawing/2014/main" id="{32F3DC07-7479-40DD-F390-D79522E09B4E}"/>
              </a:ext>
            </a:extLst>
          </p:cNvPr>
          <p:cNvGrpSpPr/>
          <p:nvPr/>
        </p:nvGrpSpPr>
        <p:grpSpPr>
          <a:xfrm>
            <a:off x="9499231" y="4100320"/>
            <a:ext cx="2692769" cy="2646696"/>
            <a:chOff x="9499231" y="4100320"/>
            <a:chExt cx="2692769" cy="2646696"/>
          </a:xfrm>
        </p:grpSpPr>
        <p:sp>
          <p:nvSpPr>
            <p:cNvPr id="66" name="Up Arrow 65">
              <a:extLst>
                <a:ext uri="{FF2B5EF4-FFF2-40B4-BE49-F238E27FC236}">
                  <a16:creationId xmlns:a16="http://schemas.microsoft.com/office/drawing/2014/main" id="{775059CA-9CC5-9286-3DDE-DFB09122D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153255" y="4100320"/>
              <a:ext cx="434785" cy="475967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TextBox 72" descr="People with non-PAYE income&#10;">
              <a:extLst>
                <a:ext uri="{FF2B5EF4-FFF2-40B4-BE49-F238E27FC236}">
                  <a16:creationId xmlns:a16="http://schemas.microsoft.com/office/drawing/2014/main" id="{2BCFECA1-B303-3DA5-D0CD-FCC6A9B53AEF}"/>
                </a:ext>
              </a:extLst>
            </p:cNvPr>
            <p:cNvSpPr txBox="1"/>
            <p:nvPr/>
          </p:nvSpPr>
          <p:spPr>
            <a:xfrm>
              <a:off x="9499231" y="6039130"/>
              <a:ext cx="26927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Daoine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bhfuil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neamh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-ÍMAT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acu</a:t>
              </a:r>
              <a:endParaRPr lang="en-GB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96BDFBB-90E8-68F3-894A-70CE19AE4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0454456" y="4555950"/>
              <a:ext cx="1531887" cy="1531887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100AFC9-2E2D-24A0-1021-877673341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84776" y="2527738"/>
            <a:ext cx="0" cy="3293942"/>
          </a:xfrm>
          <a:prstGeom prst="line">
            <a:avLst/>
          </a:prstGeom>
          <a:ln w="38100">
            <a:solidFill>
              <a:srgbClr val="6C5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31466-B69A-CD04-4685-399A5D097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B1F7-F7B3-F139-0119-0A5436F4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Incháinithe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73905F-AC05-E2CC-CBD7-56EA377E08E2}"/>
              </a:ext>
            </a:extLst>
          </p:cNvPr>
          <p:cNvSpPr/>
          <p:nvPr/>
        </p:nvSpPr>
        <p:spPr>
          <a:xfrm>
            <a:off x="1819836" y="1757364"/>
            <a:ext cx="2505180" cy="1400174"/>
          </a:xfrm>
          <a:prstGeom prst="roundRect">
            <a:avLst>
              <a:gd name="adj" fmla="val 9487"/>
            </a:avLst>
          </a:prstGeom>
          <a:ln w="28575">
            <a:solidFill>
              <a:srgbClr val="60003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Gnó</a:t>
            </a:r>
            <a:endParaRPr lang="en-GB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Brabús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cíosa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 descr="Is samplaí d’Ioncam Sceideal D iad seo&#10;">
            <a:extLst>
              <a:ext uri="{FF2B5EF4-FFF2-40B4-BE49-F238E27FC236}">
                <a16:creationId xmlns:a16="http://schemas.microsoft.com/office/drawing/2014/main" id="{C783CABD-7A32-3264-304E-5811775CAC72}"/>
              </a:ext>
            </a:extLst>
          </p:cNvPr>
          <p:cNvSpPr/>
          <p:nvPr/>
        </p:nvSpPr>
        <p:spPr>
          <a:xfrm>
            <a:off x="1989432" y="4353629"/>
            <a:ext cx="1998738" cy="1998738"/>
          </a:xfrm>
          <a:prstGeom prst="ellipse">
            <a:avLst/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F29E09E-FAC2-2907-8D7A-D3AE88D6374C}"/>
              </a:ext>
            </a:extLst>
          </p:cNvPr>
          <p:cNvSpPr/>
          <p:nvPr/>
        </p:nvSpPr>
        <p:spPr>
          <a:xfrm>
            <a:off x="4529699" y="1757364"/>
            <a:ext cx="4443018" cy="1711977"/>
          </a:xfrm>
          <a:prstGeom prst="roundRect">
            <a:avLst>
              <a:gd name="adj" fmla="val 7517"/>
            </a:avLst>
          </a:prstGeom>
          <a:ln w="28575">
            <a:solidFill>
              <a:srgbClr val="60003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Fostaíochta</a:t>
            </a:r>
            <a:endParaRPr lang="en-GB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Tuarastal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Pá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Pinsean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600" b="1" spc="-80" dirty="0" err="1">
                <a:latin typeface="Calibri" panose="020F0502020204030204" pitchFamily="34" charset="0"/>
                <a:cs typeface="Calibri" panose="020F0502020204030204" pitchFamily="34" charset="0"/>
              </a:rPr>
              <a:t>Sochair</a:t>
            </a:r>
            <a:r>
              <a:rPr lang="en-GB" sz="26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spc="-80" dirty="0" err="1">
                <a:latin typeface="Calibri" panose="020F0502020204030204" pitchFamily="34" charset="0"/>
                <a:cs typeface="Calibri" panose="020F0502020204030204" pitchFamily="34" charset="0"/>
              </a:rPr>
              <a:t>Leasa</a:t>
            </a:r>
            <a:r>
              <a:rPr lang="en-GB" sz="26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spc="-80" dirty="0" err="1">
                <a:latin typeface="Calibri" panose="020F0502020204030204" pitchFamily="34" charset="0"/>
                <a:cs typeface="Calibri" panose="020F0502020204030204" pitchFamily="34" charset="0"/>
              </a:rPr>
              <a:t>Shóisialaigh</a:t>
            </a:r>
            <a:r>
              <a:rPr lang="en-GB" sz="26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spc="-80" dirty="0" err="1">
                <a:latin typeface="Calibri" panose="020F0502020204030204" pitchFamily="34" charset="0"/>
                <a:cs typeface="Calibri" panose="020F0502020204030204" pitchFamily="34" charset="0"/>
              </a:rPr>
              <a:t>Áirithe</a:t>
            </a:r>
            <a:endParaRPr lang="en-GB" sz="2600" b="1" spc="-8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Sochar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Cuardaitheora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Poist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 descr="Is samplaí d’Ioncam Sceideal E iad seo&#10;">
            <a:extLst>
              <a:ext uri="{FF2B5EF4-FFF2-40B4-BE49-F238E27FC236}">
                <a16:creationId xmlns:a16="http://schemas.microsoft.com/office/drawing/2014/main" id="{9484135B-3B89-EAB4-01B2-50BD7395E4B2}"/>
              </a:ext>
            </a:extLst>
          </p:cNvPr>
          <p:cNvSpPr/>
          <p:nvPr/>
        </p:nvSpPr>
        <p:spPr>
          <a:xfrm>
            <a:off x="5865880" y="4591962"/>
            <a:ext cx="1998738" cy="1998738"/>
          </a:xfrm>
          <a:prstGeom prst="ellipse">
            <a:avLst/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306DC6F-0B98-84E2-659F-D017DE1785DE}"/>
              </a:ext>
            </a:extLst>
          </p:cNvPr>
          <p:cNvSpPr/>
          <p:nvPr/>
        </p:nvSpPr>
        <p:spPr>
          <a:xfrm>
            <a:off x="9189140" y="1757364"/>
            <a:ext cx="2505180" cy="1709736"/>
          </a:xfrm>
          <a:prstGeom prst="roundRect">
            <a:avLst>
              <a:gd name="adj" fmla="val 8990"/>
            </a:avLst>
          </a:prstGeom>
          <a:ln w="28575">
            <a:solidFill>
              <a:srgbClr val="60003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Dhíbhinní</a:t>
            </a:r>
            <a:endParaRPr lang="en-GB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Sciar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bhrabús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cuideachta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 descr="Is samplaí d’Ioncam Sceideal F iad seo&#10;">
            <a:extLst>
              <a:ext uri="{FF2B5EF4-FFF2-40B4-BE49-F238E27FC236}">
                <a16:creationId xmlns:a16="http://schemas.microsoft.com/office/drawing/2014/main" id="{3E4BCA58-161B-E91C-DBF2-AF9C5A4E1294}"/>
              </a:ext>
            </a:extLst>
          </p:cNvPr>
          <p:cNvSpPr/>
          <p:nvPr/>
        </p:nvSpPr>
        <p:spPr>
          <a:xfrm>
            <a:off x="9484243" y="4600748"/>
            <a:ext cx="1998738" cy="1998738"/>
          </a:xfrm>
          <a:prstGeom prst="ellipse">
            <a:avLst/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55FE1AC5-3E41-FF5C-F259-E01F1A56F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649307" y="3435476"/>
            <a:ext cx="678989" cy="724112"/>
          </a:xfrm>
          <a:prstGeom prst="rightArrow">
            <a:avLst/>
          </a:prstGeom>
          <a:solidFill>
            <a:srgbClr val="60003B"/>
          </a:solidFill>
          <a:ln w="28575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8604DF6-A727-3CD5-BC1E-3D3F3111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531410" y="3754400"/>
            <a:ext cx="667679" cy="724112"/>
          </a:xfrm>
          <a:prstGeom prst="rightArrow">
            <a:avLst/>
          </a:prstGeom>
          <a:solidFill>
            <a:srgbClr val="60003B"/>
          </a:solidFill>
          <a:ln w="28575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A865B81-EA6D-7199-3C1F-4EE909F36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144118" y="3730222"/>
            <a:ext cx="678989" cy="724112"/>
          </a:xfrm>
          <a:prstGeom prst="rightArrow">
            <a:avLst/>
          </a:prstGeom>
          <a:solidFill>
            <a:srgbClr val="60003B"/>
          </a:solidFill>
          <a:ln w="28575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6E8CB-1F2A-DC6B-9EFE-0165DE9C7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18" grpId="0" animBg="1"/>
      <p:bldP spid="24" grpId="0" animBg="1"/>
      <p:bldP spid="19" grpId="0" animBg="1"/>
      <p:bldP spid="25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F451-637F-DA08-E29B-12F61C243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D –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Gnó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E3C74-3AB7-D85F-89F7-B6CDFDBD7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717782"/>
          </a:xfrm>
        </p:spPr>
        <p:txBody>
          <a:bodyPr/>
          <a:lstStyle/>
          <a:p>
            <a:r>
              <a:rPr lang="en-GB" dirty="0" err="1"/>
              <a:t>Tá</a:t>
            </a:r>
            <a:r>
              <a:rPr lang="en-GB" dirty="0"/>
              <a:t> </a:t>
            </a:r>
            <a:r>
              <a:rPr lang="en-GB" dirty="0" err="1"/>
              <a:t>cúig</a:t>
            </a:r>
            <a:r>
              <a:rPr lang="en-GB" dirty="0"/>
              <a:t> </a:t>
            </a:r>
            <a:r>
              <a:rPr lang="en-GB" dirty="0" err="1"/>
              <a:t>chás</a:t>
            </a:r>
            <a:r>
              <a:rPr lang="en-GB" dirty="0"/>
              <a:t> </a:t>
            </a:r>
            <a:r>
              <a:rPr lang="en-GB" dirty="0" err="1"/>
              <a:t>éagsúla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gceist</a:t>
            </a:r>
            <a:r>
              <a:rPr lang="en-GB" dirty="0"/>
              <a:t> le </a:t>
            </a:r>
            <a:r>
              <a:rPr lang="en-GB" dirty="0" err="1"/>
              <a:t>hioncam</a:t>
            </a:r>
            <a:r>
              <a:rPr lang="en-GB" dirty="0"/>
              <a:t> </a:t>
            </a:r>
            <a:r>
              <a:rPr lang="en-GB" dirty="0" err="1"/>
              <a:t>Sceideal</a:t>
            </a:r>
            <a:r>
              <a:rPr lang="en-GB" dirty="0"/>
              <a:t> D</a:t>
            </a:r>
            <a:endParaRPr lang="en-US" dirty="0"/>
          </a:p>
        </p:txBody>
      </p:sp>
      <p:grpSp>
        <p:nvGrpSpPr>
          <p:cNvPr id="5" name="Group 4" descr="Cás I: Ioncam ó cheird&#10;">
            <a:extLst>
              <a:ext uri="{FF2B5EF4-FFF2-40B4-BE49-F238E27FC236}">
                <a16:creationId xmlns:a16="http://schemas.microsoft.com/office/drawing/2014/main" id="{BEAE6743-04E8-7F26-CDAA-6B832DA828C1}"/>
              </a:ext>
            </a:extLst>
          </p:cNvPr>
          <p:cNvGrpSpPr/>
          <p:nvPr/>
        </p:nvGrpSpPr>
        <p:grpSpPr>
          <a:xfrm>
            <a:off x="1806269" y="2283676"/>
            <a:ext cx="3129798" cy="2105209"/>
            <a:chOff x="1806269" y="2283676"/>
            <a:chExt cx="3129798" cy="21052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6256C6-CE99-C652-23AD-2792D9BE2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643253" y="2310901"/>
              <a:ext cx="1457304" cy="1457304"/>
            </a:xfrm>
            <a:prstGeom prst="rect">
              <a:avLst/>
            </a:prstGeom>
          </p:spPr>
        </p:pic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6BF5D243-2D0E-4791-8E38-6D135917F000}"/>
                </a:ext>
              </a:extLst>
            </p:cNvPr>
            <p:cNvSpPr/>
            <p:nvPr/>
          </p:nvSpPr>
          <p:spPr>
            <a:xfrm>
              <a:off x="1806269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000"/>
                </a:lnSpc>
                <a:spcAft>
                  <a:spcPts val="0"/>
                </a:spcAft>
              </a:pP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Cás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I: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ó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cheird</a:t>
              </a:r>
              <a:endParaRPr lang="en-GB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B0E676E-DF35-FAFB-32CD-D0B639E84038}"/>
                </a:ext>
              </a:extLst>
            </p:cNvPr>
            <p:cNvSpPr/>
            <p:nvPr/>
          </p:nvSpPr>
          <p:spPr>
            <a:xfrm>
              <a:off x="1807744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 descr="Cás II: Ioncam ó ghairm&#10;">
            <a:extLst>
              <a:ext uri="{FF2B5EF4-FFF2-40B4-BE49-F238E27FC236}">
                <a16:creationId xmlns:a16="http://schemas.microsoft.com/office/drawing/2014/main" id="{172DC290-5963-26DC-D4F9-66F595E8E63E}"/>
              </a:ext>
            </a:extLst>
          </p:cNvPr>
          <p:cNvGrpSpPr/>
          <p:nvPr/>
        </p:nvGrpSpPr>
        <p:grpSpPr>
          <a:xfrm>
            <a:off x="5291953" y="2283676"/>
            <a:ext cx="3129798" cy="2105209"/>
            <a:chOff x="5291953" y="2283676"/>
            <a:chExt cx="3129798" cy="21052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76B76E-04D4-C646-2618-2696A9373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28937" y="2310901"/>
              <a:ext cx="1457304" cy="1457304"/>
            </a:xfrm>
            <a:prstGeom prst="rect">
              <a:avLst/>
            </a:prstGeom>
          </p:spPr>
        </p:pic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D52E702B-1F77-8504-BF10-B95CFA58B826}"/>
                </a:ext>
              </a:extLst>
            </p:cNvPr>
            <p:cNvSpPr/>
            <p:nvPr/>
          </p:nvSpPr>
          <p:spPr>
            <a:xfrm>
              <a:off x="5291953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000"/>
                </a:lnSpc>
              </a:pP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Cás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II: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ó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ghairm</a:t>
              </a:r>
              <a:endParaRPr lang="en-GB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C2CDDD3-7E62-3A37-6D2B-808A5366ACCD}"/>
                </a:ext>
              </a:extLst>
            </p:cNvPr>
            <p:cNvSpPr/>
            <p:nvPr/>
          </p:nvSpPr>
          <p:spPr>
            <a:xfrm>
              <a:off x="5293428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 descr="Cás III: Ús nach ngearrtar cáin air agus ioncam eachtrach&#10;">
            <a:extLst>
              <a:ext uri="{FF2B5EF4-FFF2-40B4-BE49-F238E27FC236}">
                <a16:creationId xmlns:a16="http://schemas.microsoft.com/office/drawing/2014/main" id="{98CC46CD-D2D2-CCB2-B866-662DFA012989}"/>
              </a:ext>
            </a:extLst>
          </p:cNvPr>
          <p:cNvGrpSpPr/>
          <p:nvPr/>
        </p:nvGrpSpPr>
        <p:grpSpPr>
          <a:xfrm>
            <a:off x="8765869" y="2205220"/>
            <a:ext cx="3120116" cy="2183665"/>
            <a:chOff x="8765869" y="2205220"/>
            <a:chExt cx="3120116" cy="2183665"/>
          </a:xfrm>
        </p:grpSpPr>
        <p:sp>
          <p:nvSpPr>
            <p:cNvPr id="23" name="Round Same Side Corner Rectangle 22">
              <a:extLst>
                <a:ext uri="{FF2B5EF4-FFF2-40B4-BE49-F238E27FC236}">
                  <a16:creationId xmlns:a16="http://schemas.microsoft.com/office/drawing/2014/main" id="{3265ABA5-C5F3-E0BE-3366-0477F95123C5}"/>
                </a:ext>
              </a:extLst>
            </p:cNvPr>
            <p:cNvSpPr/>
            <p:nvPr/>
          </p:nvSpPr>
          <p:spPr>
            <a:xfrm>
              <a:off x="8765869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ctr"/>
            <a:lstStyle/>
            <a:p>
              <a:pPr lvl="0" algn="ctr">
                <a:lnSpc>
                  <a:spcPts val="2000"/>
                </a:lnSpc>
              </a:pP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Cás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III: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Ús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nach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ngearrtar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air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eachtrach</a:t>
              </a:r>
              <a:endParaRPr lang="en-GB" sz="2000" b="1" spc="-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D279F1-899F-72EE-BA45-C99C565C9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596495" y="2205220"/>
              <a:ext cx="1629066" cy="1629066"/>
            </a:xfrm>
            <a:prstGeom prst="rect">
              <a:avLst/>
            </a:prstGeom>
          </p:spPr>
        </p:pic>
      </p:grpSp>
      <p:grpSp>
        <p:nvGrpSpPr>
          <p:cNvPr id="9" name="Group 8" descr="Cás IV: Ioncam a ngearrtar cáin air agus ioncam ilghnéitheach&#10;">
            <a:extLst>
              <a:ext uri="{FF2B5EF4-FFF2-40B4-BE49-F238E27FC236}">
                <a16:creationId xmlns:a16="http://schemas.microsoft.com/office/drawing/2014/main" id="{8FD4B629-85E2-D62C-BC95-83F095A66836}"/>
              </a:ext>
            </a:extLst>
          </p:cNvPr>
          <p:cNvGrpSpPr/>
          <p:nvPr/>
        </p:nvGrpSpPr>
        <p:grpSpPr>
          <a:xfrm>
            <a:off x="3655072" y="4250810"/>
            <a:ext cx="3129798" cy="2346754"/>
            <a:chOff x="3655072" y="4250810"/>
            <a:chExt cx="3129798" cy="23467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F249E5-EFD9-87F0-DFC2-F9AD8CE5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188338" y="4250810"/>
              <a:ext cx="2064741" cy="2064741"/>
            </a:xfrm>
            <a:prstGeom prst="rect">
              <a:avLst/>
            </a:prstGeom>
          </p:spPr>
        </p:pic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3B2E84F7-4658-B110-1C2E-81D786CCD0B6}"/>
                </a:ext>
              </a:extLst>
            </p:cNvPr>
            <p:cNvSpPr/>
            <p:nvPr/>
          </p:nvSpPr>
          <p:spPr>
            <a:xfrm>
              <a:off x="3655072" y="5997719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ctr"/>
            <a:lstStyle/>
            <a:p>
              <a:pPr lvl="0" algn="ctr">
                <a:lnSpc>
                  <a:spcPts val="2000"/>
                </a:lnSpc>
              </a:pP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Cás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IV: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ngearrtar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cáin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air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agus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000" b="1" spc="-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spc="-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ilghnéitheach</a:t>
              </a:r>
              <a:endParaRPr lang="en-GB" sz="2000" b="1" spc="-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B8E1AA6-C90D-7194-9AC9-4C892BEDF030}"/>
                </a:ext>
              </a:extLst>
            </p:cNvPr>
            <p:cNvSpPr/>
            <p:nvPr/>
          </p:nvSpPr>
          <p:spPr>
            <a:xfrm>
              <a:off x="3656547" y="4492355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 descr="Cás V: Ioncam cíosa&#10;">
            <a:extLst>
              <a:ext uri="{FF2B5EF4-FFF2-40B4-BE49-F238E27FC236}">
                <a16:creationId xmlns:a16="http://schemas.microsoft.com/office/drawing/2014/main" id="{5DF37735-1328-8082-EACF-4DF3012B1ACB}"/>
              </a:ext>
            </a:extLst>
          </p:cNvPr>
          <p:cNvGrpSpPr/>
          <p:nvPr/>
        </p:nvGrpSpPr>
        <p:grpSpPr>
          <a:xfrm>
            <a:off x="7164405" y="4176593"/>
            <a:ext cx="3129797" cy="2420971"/>
            <a:chOff x="7164405" y="4176593"/>
            <a:chExt cx="3129797" cy="24209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2E8DB6-D832-1F57-3EB2-558692214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664795" y="4176593"/>
              <a:ext cx="2130491" cy="2130491"/>
            </a:xfrm>
            <a:prstGeom prst="rect">
              <a:avLst/>
            </a:prstGeom>
          </p:spPr>
        </p:pic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B5F7B808-B05B-D19B-E521-A6A9224CEA1E}"/>
                </a:ext>
              </a:extLst>
            </p:cNvPr>
            <p:cNvSpPr/>
            <p:nvPr/>
          </p:nvSpPr>
          <p:spPr>
            <a:xfrm>
              <a:off x="7164405" y="5997719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000"/>
                </a:lnSpc>
              </a:pP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Cás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V: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Ioncam</a:t>
              </a: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cíosa</a:t>
              </a:r>
              <a:endParaRPr lang="en-GB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6CFB0E4-08CA-4058-4A57-9A2EFDEFC5B3}"/>
                </a:ext>
              </a:extLst>
            </p:cNvPr>
            <p:cNvSpPr/>
            <p:nvPr/>
          </p:nvSpPr>
          <p:spPr>
            <a:xfrm>
              <a:off x="7165879" y="4492355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ounded Rectangle 23" descr="Case III: Untaxed interest and foreign income&#10;">
            <a:extLst>
              <a:ext uri="{FF2B5EF4-FFF2-40B4-BE49-F238E27FC236}">
                <a16:creationId xmlns:a16="http://schemas.microsoft.com/office/drawing/2014/main" id="{65898A7E-0EFC-B25B-89DB-FCDC36FC76E7}"/>
              </a:ext>
            </a:extLst>
          </p:cNvPr>
          <p:cNvSpPr/>
          <p:nvPr/>
        </p:nvSpPr>
        <p:spPr>
          <a:xfrm>
            <a:off x="8767344" y="2283676"/>
            <a:ext cx="3128323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D756C-264A-E4E3-81F7-8300BD20A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F451-637F-DA08-E29B-12F61C243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32305"/>
            <a:ext cx="8140453" cy="766992"/>
          </a:xfrm>
        </p:spPr>
        <p:txBody>
          <a:bodyPr/>
          <a:lstStyle/>
          <a:p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Sceideal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D –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Gnó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F90CCA-7FE7-893C-B571-B991F1EEB0D9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Sceideal D – Ioncam Gnó</a:t>
            </a: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3FEE2625-1BC9-5E65-78CA-F3B4C4D56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302576"/>
              </p:ext>
            </p:extLst>
          </p:nvPr>
        </p:nvGraphicFramePr>
        <p:xfrm>
          <a:off x="1810871" y="1732189"/>
          <a:ext cx="10084796" cy="379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1914">
                  <a:extLst>
                    <a:ext uri="{9D8B030D-6E8A-4147-A177-3AD203B41FA5}">
                      <a16:colId xmlns:a16="http://schemas.microsoft.com/office/drawing/2014/main" val="2806174938"/>
                    </a:ext>
                  </a:extLst>
                </a:gridCol>
                <a:gridCol w="4484075">
                  <a:extLst>
                    <a:ext uri="{9D8B030D-6E8A-4147-A177-3AD203B41FA5}">
                      <a16:colId xmlns:a16="http://schemas.microsoft.com/office/drawing/2014/main" val="54824589"/>
                    </a:ext>
                  </a:extLst>
                </a:gridCol>
                <a:gridCol w="4378807">
                  <a:extLst>
                    <a:ext uri="{9D8B030D-6E8A-4147-A177-3AD203B41FA5}">
                      <a16:colId xmlns:a16="http://schemas.microsoft.com/office/drawing/2014/main" val="3700932738"/>
                    </a:ext>
                  </a:extLst>
                </a:gridCol>
              </a:tblGrid>
              <a:tr h="414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Míniú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Sampla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878984"/>
                  </a:ext>
                </a:extLst>
              </a:tr>
              <a:tr h="41496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cheird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Pluiméir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Siúinéir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443912"/>
                  </a:ext>
                </a:extLst>
              </a:tr>
              <a:tr h="41496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ghairm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/>
                          <a:cs typeface="Calibri"/>
                        </a:rPr>
                        <a:t>Dlíodóir</a:t>
                      </a:r>
                      <a:r>
                        <a:rPr lang="en-GB" sz="240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lang="en-GB" sz="2400" dirty="0" err="1">
                          <a:latin typeface="Calibri"/>
                          <a:cs typeface="Calibri"/>
                        </a:rPr>
                        <a:t>Cuntasóir</a:t>
                      </a:r>
                      <a:endParaRPr lang="en-GB" sz="2400" dirty="0">
                        <a:latin typeface="Calibri"/>
                        <a:cs typeface="Calibri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45110"/>
                  </a:ext>
                </a:extLst>
              </a:tr>
              <a:tr h="368931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nach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ngearrtar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air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eachtrach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chíos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eachtrach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880106"/>
                  </a:ext>
                </a:extLst>
              </a:tr>
              <a:tr h="42712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IV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ngearrtar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air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ilghnéitheach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/>
                          <a:cs typeface="Calibri"/>
                        </a:rPr>
                        <a:t>Ús</a:t>
                      </a:r>
                      <a:r>
                        <a:rPr lang="en-GB"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2400" dirty="0" err="1">
                          <a:latin typeface="Calibri"/>
                          <a:cs typeface="Calibri"/>
                        </a:rPr>
                        <a:t>tuillte</a:t>
                      </a:r>
                      <a:r>
                        <a:rPr lang="en-GB"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2400" dirty="0" err="1">
                          <a:latin typeface="Calibri"/>
                          <a:cs typeface="Calibri"/>
                        </a:rPr>
                        <a:t>i</a:t>
                      </a:r>
                      <a:r>
                        <a:rPr lang="en-GB"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2400" dirty="0" err="1">
                          <a:latin typeface="Calibri"/>
                          <a:cs typeface="Calibri"/>
                        </a:rPr>
                        <a:t>gcuntas</a:t>
                      </a:r>
                      <a:r>
                        <a:rPr lang="en-GB"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2400" dirty="0" err="1">
                          <a:latin typeface="Calibri"/>
                          <a:cs typeface="Calibri"/>
                        </a:rPr>
                        <a:t>bainc</a:t>
                      </a:r>
                      <a:r>
                        <a:rPr lang="en-GB"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2400" dirty="0" err="1">
                          <a:latin typeface="Calibri"/>
                          <a:cs typeface="Calibri"/>
                        </a:rPr>
                        <a:t>Éireannach</a:t>
                      </a:r>
                      <a:endParaRPr lang="en-GB" sz="2400" dirty="0">
                        <a:latin typeface="Calibri"/>
                        <a:cs typeface="Calibri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213431"/>
                  </a:ext>
                </a:extLst>
              </a:tr>
              <a:tr h="41496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cíosa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cíosa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Éirinn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59277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D756C-264A-E4E3-81F7-8300BD20A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17E5E-3630-09E0-4526-F3E9CB07DD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0" y="576533"/>
            <a:ext cx="3666219" cy="459787"/>
          </a:xfrm>
        </p:spPr>
        <p:txBody>
          <a:bodyPr>
            <a:normAutofit/>
          </a:bodyPr>
          <a:lstStyle/>
          <a:p>
            <a:r>
              <a:rPr lang="en-US" dirty="0" err="1"/>
              <a:t>Gníomhaíocht</a:t>
            </a:r>
            <a:r>
              <a:rPr lang="en-US" dirty="0"/>
              <a:t>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42FC0-03B0-344B-E65F-504CB769B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3DCD5-516A-0722-34CB-3A3925E3D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/>
          <a:lstStyle/>
          <a:p>
            <a:r>
              <a:rPr lang="en-IE" b="1" dirty="0" err="1">
                <a:solidFill>
                  <a:srgbClr val="0E101A"/>
                </a:solidFill>
                <a:effectLst/>
              </a:rPr>
              <a:t>Sceideal</a:t>
            </a:r>
            <a:r>
              <a:rPr lang="en-IE" b="1" dirty="0">
                <a:solidFill>
                  <a:srgbClr val="0E101A"/>
                </a:solidFill>
                <a:effectLst/>
              </a:rPr>
              <a:t> D –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Ioncam</a:t>
            </a:r>
            <a:r>
              <a:rPr lang="en-IE" b="1" dirty="0">
                <a:solidFill>
                  <a:srgbClr val="0E101A"/>
                </a:solidFill>
                <a:effectLst/>
              </a:rPr>
              <a:t> </a:t>
            </a:r>
            <a:r>
              <a:rPr lang="en-IE" b="1" dirty="0" err="1">
                <a:solidFill>
                  <a:srgbClr val="0E101A"/>
                </a:solidFill>
                <a:effectLst/>
              </a:rPr>
              <a:t>Gnó</a:t>
            </a:r>
            <a:r>
              <a:rPr lang="en-IE" b="1" dirty="0">
                <a:solidFill>
                  <a:srgbClr val="0E101A"/>
                </a:solidFill>
                <a:effectLst/>
              </a:rPr>
              <a:t> 3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BEB0B-40CB-B199-0AE4-45438C547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662749"/>
          </a:xfrm>
        </p:spPr>
        <p:txBody>
          <a:bodyPr/>
          <a:lstStyle/>
          <a:p>
            <a:r>
              <a:rPr lang="en-GB" sz="2400" dirty="0" err="1"/>
              <a:t>Meaitseáil</a:t>
            </a:r>
            <a:r>
              <a:rPr lang="en-GB" sz="2400" dirty="0"/>
              <a:t> </a:t>
            </a:r>
            <a:r>
              <a:rPr lang="en-GB" sz="2400" dirty="0" err="1"/>
              <a:t>uimhir</a:t>
            </a:r>
            <a:r>
              <a:rPr lang="en-GB" sz="2400" dirty="0"/>
              <a:t> an </a:t>
            </a:r>
            <a:r>
              <a:rPr lang="en-GB" sz="2400" dirty="0" err="1"/>
              <a:t>cháis</a:t>
            </a:r>
            <a:r>
              <a:rPr lang="en-GB" sz="2400" dirty="0"/>
              <a:t> leis an </a:t>
            </a:r>
            <a:r>
              <a:rPr lang="en-GB" sz="2400" dirty="0" err="1"/>
              <a:t>míniú</a:t>
            </a:r>
            <a:r>
              <a:rPr lang="en-GB" sz="2400" dirty="0"/>
              <a:t> </a:t>
            </a:r>
            <a:r>
              <a:rPr lang="en-GB" sz="2400" dirty="0" err="1"/>
              <a:t>ceart</a:t>
            </a:r>
            <a:endParaRPr lang="en-US" dirty="0"/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B93FFED8-B584-78B7-256E-CA4BF36F5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121204"/>
              </p:ext>
            </p:extLst>
          </p:nvPr>
        </p:nvGraphicFramePr>
        <p:xfrm>
          <a:off x="1810280" y="2081052"/>
          <a:ext cx="8766280" cy="305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256">
                  <a:extLst>
                    <a:ext uri="{9D8B030D-6E8A-4147-A177-3AD203B41FA5}">
                      <a16:colId xmlns:a16="http://schemas.microsoft.com/office/drawing/2014/main" val="2150492869"/>
                    </a:ext>
                  </a:extLst>
                </a:gridCol>
                <a:gridCol w="7448024">
                  <a:extLst>
                    <a:ext uri="{9D8B030D-6E8A-4147-A177-3AD203B41FA5}">
                      <a16:colId xmlns:a16="http://schemas.microsoft.com/office/drawing/2014/main" val="2166445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Míniú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0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nach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ngearrtar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air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eachtrach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3518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 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cíosa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2974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cheird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42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ghairm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6728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ngearrtar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cáin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air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agus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ioncam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ilghnéitheach</a:t>
                      </a:r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3660758"/>
                  </a:ext>
                </a:extLst>
              </a:tr>
            </a:tbl>
          </a:graphicData>
        </a:graphic>
      </p:graphicFrame>
      <p:graphicFrame>
        <p:nvGraphicFramePr>
          <p:cNvPr id="6" name="Table 11" descr="Liosta de na cúig chás agus spás chun iad a mheaitseáil leis an míniú ceart">
            <a:extLst>
              <a:ext uri="{FF2B5EF4-FFF2-40B4-BE49-F238E27FC236}">
                <a16:creationId xmlns:a16="http://schemas.microsoft.com/office/drawing/2014/main" id="{95D47A07-583A-572F-5E6D-A2035439A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029742"/>
              </p:ext>
            </p:extLst>
          </p:nvPr>
        </p:nvGraphicFramePr>
        <p:xfrm>
          <a:off x="1812651" y="5393530"/>
          <a:ext cx="8762215" cy="101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443">
                  <a:extLst>
                    <a:ext uri="{9D8B030D-6E8A-4147-A177-3AD203B41FA5}">
                      <a16:colId xmlns:a16="http://schemas.microsoft.com/office/drawing/2014/main" val="929143915"/>
                    </a:ext>
                  </a:extLst>
                </a:gridCol>
                <a:gridCol w="1752443">
                  <a:extLst>
                    <a:ext uri="{9D8B030D-6E8A-4147-A177-3AD203B41FA5}">
                      <a16:colId xmlns:a16="http://schemas.microsoft.com/office/drawing/2014/main" val="3784671290"/>
                    </a:ext>
                  </a:extLst>
                </a:gridCol>
                <a:gridCol w="1752443">
                  <a:extLst>
                    <a:ext uri="{9D8B030D-6E8A-4147-A177-3AD203B41FA5}">
                      <a16:colId xmlns:a16="http://schemas.microsoft.com/office/drawing/2014/main" val="2881132420"/>
                    </a:ext>
                  </a:extLst>
                </a:gridCol>
                <a:gridCol w="1752443">
                  <a:extLst>
                    <a:ext uri="{9D8B030D-6E8A-4147-A177-3AD203B41FA5}">
                      <a16:colId xmlns:a16="http://schemas.microsoft.com/office/drawing/2014/main" val="3050302094"/>
                    </a:ext>
                  </a:extLst>
                </a:gridCol>
                <a:gridCol w="1752443">
                  <a:extLst>
                    <a:ext uri="{9D8B030D-6E8A-4147-A177-3AD203B41FA5}">
                      <a16:colId xmlns:a16="http://schemas.microsoft.com/office/drawing/2014/main" val="472826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</a:t>
                      </a:r>
                    </a:p>
                  </a:txBody>
                  <a:tcPr marL="108000" marR="108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</a:t>
                      </a:r>
                    </a:p>
                  </a:txBody>
                  <a:tcPr marL="108000" marR="108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III</a:t>
                      </a:r>
                    </a:p>
                  </a:txBody>
                  <a:tcPr marL="108000" marR="108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IV</a:t>
                      </a:r>
                    </a:p>
                  </a:txBody>
                  <a:tcPr marL="108000" marR="108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</a:t>
                      </a:r>
                    </a:p>
                  </a:txBody>
                  <a:tcPr marL="108000" marR="108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23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587077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3A63AB9-F854-4F4F-479D-3645E61A37B5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 err="1"/>
              <a:t>Sceideal</a:t>
            </a:r>
            <a:r>
              <a:rPr lang="en-GB" dirty="0"/>
              <a:t> D – </a:t>
            </a:r>
            <a:r>
              <a:rPr lang="en-GB" dirty="0" err="1"/>
              <a:t>Ioncam</a:t>
            </a:r>
            <a:r>
              <a:rPr lang="en-GB" dirty="0"/>
              <a:t> </a:t>
            </a:r>
            <a:r>
              <a:rPr lang="en-GB" dirty="0" err="1"/>
              <a:t>Gnó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5">
            <a:extLst>
              <a:ext uri="{FF2B5EF4-FFF2-40B4-BE49-F238E27FC236}">
                <a16:creationId xmlns:a16="http://schemas.microsoft.com/office/drawing/2014/main" id="{914357F6-00D3-FB1D-CC3D-96E75430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455646"/>
            <a:ext cx="8140453" cy="766992"/>
          </a:xfrm>
        </p:spPr>
        <p:txBody>
          <a:bodyPr>
            <a:normAutofit/>
          </a:bodyPr>
          <a:lstStyle/>
          <a:p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Eolas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Ioncaim</a:t>
            </a:r>
            <a:endParaRPr lang="en-US" dirty="0"/>
          </a:p>
        </p:txBody>
      </p:sp>
      <p:pic>
        <p:nvPicPr>
          <p:cNvPr id="8" name="Content Placeholder 8" descr="Triúr a bhfuil bolgáin cainte acu. Deir na bolgáin cainte">
            <a:extLst>
              <a:ext uri="{FF2B5EF4-FFF2-40B4-BE49-F238E27FC236}">
                <a16:creationId xmlns:a16="http://schemas.microsoft.com/office/drawing/2014/main" id="{DD954DC9-6CC6-BCB1-555C-7585D76D0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" t="-205" r="34335" b="49996"/>
          <a:stretch/>
        </p:blipFill>
        <p:spPr>
          <a:xfrm>
            <a:off x="-16625" y="1064031"/>
            <a:ext cx="12208625" cy="579397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89E5F-F69F-EBC1-C38E-4A6B95127882}"/>
              </a:ext>
            </a:extLst>
          </p:cNvPr>
          <p:cNvSpPr txBox="1"/>
          <p:nvPr/>
        </p:nvSpPr>
        <p:spPr>
          <a:xfrm>
            <a:off x="1049591" y="2298373"/>
            <a:ext cx="3364503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Céard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ÍMAT </a:t>
            </a:r>
            <a:r>
              <a:rPr lang="en-GB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C3299-F6B7-3CBE-BA5B-E6F677942729}"/>
              </a:ext>
            </a:extLst>
          </p:cNvPr>
          <p:cNvSpPr txBox="1"/>
          <p:nvPr/>
        </p:nvSpPr>
        <p:spPr>
          <a:xfrm>
            <a:off x="5196125" y="3242284"/>
            <a:ext cx="2820115" cy="18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Céard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neamh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-ÍMAT </a:t>
            </a:r>
            <a:r>
              <a:rPr lang="en-GB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DB54F-63F7-6931-33F6-B0ECE93D35D2}"/>
              </a:ext>
            </a:extLst>
          </p:cNvPr>
          <p:cNvSpPr txBox="1"/>
          <p:nvPr/>
        </p:nvSpPr>
        <p:spPr>
          <a:xfrm>
            <a:off x="8853601" y="2726868"/>
            <a:ext cx="2881199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Céard</a:t>
            </a: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comhlán</a:t>
            </a: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agus</a:t>
            </a: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ioncam</a:t>
            </a: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glan</a:t>
            </a: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</a:t>
            </a: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674932C-F6EA-DF47-162E-B4949B2DDD95}"/>
              </a:ext>
            </a:extLst>
          </p:cNvPr>
          <p:cNvSpPr txBox="1">
            <a:spLocks/>
          </p:cNvSpPr>
          <p:nvPr/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AG＆SP</TermName>
          <TermId xmlns="http://schemas.microsoft.com/office/infopath/2007/PartnerControls">149a8157-2784-4555-8c94-f42baf3391f9</TermId>
        </TermInfo>
      </Terms>
    </e9be08524f454d8b979862330e952271>
    <l29cd52af9b640b690e3347aa75f97a9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Service Policy and Evaluation</TermName>
          <TermId xmlns="http://schemas.microsoft.com/office/infopath/2007/PartnerControls">dbf9408a-c113-40fc-baaf-f1b35a144099</TermId>
        </TermInfo>
      </Terms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3</Value>
      <Value>2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B0B7C4-9CA3-4E88-B2B5-C594DB50CEC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30388d3e-f850-492b-a475-cc3c8a4795b9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5BCE16-4C44-43A5-855C-F12EA04D6B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DEEB1E-2ECE-4228-ADD5-C9AB18AFF4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</Template>
  <TotalTime>125</TotalTime>
  <Words>2109</Words>
  <Application>Microsoft Office PowerPoint</Application>
  <PresentationFormat>Widescreen</PresentationFormat>
  <Paragraphs>368</Paragraphs>
  <Slides>31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Century Gothic</vt:lpstr>
      <vt:lpstr>Brush</vt:lpstr>
      <vt:lpstr>Cáin Ioncaim agus Cáin Bhreisluacha</vt:lpstr>
      <vt:lpstr>Spriocanna Foghlama</vt:lpstr>
      <vt:lpstr>Aonad 5 – Dul Siar</vt:lpstr>
      <vt:lpstr>Achoimre: Cáin Ioncaim</vt:lpstr>
      <vt:lpstr>Ioncam Incháinithe</vt:lpstr>
      <vt:lpstr>Sceideal D – Ioncam Gnó</vt:lpstr>
      <vt:lpstr>Sceideal D – Ioncam Gnó 2</vt:lpstr>
      <vt:lpstr>Sceideal D – Ioncam Gnó 3</vt:lpstr>
      <vt:lpstr>Eolas Ioncaim</vt:lpstr>
      <vt:lpstr>Eolas Ioncaim 2</vt:lpstr>
      <vt:lpstr>Ioncam Comhlán Neamh-ÍMAT agus Ioncam Glan Neamh-ÍMAT</vt:lpstr>
      <vt:lpstr>Clárú le haghaidh Cáin Ioncaim Fhéinmheasúnaithe </vt:lpstr>
      <vt:lpstr>Freagrachtaí a bhíonn ar Dhuine Inmhuirir: is gá</vt:lpstr>
      <vt:lpstr>Físeán</vt:lpstr>
      <vt:lpstr>Cás-Staidéar 1</vt:lpstr>
      <vt:lpstr>Cás-Staidéar 2</vt:lpstr>
      <vt:lpstr>Cás-Staidéar 3</vt:lpstr>
      <vt:lpstr>Cáin Ioncaim – Dul Siar</vt:lpstr>
      <vt:lpstr>Cáin Bhreisluacha</vt:lpstr>
      <vt:lpstr>Earraí agus Seirbhísí</vt:lpstr>
      <vt:lpstr>Earraí agus Seirbhísí 2</vt:lpstr>
      <vt:lpstr>CBL</vt:lpstr>
      <vt:lpstr>Cáin Bhreisluacha (CBL)</vt:lpstr>
      <vt:lpstr>Rátaí CBL</vt:lpstr>
      <vt:lpstr>Earraí agus Seirbhísí Díolmhaithe ó CBL</vt:lpstr>
      <vt:lpstr>Bunachar CBL</vt:lpstr>
      <vt:lpstr>Gníomhaíocht 6</vt:lpstr>
      <vt:lpstr>Clárú le haghaidh Cáin Bhreisluacha</vt:lpstr>
      <vt:lpstr>Físeán 2</vt:lpstr>
      <vt:lpstr>Gnólachtaí Cláraithe le haghaidh CBL</vt:lpstr>
      <vt:lpstr>Dialann Foghlama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Aonad 6 - Cáin Ioncaim agus Cáin Bhreisluacha</dc:title>
  <dc:subject>Is cur i láthair Powerpoint é seo atá le dul in éineacht le hAonad 6 de mhodúl Idirbhliana na gCoimisinéirí Ioncaim</dc:subject>
  <dc:creator>Na Coimisinéirí Ioncaim</dc:creator>
  <cp:keywords>aonad 6, Cáin Ioncaim agus CBL, oideachas cánach, Cur i láthair PowerPoint</cp:keywords>
  <cp:lastModifiedBy>Ellard, Gregory</cp:lastModifiedBy>
  <cp:revision>5</cp:revision>
  <dcterms:created xsi:type="dcterms:W3CDTF">2023-10-11T13:45:05Z</dcterms:created>
  <dcterms:modified xsi:type="dcterms:W3CDTF">2024-08-13T08:18:55Z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SiteType">
    <vt:lpwstr>46;#Project Site|7b0ab4a9-6be8-4c6c-983c-945fdef69f95</vt:lpwstr>
  </property>
  <property fmtid="{D5CDD505-2E9C-101B-9397-08002B2CF9AE}" pid="4" name="nascCategory">
    <vt:lpwstr>8;#Education Initiatives|e180f215-414c-4640-92a7-94cc26c0dc53</vt:lpwstr>
  </property>
  <property fmtid="{D5CDD505-2E9C-101B-9397-08002B2CF9AE}" pid="5" name="nascDivision">
    <vt:lpwstr>3;#AG＆SP|149a8157-2784-4555-8c94-f42baf3391f9</vt:lpwstr>
  </property>
  <property fmtid="{D5CDD505-2E9C-101B-9397-08002B2CF9AE}" pid="6" name="nascBranch">
    <vt:lpwstr>2;#Service Policy and Evaluation|dbf9408a-c113-40fc-baaf-f1b35a144099</vt:lpwstr>
  </property>
  <property fmtid="{D5CDD505-2E9C-101B-9397-08002B2CF9AE}" pid="7" name="nascUnit">
    <vt:lpwstr/>
  </property>
  <property fmtid="{D5CDD505-2E9C-101B-9397-08002B2CF9AE}" pid="8" name="nascSubCategory">
    <vt:lpwstr>27;#Transition Year Education Project|bd12f74a-ff32-4cfc-a00f-8d2c609d030e</vt:lpwstr>
  </property>
</Properties>
</file>